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20" autoAdjust="0"/>
  </p:normalViewPr>
  <p:slideViewPr>
    <p:cSldViewPr snapToGrid="0">
      <p:cViewPr varScale="1">
        <p:scale>
          <a:sx n="57" d="100"/>
          <a:sy n="57" d="100"/>
        </p:scale>
        <p:origin x="17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377453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aset.org/publications/13726/applications-of-carbon-fibers-produced-from-polyacrylonitrile-fiber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virginiadot.org/business/resources/materials/2013Conference/bridge/3%20-%20Celik%20CFCC%20030813.pdf" TargetMode="External"/><Relationship Id="rId4" Type="http://schemas.openxmlformats.org/officeDocument/2006/relationships/hyperlink" Target="http://www.wtec.org/loyola/compce/03_03.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lvl="0" indent="-228600" rtl="0">
              <a:spcBef>
                <a:spcPts val="0"/>
              </a:spcBef>
              <a:buChar char="-"/>
            </a:pPr>
            <a:r>
              <a:rPr lang="en"/>
              <a:t>“Thank you for your time and for allowing us to present our design concept in the BIG Idea Challenge.”</a:t>
            </a:r>
          </a:p>
          <a:p>
            <a:pPr marL="457200" lvl="0" indent="-228600" rtl="0">
              <a:spcBef>
                <a:spcPts val="0"/>
              </a:spcBef>
              <a:buChar char="-"/>
            </a:pPr>
            <a:r>
              <a:rPr lang="en"/>
              <a:t>Introduce yourselves, your year, and your major. </a:t>
            </a:r>
          </a:p>
          <a:p>
            <a:pPr marL="457200" lvl="0" indent="-228600" rtl="0">
              <a:spcBef>
                <a:spcPts val="0"/>
              </a:spcBef>
              <a:buChar char="-"/>
            </a:pPr>
            <a:r>
              <a:rPr lang="en"/>
              <a:t>Acknowledge Prof. Putnam if he is not standing up with us. </a:t>
            </a:r>
          </a:p>
          <a:p>
            <a:pPr marL="914400" lvl="1" indent="-228600" rtl="0">
              <a:spcBef>
                <a:spcPts val="0"/>
              </a:spcBef>
              <a:buChar char="-"/>
            </a:pPr>
            <a:r>
              <a:rPr lang="en"/>
              <a:t>He was instrumental in helping us throughout </a:t>
            </a:r>
          </a:p>
          <a:p>
            <a:pPr marL="457200" lvl="0" indent="-228600" rtl="0">
              <a:spcBef>
                <a:spcPts val="0"/>
              </a:spcBef>
              <a:buChar char="-"/>
            </a:pPr>
            <a:endParaRPr/>
          </a:p>
        </p:txBody>
      </p:sp>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91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quantify the maximum amount of crossrange and downrange control, we used a trajectory simulation. The simulation takes into account Mars’ atmosphere and and plots for us the estimated landing point after being given some initial conditions such as entry velocity and entry path angle. A starting altitude of 120km was chosen because this is where the highest section of the Martian atmosphere is believed to be.</a:t>
            </a:r>
          </a:p>
          <a:p>
            <a:pPr lvl="0">
              <a:spcBef>
                <a:spcPts val="0"/>
              </a:spcBef>
              <a:buNone/>
            </a:pPr>
            <a:r>
              <a:rPr lang="en"/>
              <a:t>-Seen in the slide are the plots are downrange and crossrange trajectories with different L/D cases shown for comparison.</a:t>
            </a:r>
          </a:p>
          <a:p>
            <a:pPr lvl="0">
              <a:spcBef>
                <a:spcPts val="0"/>
              </a:spcBef>
              <a:buNone/>
            </a:pPr>
            <a:r>
              <a:rPr lang="en"/>
              <a:t>-With an L/D of 0.2 a downrange of 456km can be reached while a downrange of 977km can be reached with 0.25 L/D</a:t>
            </a:r>
          </a:p>
          <a:p>
            <a:pPr lvl="0">
              <a:spcBef>
                <a:spcPts val="0"/>
              </a:spcBef>
              <a:buNone/>
            </a:pPr>
            <a:r>
              <a:rPr lang="en"/>
              <a:t>-The difference in range grows rapidly the higher the L/D becomes as there is a difference of 590km between 0.25 and 0.30 L/D</a:t>
            </a:r>
          </a:p>
          <a:p>
            <a:pPr lvl="0">
              <a:spcBef>
                <a:spcPts val="0"/>
              </a:spcBef>
              <a:buNone/>
            </a:pPr>
            <a:r>
              <a:rPr lang="en"/>
              <a:t>-The maximum altitude reached during the loft or ballistic coast also rapidly increases with greater L/D. Similarly, the flight time or time period for EDL events also gets extended significantly.</a:t>
            </a:r>
          </a:p>
          <a:p>
            <a:pPr lvl="0">
              <a:spcBef>
                <a:spcPts val="0"/>
              </a:spcBef>
              <a:buNone/>
            </a:pPr>
            <a:r>
              <a:rPr lang="en"/>
              <a:t>- For the maximum crossrange case, we assumed that the vehicle’s lift vector was at a constant 45 deg bank angle. </a:t>
            </a:r>
          </a:p>
          <a:p>
            <a:pPr lvl="0">
              <a:spcBef>
                <a:spcPts val="0"/>
              </a:spcBef>
              <a:buNone/>
            </a:pPr>
            <a:r>
              <a:rPr lang="en">
                <a:solidFill>
                  <a:schemeClr val="dk1"/>
                </a:solidFill>
              </a:rPr>
              <a:t>-With an L/D of 0.2 a crossrange of 22km can be reached while a crossrange of 38km can be reached with 0.25 L/D</a:t>
            </a:r>
          </a:p>
          <a:p>
            <a:pPr lvl="0">
              <a:spcBef>
                <a:spcPts val="0"/>
              </a:spcBef>
              <a:buNone/>
            </a:pPr>
            <a:r>
              <a:rPr lang="en">
                <a:solidFill>
                  <a:schemeClr val="dk1"/>
                </a:solidFill>
              </a:rPr>
              <a:t>-Again, difference in crossrange grows rapidly the higher the L/D becomes as there is a difference of 33km between 0.25 and 0.30 L/D</a:t>
            </a:r>
          </a:p>
          <a:p>
            <a:pPr lvl="0">
              <a:spcBef>
                <a:spcPts val="0"/>
              </a:spcBef>
              <a:buNone/>
            </a:pPr>
            <a:r>
              <a:rPr lang="en">
                <a:solidFill>
                  <a:schemeClr val="dk1"/>
                </a:solidFill>
              </a:rPr>
              <a:t>-One caveat of note is that the the downrange reached by the vehicle at 45deg bank was significantly reduced as the range was only 330km at 0.25 L/D. This is ⅓ of maximum downrage reached without any crossrange This indicates that the downrage capacity is sacrificed with increasing crossrange capacity.</a:t>
            </a:r>
          </a:p>
          <a:p>
            <a:pPr lvl="0">
              <a:spcBef>
                <a:spcPts val="0"/>
              </a:spcBef>
              <a:buNone/>
            </a:pPr>
            <a:r>
              <a:rPr lang="en">
                <a:solidFill>
                  <a:schemeClr val="dk1"/>
                </a:solidFill>
              </a:rPr>
              <a:t>- To drive home the main advantage of pairing shape morphing with CG shifting again, small changes in L/D equate to significant changes in range. By allowing fine control of the L/D the CCADS is able to attain increased landing accuracy.</a:t>
            </a:r>
          </a:p>
        </p:txBody>
      </p:sp>
    </p:spTree>
    <p:extLst>
      <p:ext uri="{BB962C8B-B14F-4D97-AF65-F5344CB8AC3E}">
        <p14:creationId xmlns:p14="http://schemas.microsoft.com/office/powerpoint/2010/main" val="22440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dirty="0">
                <a:solidFill>
                  <a:schemeClr val="dk1"/>
                </a:solidFill>
              </a:rPr>
              <a:t>Various trajectories</a:t>
            </a:r>
            <a:r>
              <a:rPr lang="en" dirty="0"/>
              <a:t> of the vehicle were simulated by varying L/D, and we were also able to estimate maximum expected heating on the forebody of the vehicle</a:t>
            </a:r>
          </a:p>
          <a:p>
            <a:pPr marL="457200" lvl="0" indent="-228600" rtl="0">
              <a:spcBef>
                <a:spcPts val="0"/>
              </a:spcBef>
              <a:buChar char="-"/>
            </a:pPr>
            <a:r>
              <a:rPr lang="en" dirty="0"/>
              <a:t>It was found that the maximum heat concentration that the FTPS of the entry vehicle can withstand is 50W/cm^2, based on the 2</a:t>
            </a:r>
            <a:r>
              <a:rPr lang="en" baseline="30000" dirty="0"/>
              <a:t>nd</a:t>
            </a:r>
            <a:r>
              <a:rPr lang="en" dirty="0"/>
              <a:t> gen materials we will be using. This is greater than the maximum heat concentration that the vehicle would experience,40W/cm^2, given the baseline entry initial conditions. </a:t>
            </a:r>
          </a:p>
          <a:p>
            <a:pPr marL="457200" lvl="0" indent="-228600" rtl="0">
              <a:spcBef>
                <a:spcPts val="0"/>
              </a:spcBef>
              <a:buChar char="-"/>
            </a:pPr>
            <a:r>
              <a:rPr lang="en" dirty="0"/>
              <a:t>The trajectories of the vehicle using the control mechanism mitigate the effective heat concentration and g-loading. </a:t>
            </a:r>
          </a:p>
          <a:p>
            <a:pPr marL="457200" lvl="0" indent="-228600" rtl="0">
              <a:spcBef>
                <a:spcPts val="0"/>
              </a:spcBef>
              <a:buChar char="-"/>
            </a:pPr>
            <a:r>
              <a:rPr lang="en" dirty="0"/>
              <a:t>The deceleration profile shows that the vehicle will experience g-loading well within the NASA safety limit for crewed missions. </a:t>
            </a:r>
            <a:endParaRPr lang="en" dirty="0" smtClean="0"/>
          </a:p>
          <a:p>
            <a:pPr marL="457200" lvl="0" indent="-228600" rtl="0">
              <a:spcBef>
                <a:spcPts val="0"/>
              </a:spcBef>
              <a:buChar char="-"/>
            </a:pPr>
            <a:r>
              <a:rPr lang="en" dirty="0" smtClean="0"/>
              <a:t>The overall integrated heat loading</a:t>
            </a:r>
            <a:r>
              <a:rPr lang="en" baseline="0" dirty="0" smtClean="0"/>
              <a:t> comes out to 4640 J/cm^2 over 800 sec</a:t>
            </a:r>
          </a:p>
          <a:p>
            <a:pPr marL="457200" lvl="0" indent="-228600" rtl="0">
              <a:spcBef>
                <a:spcPts val="0"/>
              </a:spcBef>
              <a:buChar char="-"/>
            </a:pPr>
            <a:endParaRPr lang="en" dirty="0"/>
          </a:p>
        </p:txBody>
      </p:sp>
    </p:spTree>
    <p:extLst>
      <p:ext uri="{BB962C8B-B14F-4D97-AF65-F5344CB8AC3E}">
        <p14:creationId xmlns:p14="http://schemas.microsoft.com/office/powerpoint/2010/main" val="25415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lnSpc>
                <a:spcPct val="115000"/>
              </a:lnSpc>
              <a:spcBef>
                <a:spcPts val="560"/>
              </a:spcBef>
              <a:buClr>
                <a:schemeClr val="dk1"/>
              </a:buClr>
              <a:buFont typeface="Calibri"/>
              <a:buChar char="-"/>
            </a:pPr>
            <a:r>
              <a:rPr lang="en" dirty="0">
                <a:solidFill>
                  <a:schemeClr val="dk1"/>
                </a:solidFill>
                <a:latin typeface="Calibri"/>
                <a:ea typeface="Calibri"/>
                <a:cs typeface="Calibri"/>
                <a:sym typeface="Calibri"/>
              </a:rPr>
              <a:t>Any design presented here today will have its challenges. As we improved the CCADS design throughout the past several months, it was found that extensive testing of the vehicle’s subsystems would be required to validate the feasibility of the vehicle design. </a:t>
            </a:r>
          </a:p>
          <a:p>
            <a:pPr marL="457200" lvl="0" indent="-228600" rtl="0">
              <a:lnSpc>
                <a:spcPct val="115000"/>
              </a:lnSpc>
              <a:spcBef>
                <a:spcPts val="560"/>
              </a:spcBef>
              <a:buClr>
                <a:schemeClr val="dk1"/>
              </a:buClr>
              <a:buFont typeface="Calibri"/>
              <a:buChar char="-"/>
            </a:pPr>
            <a:r>
              <a:rPr lang="en" dirty="0">
                <a:solidFill>
                  <a:schemeClr val="dk1"/>
                </a:solidFill>
                <a:latin typeface="Calibri"/>
                <a:ea typeface="Calibri"/>
                <a:cs typeface="Calibri"/>
                <a:sym typeface="Calibri"/>
              </a:rPr>
              <a:t>The extent to which variables such as limits of buckling, inflation pressure, and heat concentration from wrinkling will affect operation of the CCADS is not known, but extensive testing, as well as thermal and structural analysis/simulations would allow for improvement of the overall design. </a:t>
            </a:r>
          </a:p>
          <a:p>
            <a:pPr marL="457200" lvl="0" indent="-228600" rtl="0">
              <a:lnSpc>
                <a:spcPct val="115000"/>
              </a:lnSpc>
              <a:spcBef>
                <a:spcPts val="560"/>
              </a:spcBef>
              <a:buClr>
                <a:schemeClr val="dk1"/>
              </a:buClr>
              <a:buFont typeface="Calibri"/>
              <a:buChar char="-"/>
            </a:pPr>
            <a:r>
              <a:rPr lang="en" dirty="0">
                <a:solidFill>
                  <a:schemeClr val="dk1"/>
                </a:solidFill>
                <a:latin typeface="Calibri"/>
                <a:ea typeface="Calibri"/>
                <a:cs typeface="Calibri"/>
                <a:sym typeface="Calibri"/>
              </a:rPr>
              <a:t>For instance, determining how much the aeroshell can be morphed, given its current dimensions, without buckling or creasing  would provide information on the structural limitations of shape-morphing and, ultimately, prevent loss of stability in-flight. Developing mission-specific pressure sensors for the aeroshell would also be integral in constantly monitoring aeroshell loads and stresses. The guidance and control system would then use this information to appropriate control of the vehicle using the cable-control mechanism and the CG-offset mechanism.</a:t>
            </a:r>
          </a:p>
          <a:p>
            <a:pPr marL="457200" lvl="0" indent="-228600" rtl="0">
              <a:lnSpc>
                <a:spcPct val="115000"/>
              </a:lnSpc>
              <a:spcBef>
                <a:spcPts val="560"/>
              </a:spcBef>
              <a:buClr>
                <a:schemeClr val="dk1"/>
              </a:buClr>
              <a:buFont typeface="Calibri"/>
              <a:buChar char="-"/>
            </a:pPr>
            <a:r>
              <a:rPr lang="en" dirty="0">
                <a:solidFill>
                  <a:schemeClr val="dk1"/>
                </a:solidFill>
                <a:latin typeface="Calibri"/>
                <a:ea typeface="Calibri"/>
                <a:cs typeface="Calibri"/>
                <a:sym typeface="Calibri"/>
              </a:rPr>
              <a:t>FTPS wrinkling is a risk that is inherent in the cable-control method, since the aeroshell will be morphed in ways that will cause the FTPS to fold and overlap upon itself. Each of the Torus Configurations Options that were devised mitigate the potential for FTPS wrinkling, but it is not known substantively whether any of the options sufficiently addresses this issue. These options show promise in their simplicity and ease of installation or attachment. That is, they do depend on unique HIAD configurations or designs and each would work for a conventional HIAD aeroshell. </a:t>
            </a:r>
          </a:p>
          <a:p>
            <a:pPr marL="457200" lvl="0" indent="-228600" rtl="0">
              <a:lnSpc>
                <a:spcPct val="115000"/>
              </a:lnSpc>
              <a:spcBef>
                <a:spcPts val="560"/>
              </a:spcBef>
              <a:buClr>
                <a:schemeClr val="dk1"/>
              </a:buClr>
              <a:buFont typeface="Calibri"/>
              <a:buChar char="-"/>
            </a:pPr>
            <a:r>
              <a:rPr lang="en" dirty="0">
                <a:solidFill>
                  <a:schemeClr val="dk1"/>
                </a:solidFill>
                <a:latin typeface="Calibri"/>
                <a:ea typeface="Calibri"/>
                <a:cs typeface="Calibri"/>
                <a:sym typeface="Calibri"/>
              </a:rPr>
              <a:t>Inflation pressure will determine how much tension is required to deform and manipulate certain sections of the aeroshell. The more pressurized the aeroshell, the stiffer it will be and, therefore, the more torque and electric motor mass will be needed to morph the aeroshell. By determining the motor parameters, subsequently, it is possible to estimate quite accurately the amount of payload that could be transported from deployment and initial entry phases to the terminal descent phase</a:t>
            </a:r>
            <a:r>
              <a:rPr lang="en" dirty="0" smtClean="0">
                <a:solidFill>
                  <a:schemeClr val="dk1"/>
                </a:solidFill>
                <a:latin typeface="Calibri"/>
                <a:ea typeface="Calibri"/>
                <a:cs typeface="Calibri"/>
                <a:sym typeface="Calibri"/>
              </a:rPr>
              <a:t>.</a:t>
            </a:r>
            <a:endParaRPr lang="en" dirty="0">
              <a:solidFill>
                <a:schemeClr val="dk1"/>
              </a:solidFill>
              <a:latin typeface="Calibri"/>
              <a:ea typeface="Calibri"/>
              <a:cs typeface="Calibri"/>
              <a:sym typeface="Calibri"/>
            </a:endParaRPr>
          </a:p>
          <a:p>
            <a:pPr marL="457200" lvl="0" indent="-228600" rtl="0">
              <a:lnSpc>
                <a:spcPct val="115000"/>
              </a:lnSpc>
              <a:spcBef>
                <a:spcPts val="560"/>
              </a:spcBef>
              <a:buClr>
                <a:schemeClr val="dk1"/>
              </a:buClr>
              <a:buFont typeface="Calibri"/>
              <a:buChar char="-"/>
            </a:pPr>
            <a:r>
              <a:rPr lang="en" dirty="0" smtClean="0">
                <a:solidFill>
                  <a:schemeClr val="dk1"/>
                </a:solidFill>
                <a:latin typeface="Calibri"/>
                <a:ea typeface="Calibri"/>
                <a:cs typeface="Calibri"/>
                <a:sym typeface="Calibri"/>
              </a:rPr>
              <a:t>CCADS</a:t>
            </a:r>
            <a:r>
              <a:rPr lang="en" baseline="0" dirty="0" smtClean="0">
                <a:solidFill>
                  <a:schemeClr val="dk1"/>
                </a:solidFill>
                <a:latin typeface="Calibri"/>
                <a:ea typeface="Calibri"/>
                <a:cs typeface="Calibri"/>
                <a:sym typeface="Calibri"/>
              </a:rPr>
              <a:t> works because it is simple, easy to implement, modify, and tailor to mission specific</a:t>
            </a:r>
          </a:p>
          <a:p>
            <a:pPr marL="457200" lvl="0" indent="-228600" rtl="0">
              <a:lnSpc>
                <a:spcPct val="115000"/>
              </a:lnSpc>
              <a:spcBef>
                <a:spcPts val="560"/>
              </a:spcBef>
              <a:buClr>
                <a:schemeClr val="dk1"/>
              </a:buClr>
              <a:buFont typeface="Calibri"/>
              <a:buChar char="-"/>
            </a:pPr>
            <a:r>
              <a:rPr lang="en-US" baseline="0" dirty="0" smtClean="0">
                <a:solidFill>
                  <a:schemeClr val="dk1"/>
                </a:solidFill>
                <a:latin typeface="Calibri"/>
                <a:ea typeface="Calibri"/>
                <a:cs typeface="Calibri"/>
                <a:sym typeface="Calibri"/>
              </a:rPr>
              <a:t>C</a:t>
            </a:r>
            <a:r>
              <a:rPr lang="en" baseline="0" dirty="0" smtClean="0">
                <a:solidFill>
                  <a:schemeClr val="dk1"/>
                </a:solidFill>
                <a:latin typeface="Calibri"/>
                <a:ea typeface="Calibri"/>
                <a:cs typeface="Calibri"/>
                <a:sym typeface="Calibri"/>
              </a:rPr>
              <a:t>apable of crewed and uncrewed missions, tailoring profiles</a:t>
            </a:r>
          </a:p>
          <a:p>
            <a:pPr marL="457200" lvl="0" indent="-228600" rtl="0">
              <a:lnSpc>
                <a:spcPct val="115000"/>
              </a:lnSpc>
              <a:spcBef>
                <a:spcPts val="560"/>
              </a:spcBef>
              <a:buClr>
                <a:schemeClr val="dk1"/>
              </a:buClr>
              <a:buFont typeface="Calibri"/>
              <a:buChar char="-"/>
            </a:pPr>
            <a:r>
              <a:rPr lang="en" baseline="0" dirty="0" smtClean="0">
                <a:solidFill>
                  <a:schemeClr val="dk1"/>
                </a:solidFill>
                <a:latin typeface="Calibri"/>
                <a:ea typeface="Calibri"/>
                <a:cs typeface="Calibri"/>
                <a:sym typeface="Calibri"/>
              </a:rPr>
              <a:t>Possible future concepts</a:t>
            </a:r>
            <a:endParaRPr lang="en"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7718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lnSpc>
                <a:spcPct val="115000"/>
              </a:lnSpc>
              <a:spcBef>
                <a:spcPts val="560"/>
              </a:spcBef>
              <a:buClr>
                <a:schemeClr val="dk1"/>
              </a:buClr>
              <a:buFont typeface="Calibri"/>
              <a:buChar char="-"/>
            </a:pPr>
            <a:r>
              <a:rPr lang="en"/>
              <a:t>CCADS’s simple, lightweight design offers plenty of flexibility for NASA engineers to create the perfect EDL vehicle for the martian atmosphere</a:t>
            </a:r>
          </a:p>
          <a:p>
            <a:pPr marL="457200" lvl="0" indent="-228600" rtl="0">
              <a:lnSpc>
                <a:spcPct val="115000"/>
              </a:lnSpc>
              <a:spcBef>
                <a:spcPts val="560"/>
              </a:spcBef>
              <a:buClr>
                <a:schemeClr val="dk1"/>
              </a:buClr>
              <a:buChar char="-"/>
            </a:pPr>
            <a:r>
              <a:rPr lang="en"/>
              <a:t>Lightweight design leaves room for larger payloads</a:t>
            </a:r>
          </a:p>
          <a:p>
            <a:pPr marL="457200" lvl="0" indent="-228600" rtl="0">
              <a:lnSpc>
                <a:spcPct val="115000"/>
              </a:lnSpc>
              <a:spcBef>
                <a:spcPts val="560"/>
              </a:spcBef>
              <a:buClr>
                <a:schemeClr val="dk1"/>
              </a:buClr>
              <a:buChar char="-"/>
            </a:pPr>
            <a:r>
              <a:rPr lang="en"/>
              <a:t>Simplicity leaves room for modification that may be required for higher mass, more complex mission profiles, or scaled versions of the design.</a:t>
            </a:r>
          </a:p>
          <a:p>
            <a:pPr marL="914400" lvl="1" indent="-228600" rtl="0">
              <a:lnSpc>
                <a:spcPct val="115000"/>
              </a:lnSpc>
              <a:spcBef>
                <a:spcPts val="560"/>
              </a:spcBef>
              <a:buClr>
                <a:schemeClr val="dk1"/>
              </a:buClr>
              <a:buChar char="-"/>
            </a:pPr>
            <a:r>
              <a:rPr lang="en"/>
              <a:t>Simple control mechanisms leave less room for error, and alleviating any errors that occurs.</a:t>
            </a:r>
          </a:p>
          <a:p>
            <a:pPr marL="457200" lvl="0" indent="-228600" rtl="0">
              <a:lnSpc>
                <a:spcPct val="115000"/>
              </a:lnSpc>
              <a:spcBef>
                <a:spcPts val="560"/>
              </a:spcBef>
              <a:buClr>
                <a:schemeClr val="dk1"/>
              </a:buClr>
              <a:buChar char="-"/>
            </a:pPr>
            <a:r>
              <a:rPr lang="en"/>
              <a:t>Simplicity, in this case, breeds cost effectiveness, as the mission-enabling technologies of CCADS are relatively mature and readily available</a:t>
            </a:r>
          </a:p>
        </p:txBody>
      </p:sp>
    </p:spTree>
    <p:extLst>
      <p:ext uri="{BB962C8B-B14F-4D97-AF65-F5344CB8AC3E}">
        <p14:creationId xmlns:p14="http://schemas.microsoft.com/office/powerpoint/2010/main" val="318709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736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640"/>
              </a:spcBef>
              <a:buClr>
                <a:schemeClr val="dk1"/>
              </a:buClr>
              <a:buSzPct val="100000"/>
              <a:buFont typeface="Proxima Nova"/>
              <a:buChar char="•"/>
            </a:pPr>
            <a:r>
              <a:rPr lang="en" sz="1200">
                <a:solidFill>
                  <a:schemeClr val="dk1"/>
                </a:solidFill>
              </a:rPr>
              <a:t>The challenge posed to us last Fall was something we all felt was fascinating</a:t>
            </a:r>
          </a:p>
          <a:p>
            <a:pPr marL="457200" lvl="0" indent="-304800" rtl="0">
              <a:lnSpc>
                <a:spcPct val="115000"/>
              </a:lnSpc>
              <a:spcBef>
                <a:spcPts val="640"/>
              </a:spcBef>
              <a:buClr>
                <a:schemeClr val="dk1"/>
              </a:buClr>
              <a:buSzPct val="100000"/>
              <a:buChar char="•"/>
            </a:pPr>
            <a:r>
              <a:rPr lang="en" sz="1200">
                <a:solidFill>
                  <a:schemeClr val="dk1"/>
                </a:solidFill>
              </a:rPr>
              <a:t>We found that the BIG Idea Challenge allowed us to solve engineering problems that would accompany the early phases of an expedition to Mars</a:t>
            </a:r>
          </a:p>
          <a:p>
            <a:pPr marL="457200" lvl="0" indent="-304800" rtl="0">
              <a:lnSpc>
                <a:spcPct val="115000"/>
              </a:lnSpc>
              <a:spcBef>
                <a:spcPts val="640"/>
              </a:spcBef>
              <a:buClr>
                <a:schemeClr val="dk1"/>
              </a:buClr>
              <a:buSzPct val="100000"/>
              <a:buChar char="•"/>
            </a:pPr>
            <a:r>
              <a:rPr lang="en" sz="1200">
                <a:solidFill>
                  <a:schemeClr val="dk1"/>
                </a:solidFill>
              </a:rPr>
              <a:t>In the 1960s and 1970s (blunt bodies), entry techniques for Mars probe and rover missions successively landed payloads under only 5 tonnes</a:t>
            </a:r>
          </a:p>
          <a:p>
            <a:pPr marL="457200" lvl="0" indent="-304800" rtl="0">
              <a:lnSpc>
                <a:spcPct val="115000"/>
              </a:lnSpc>
              <a:spcBef>
                <a:spcPts val="640"/>
              </a:spcBef>
              <a:buClr>
                <a:schemeClr val="dk1"/>
              </a:buClr>
              <a:buSzPct val="100000"/>
              <a:buChar char="•"/>
            </a:pPr>
            <a:r>
              <a:rPr lang="en" sz="1200">
                <a:solidFill>
                  <a:schemeClr val="dk1"/>
                </a:solidFill>
              </a:rPr>
              <a:t>To land more than 15 tonnes, a more ambitious and complex entry vehicle based on HIAD technology would have to be designed to support Mars expeditionary missions</a:t>
            </a:r>
          </a:p>
          <a:p>
            <a:pPr marL="457200" lvl="0" indent="-304800" rtl="0">
              <a:lnSpc>
                <a:spcPct val="115000"/>
              </a:lnSpc>
              <a:spcBef>
                <a:spcPts val="640"/>
              </a:spcBef>
              <a:buClr>
                <a:schemeClr val="dk1"/>
              </a:buClr>
              <a:buSzPct val="100000"/>
              <a:buChar char="•"/>
            </a:pPr>
            <a:r>
              <a:rPr lang="en" sz="1200">
                <a:solidFill>
                  <a:schemeClr val="dk1"/>
                </a:solidFill>
              </a:rPr>
              <a:t>HIAD Technology has the potential to deliver to deliver 15 tonnes or greater to Martian surface because it’s able to be packed efficiently and inflate to large diameters necessary for delivering massive payloads.</a:t>
            </a:r>
          </a:p>
          <a:p>
            <a:pPr marL="457200" lvl="0" indent="-304800" rtl="0">
              <a:lnSpc>
                <a:spcPct val="115000"/>
              </a:lnSpc>
              <a:spcBef>
                <a:spcPts val="640"/>
              </a:spcBef>
              <a:buClr>
                <a:schemeClr val="dk1"/>
              </a:buClr>
              <a:buSzPct val="100000"/>
              <a:buChar char="•"/>
            </a:pPr>
            <a:r>
              <a:rPr lang="en" sz="1200">
                <a:solidFill>
                  <a:schemeClr val="dk1"/>
                </a:solidFill>
              </a:rPr>
              <a:t>To maximize the potential for HIAD technology, we augmented it by devising a method of controlling lift for various purposes. We intended to built upon its low system mass and simplistic structure.</a:t>
            </a:r>
          </a:p>
        </p:txBody>
      </p:sp>
    </p:spTree>
    <p:extLst>
      <p:ext uri="{BB962C8B-B14F-4D97-AF65-F5344CB8AC3E}">
        <p14:creationId xmlns:p14="http://schemas.microsoft.com/office/powerpoint/2010/main" val="274591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50000"/>
              </a:lnSpc>
              <a:spcBef>
                <a:spcPts val="0"/>
              </a:spcBef>
              <a:buSzPct val="100000"/>
              <a:buChar char="-"/>
            </a:pPr>
            <a:r>
              <a:rPr lang="en" sz="1200"/>
              <a:t>WHOEVER IS PRESENTING THIS SLIDE HAVE THE DESCRIPTION COMPLETELY MEMORIZED</a:t>
            </a:r>
          </a:p>
          <a:p>
            <a:pPr marL="457200" lvl="0" indent="-304800" rtl="0">
              <a:lnSpc>
                <a:spcPct val="150000"/>
              </a:lnSpc>
              <a:spcBef>
                <a:spcPts val="0"/>
              </a:spcBef>
              <a:buSzPct val="100000"/>
              <a:buChar char="-"/>
            </a:pPr>
            <a:r>
              <a:rPr lang="en" sz="1200"/>
              <a:t>The HIAD’s versatility opens up the potential for new applications. It is possible to use shape morphing to change its aerodynamic properties into what is more desirable for the situation.</a:t>
            </a:r>
          </a:p>
          <a:p>
            <a:pPr marL="457200" lvl="0" indent="-304800" rtl="0">
              <a:lnSpc>
                <a:spcPct val="150000"/>
              </a:lnSpc>
              <a:spcBef>
                <a:spcPts val="0"/>
              </a:spcBef>
              <a:buSzPct val="100000"/>
              <a:buChar char="-"/>
            </a:pPr>
            <a:r>
              <a:rPr lang="en" sz="1200" i="1"/>
              <a:t>Recite the definition of CCADS</a:t>
            </a:r>
          </a:p>
          <a:p>
            <a:pPr marL="457200" lvl="0" indent="-304800" rtl="0">
              <a:lnSpc>
                <a:spcPct val="150000"/>
              </a:lnSpc>
              <a:spcBef>
                <a:spcPts val="0"/>
              </a:spcBef>
              <a:buSzPct val="100000"/>
              <a:buChar char="-"/>
            </a:pPr>
            <a:r>
              <a:rPr lang="en" sz="1200"/>
              <a:t>The CCADS encompasses the HIAD aeroshell, as well as cables and an electric motor housing.</a:t>
            </a:r>
          </a:p>
          <a:p>
            <a:pPr marL="457200" lvl="0" indent="-304800" rtl="0">
              <a:lnSpc>
                <a:spcPct val="150000"/>
              </a:lnSpc>
              <a:spcBef>
                <a:spcPts val="0"/>
              </a:spcBef>
              <a:buSzPct val="100000"/>
              <a:buChar char="-"/>
            </a:pPr>
            <a:r>
              <a:rPr lang="en" sz="1200"/>
              <a:t>Since the beginning of the preliminary design process in October, the goal has always been to keep the method of controlling the L/D of the entry vehicle as simple and as efficient as possible. </a:t>
            </a:r>
          </a:p>
          <a:p>
            <a:pPr marL="457200" lvl="0" indent="-304800" rtl="0">
              <a:lnSpc>
                <a:spcPct val="150000"/>
              </a:lnSpc>
              <a:spcBef>
                <a:spcPts val="0"/>
              </a:spcBef>
              <a:buSzPct val="100000"/>
              <a:buChar char="-"/>
            </a:pPr>
            <a:r>
              <a:rPr lang="en" sz="1200"/>
              <a:t>We sought to design a simple, low-mass HIAD vehicle. For this reason, we opted to use technology that did not require propellant.</a:t>
            </a:r>
          </a:p>
          <a:p>
            <a:pPr marL="457200" lvl="0" indent="-304800" rtl="0">
              <a:lnSpc>
                <a:spcPct val="150000"/>
              </a:lnSpc>
              <a:spcBef>
                <a:spcPts val="0"/>
              </a:spcBef>
              <a:buSzPct val="100000"/>
              <a:buChar char="-"/>
            </a:pPr>
            <a:r>
              <a:rPr lang="en" sz="1200" i="1"/>
              <a:t>Mention disadvantages of RCS thrusters </a:t>
            </a:r>
          </a:p>
          <a:p>
            <a:pPr marL="457200" lvl="0" indent="-304800" rtl="0">
              <a:lnSpc>
                <a:spcPct val="150000"/>
              </a:lnSpc>
              <a:spcBef>
                <a:spcPts val="0"/>
              </a:spcBef>
              <a:buSzPct val="100000"/>
              <a:buChar char="-"/>
            </a:pPr>
            <a:r>
              <a:rPr lang="en" sz="1200"/>
              <a:t>The structure of the aeroshell is morphable and, for this reason, CCADS provides an effective method of control.</a:t>
            </a:r>
          </a:p>
          <a:p>
            <a:pPr marL="457200" lvl="0" indent="-304800" rtl="0">
              <a:lnSpc>
                <a:spcPct val="150000"/>
              </a:lnSpc>
              <a:spcBef>
                <a:spcPts val="640"/>
              </a:spcBef>
              <a:buClr>
                <a:schemeClr val="dk1"/>
              </a:buClr>
              <a:buSzPct val="100000"/>
              <a:buChar char="-"/>
            </a:pPr>
            <a:r>
              <a:rPr lang="en" sz="1200">
                <a:solidFill>
                  <a:schemeClr val="dk1"/>
                </a:solidFill>
              </a:rPr>
              <a:t>CCADS relies on readily available technology that could be easily implemented into an entry vehicle.</a:t>
            </a:r>
          </a:p>
        </p:txBody>
      </p:sp>
    </p:spTree>
    <p:extLst>
      <p:ext uri="{BB962C8B-B14F-4D97-AF65-F5344CB8AC3E}">
        <p14:creationId xmlns:p14="http://schemas.microsoft.com/office/powerpoint/2010/main" val="280544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a:t>To maximize the amount of drag and lift generated during descent, we chose maximize the diameter of the aeroshell. </a:t>
            </a:r>
          </a:p>
          <a:p>
            <a:pPr lvl="0" rtl="0">
              <a:spcBef>
                <a:spcPts val="0"/>
              </a:spcBef>
              <a:buNone/>
            </a:pPr>
            <a:endParaRPr/>
          </a:p>
          <a:p>
            <a:pPr marL="457200" lvl="0" indent="-228600" rtl="0">
              <a:spcBef>
                <a:spcPts val="0"/>
              </a:spcBef>
              <a:buChar char="-"/>
            </a:pPr>
            <a:r>
              <a:rPr lang="en"/>
              <a:t>Similarly, a 70deg half-cone angle is utilized like previous Martian EDL vehicles.</a:t>
            </a:r>
          </a:p>
          <a:p>
            <a:pPr lvl="0" rtl="0">
              <a:spcBef>
                <a:spcPts val="0"/>
              </a:spcBef>
              <a:buNone/>
            </a:pPr>
            <a:endParaRPr/>
          </a:p>
          <a:p>
            <a:pPr marL="457200" lvl="0" indent="-228600" rtl="0">
              <a:spcBef>
                <a:spcPts val="0"/>
              </a:spcBef>
              <a:buChar char="-"/>
            </a:pPr>
            <a:r>
              <a:rPr lang="en">
                <a:solidFill>
                  <a:schemeClr val="dk1"/>
                </a:solidFill>
              </a:rPr>
              <a:t>Several of the specifications are estimated, including the cable diameter and length. The issue of determining the amount of  tensile force per cable for shape-morphing is complex, we estimated the length of each cable based on the geometry of the vehicle. Note how the cable extends form the motor housing to the aeroshell edge, and then to a hard attachment point at the bottom of the forebody (point with your finger!!!!)</a:t>
            </a:r>
          </a:p>
          <a:p>
            <a:pPr lvl="0" rtl="0">
              <a:spcBef>
                <a:spcPts val="0"/>
              </a:spcBef>
              <a:buNone/>
            </a:pPr>
            <a:endParaRPr>
              <a:solidFill>
                <a:schemeClr val="dk1"/>
              </a:solidFill>
            </a:endParaRPr>
          </a:p>
          <a:p>
            <a:pPr marL="457200" lvl="0" indent="-228600" rtl="0">
              <a:spcBef>
                <a:spcPts val="0"/>
              </a:spcBef>
              <a:buChar char="-"/>
            </a:pPr>
            <a:r>
              <a:rPr lang="en"/>
              <a:t>The mass of the FTPS is expected to be at least 940 kg. In addition, the motor and cable system is expected to be less than 20% of the system mass. </a:t>
            </a:r>
            <a:r>
              <a:rPr lang="en">
                <a:solidFill>
                  <a:schemeClr val="dk1"/>
                </a:solidFill>
              </a:rPr>
              <a:t>The mass of the delivery system without payload is expected to be under 25 tonnes.</a:t>
            </a:r>
          </a:p>
          <a:p>
            <a:pPr lvl="0" rtl="0">
              <a:spcBef>
                <a:spcPts val="0"/>
              </a:spcBef>
              <a:buNone/>
            </a:pPr>
            <a:endParaRPr>
              <a:solidFill>
                <a:schemeClr val="dk1"/>
              </a:solidFill>
            </a:endParaRPr>
          </a:p>
          <a:p>
            <a:pPr marL="457200" lvl="0" indent="-228600" rtl="0">
              <a:spcBef>
                <a:spcPts val="0"/>
              </a:spcBef>
              <a:buChar char="-"/>
            </a:pPr>
            <a:r>
              <a:rPr lang="en"/>
              <a:t>The baseline FTPS layer configuration is based on that of the IRVE-3. Since our vehicle experiences a higher heat flux than that experienced the IRVE-3, we decided to replace the outer layer of Nextel with a layer Nicalon, which is a denser material. Thus, we anticipate that the density of the FTPS for the entry vehicle is at least  3 kg/m</a:t>
            </a:r>
            <a:r>
              <a:rPr lang="en" baseline="30000"/>
              <a:t>2</a:t>
            </a:r>
            <a:r>
              <a:rPr lang="en"/>
              <a:t>, and it is estimated that the mass of the FTPS, itself, will be slightly greater than 940 kg. </a:t>
            </a:r>
          </a:p>
        </p:txBody>
      </p:sp>
    </p:spTree>
    <p:extLst>
      <p:ext uri="{BB962C8B-B14F-4D97-AF65-F5344CB8AC3E}">
        <p14:creationId xmlns:p14="http://schemas.microsoft.com/office/powerpoint/2010/main" val="378376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a:t>The cables will be specifically used to morph the aeroshell, and will be moved and tensed by the electric motor housing on top of the entry vehicle payload compartment. </a:t>
            </a:r>
          </a:p>
          <a:p>
            <a:pPr marL="457200" lvl="0" indent="-228600" rtl="0">
              <a:spcBef>
                <a:spcPts val="0"/>
              </a:spcBef>
              <a:buChar char="-"/>
            </a:pPr>
            <a:r>
              <a:rPr lang="en"/>
              <a:t>Throughout the design process, several materials were considered to be used in the cables. </a:t>
            </a:r>
          </a:p>
          <a:p>
            <a:pPr marL="457200" lvl="0" indent="-228600" rtl="0">
              <a:spcBef>
                <a:spcPts val="0"/>
              </a:spcBef>
              <a:buChar char="-"/>
            </a:pPr>
            <a:r>
              <a:rPr lang="en"/>
              <a:t>High operational temperature, low thermal expansion coefficient, and high tensile strength were some of the criteria used to determine the best cable material for the mission concept. </a:t>
            </a:r>
          </a:p>
          <a:p>
            <a:pPr marL="457200" lvl="0" indent="-228600" rtl="0">
              <a:spcBef>
                <a:spcPts val="0"/>
              </a:spcBef>
              <a:buChar char="-"/>
            </a:pPr>
            <a:r>
              <a:rPr lang="en"/>
              <a:t>While Kevlar and titanium provide high tensile strength in cable or wire-rope configuration, kevlar and titanium have a relatively low operational temperature and large mass, respectively, in cable configurations. </a:t>
            </a:r>
          </a:p>
          <a:p>
            <a:pPr marL="457200" lvl="0" indent="-228600" rtl="0">
              <a:spcBef>
                <a:spcPts val="0"/>
              </a:spcBef>
              <a:buChar char="-"/>
            </a:pPr>
            <a:r>
              <a:rPr lang="en"/>
              <a:t>Carbon fiber composite cables, which have numerous applications to aerospace technology, have a high strength to weight ratio </a:t>
            </a:r>
          </a:p>
          <a:p>
            <a:pPr marL="457200" lvl="0" indent="-228600" rtl="0">
              <a:spcBef>
                <a:spcPts val="0"/>
              </a:spcBef>
              <a:buChar char="-"/>
            </a:pPr>
            <a:r>
              <a:rPr lang="en"/>
              <a:t>Industrial applications of carbon fiber have demonstrated that about between 7 strands of carbon cables, with the diameter of each strand ranging from 5 to 18 mm, yield breaking loads of 18 and 280 kN</a:t>
            </a:r>
          </a:p>
          <a:p>
            <a:pPr marL="457200" lvl="0" indent="-228600" rtl="0">
              <a:spcBef>
                <a:spcPts val="0"/>
              </a:spcBef>
              <a:buChar char="-"/>
            </a:pPr>
            <a:r>
              <a:rPr lang="en"/>
              <a:t>In terms of operational temperatures, both carbon-based composites and graphite fiber-phthalonitrile have operational temperatures in the 350-450 degrees Celsius range</a:t>
            </a:r>
          </a:p>
          <a:p>
            <a:pPr marL="457200" lvl="0" indent="-228600" rtl="0">
              <a:spcBef>
                <a:spcPts val="0"/>
              </a:spcBef>
              <a:buChar char="-"/>
            </a:pPr>
            <a:r>
              <a:rPr lang="en"/>
              <a:t>Though the design currently features 8 cables that could allow for shape morphing, adding more cables would increase maneuverability, but also increase the overall system mass.</a:t>
            </a:r>
          </a:p>
          <a:p>
            <a:pPr lvl="0" rtl="0">
              <a:spcBef>
                <a:spcPts val="0"/>
              </a:spcBef>
              <a:buNone/>
            </a:pPr>
            <a:endParaRPr/>
          </a:p>
          <a:p>
            <a:pPr marL="457200" lvl="0" indent="-228600" rtl="0">
              <a:spcBef>
                <a:spcPts val="0"/>
              </a:spcBef>
              <a:buChar char="-"/>
            </a:pPr>
            <a:r>
              <a:rPr lang="en" u="sng">
                <a:solidFill>
                  <a:schemeClr val="hlink"/>
                </a:solidFill>
                <a:hlinkClick r:id="rId3"/>
              </a:rPr>
              <a:t>http://waset.org/publications/13726/applications-of-carbon-fibers-produced-from-polyacrylonitrile-fibers</a:t>
            </a:r>
          </a:p>
          <a:p>
            <a:pPr marL="457200" lvl="0" indent="-228600" rtl="0">
              <a:spcBef>
                <a:spcPts val="0"/>
              </a:spcBef>
              <a:buChar char="-"/>
            </a:pPr>
            <a:r>
              <a:rPr lang="en" u="sng">
                <a:solidFill>
                  <a:schemeClr val="hlink"/>
                </a:solidFill>
                <a:hlinkClick r:id="rId4"/>
              </a:rPr>
              <a:t>http://www.wtec.org/loyola/compce/03_03.htm</a:t>
            </a:r>
            <a:r>
              <a:rPr lang="en"/>
              <a:t> </a:t>
            </a:r>
          </a:p>
          <a:p>
            <a:pPr marL="457200" lvl="0" indent="-228600" rtl="0">
              <a:spcBef>
                <a:spcPts val="0"/>
              </a:spcBef>
              <a:buChar char="-"/>
            </a:pPr>
            <a:r>
              <a:rPr lang="en" u="sng">
                <a:solidFill>
                  <a:schemeClr val="hlink"/>
                </a:solidFill>
                <a:hlinkClick r:id="rId5"/>
              </a:rPr>
              <a:t>http://www.virginiadot.org/business/resources/materials/2013Conference/bridge/3%20-%20Celik%20CFCC%20030813.pdf</a:t>
            </a:r>
            <a:r>
              <a:rPr lang="en"/>
              <a:t> </a:t>
            </a:r>
          </a:p>
        </p:txBody>
      </p:sp>
    </p:spTree>
    <p:extLst>
      <p:ext uri="{BB962C8B-B14F-4D97-AF65-F5344CB8AC3E}">
        <p14:creationId xmlns:p14="http://schemas.microsoft.com/office/powerpoint/2010/main" val="401588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lnSpc>
                <a:spcPct val="115000"/>
              </a:lnSpc>
              <a:spcBef>
                <a:spcPts val="0"/>
              </a:spcBef>
              <a:buClr>
                <a:schemeClr val="dk1"/>
              </a:buClr>
              <a:buChar char="-"/>
            </a:pPr>
            <a:r>
              <a:rPr lang="en" b="1">
                <a:solidFill>
                  <a:schemeClr val="dk1"/>
                </a:solidFill>
              </a:rPr>
              <a:t>Buckling</a:t>
            </a:r>
            <a:r>
              <a:rPr lang="en">
                <a:solidFill>
                  <a:schemeClr val="dk1"/>
                </a:solidFill>
              </a:rPr>
              <a:t> in the aeroshell and </a:t>
            </a:r>
            <a:r>
              <a:rPr lang="en" b="1">
                <a:solidFill>
                  <a:schemeClr val="dk1"/>
                </a:solidFill>
              </a:rPr>
              <a:t>wrinkling</a:t>
            </a:r>
            <a:r>
              <a:rPr lang="en">
                <a:solidFill>
                  <a:schemeClr val="dk1"/>
                </a:solidFill>
              </a:rPr>
              <a:t> in the FTPS present major challenges to shape-morphing.</a:t>
            </a:r>
          </a:p>
          <a:p>
            <a:pPr marL="457200" lvl="0" indent="-228600" rtl="0">
              <a:lnSpc>
                <a:spcPct val="115000"/>
              </a:lnSpc>
              <a:spcBef>
                <a:spcPts val="0"/>
              </a:spcBef>
              <a:buChar char="-"/>
            </a:pPr>
            <a:r>
              <a:rPr lang="en">
                <a:solidFill>
                  <a:schemeClr val="dk1"/>
                </a:solidFill>
              </a:rPr>
              <a:t>Accordingly, </a:t>
            </a:r>
            <a:r>
              <a:rPr lang="en" b="1">
                <a:solidFill>
                  <a:schemeClr val="dk1"/>
                </a:solidFill>
              </a:rPr>
              <a:t>three</a:t>
            </a:r>
            <a:r>
              <a:rPr lang="en">
                <a:solidFill>
                  <a:schemeClr val="dk1"/>
                </a:solidFill>
              </a:rPr>
              <a:t> Torus Configuration Options were each devised to feature a different type of cable attachment point and, subsequently, to provide a unique solution to the issues of buckling and wrinkling. </a:t>
            </a:r>
          </a:p>
          <a:p>
            <a:pPr marL="457200" lvl="0" indent="-228600" rtl="0">
              <a:lnSpc>
                <a:spcPct val="115000"/>
              </a:lnSpc>
              <a:spcBef>
                <a:spcPts val="0"/>
              </a:spcBef>
              <a:buChar char="-"/>
            </a:pPr>
            <a:r>
              <a:rPr lang="en">
                <a:solidFill>
                  <a:schemeClr val="dk1"/>
                </a:solidFill>
              </a:rPr>
              <a:t>Though the basis of CCADS is a cable-controlled mechanism, and that gutters and cables are generally required to allow CCADS to operate effectively, these Options more specifically address the problems associated with the general design cable-controlled mechanism.</a:t>
            </a:r>
          </a:p>
          <a:p>
            <a:pPr lvl="0" rtl="0">
              <a:lnSpc>
                <a:spcPct val="115000"/>
              </a:lnSpc>
              <a:spcBef>
                <a:spcPts val="0"/>
              </a:spcBef>
              <a:buNone/>
            </a:pPr>
            <a:endParaRPr>
              <a:solidFill>
                <a:schemeClr val="dk1"/>
              </a:solidFill>
            </a:endParaRPr>
          </a:p>
          <a:p>
            <a:pPr marL="457200" lvl="0" indent="-228600" rtl="0">
              <a:lnSpc>
                <a:spcPct val="115000"/>
              </a:lnSpc>
              <a:spcBef>
                <a:spcPts val="0"/>
              </a:spcBef>
              <a:buChar char="-"/>
            </a:pPr>
            <a:r>
              <a:rPr lang="en" b="1">
                <a:solidFill>
                  <a:schemeClr val="dk1"/>
                </a:solidFill>
              </a:rPr>
              <a:t>Valley Cable</a:t>
            </a:r>
          </a:p>
          <a:p>
            <a:pPr marL="914400" lvl="1" indent="-228600" rtl="0">
              <a:lnSpc>
                <a:spcPct val="115000"/>
              </a:lnSpc>
              <a:spcBef>
                <a:spcPts val="0"/>
              </a:spcBef>
              <a:buChar char="-"/>
            </a:pPr>
            <a:r>
              <a:rPr lang="en">
                <a:solidFill>
                  <a:schemeClr val="dk1"/>
                </a:solidFill>
              </a:rPr>
              <a:t>The Valley Cable Arrangement mitigates the amount of protrusion from the cable attachment point into the FTPS. As the aeroshell is morphed, the FTPS is stretched tightly over the forebody of the vehicle, making protrusion of any non-toroid components or structures a potential risk.</a:t>
            </a:r>
          </a:p>
          <a:p>
            <a:pPr marL="914400" lvl="1" indent="-228600" rtl="0">
              <a:lnSpc>
                <a:spcPct val="115000"/>
              </a:lnSpc>
              <a:spcBef>
                <a:spcPts val="0"/>
              </a:spcBef>
              <a:buChar char="-"/>
            </a:pPr>
            <a:r>
              <a:rPr lang="en">
                <a:solidFill>
                  <a:schemeClr val="dk1"/>
                </a:solidFill>
              </a:rPr>
              <a:t>In this arrangement, the cables that are attached to the aeroshell rest inside valleys, which are created by hollowing out a long section of the aeroshell. That is, along the radius of the HIAD forebody, a thin section of the aeroshell, with a diameter slightly greater than that of the cable itself, is hollowed out in a valley form.</a:t>
            </a:r>
          </a:p>
          <a:p>
            <a:pPr marL="914400" lvl="1" indent="-228600" rtl="0">
              <a:lnSpc>
                <a:spcPct val="115000"/>
              </a:lnSpc>
              <a:spcBef>
                <a:spcPts val="0"/>
              </a:spcBef>
              <a:buChar char="-"/>
            </a:pPr>
            <a:r>
              <a:rPr lang="en">
                <a:solidFill>
                  <a:schemeClr val="dk1"/>
                </a:solidFill>
              </a:rPr>
              <a:t>This valley allows the cable to rest inside the toroid essentially and almost completely eliminates bulky, rigid cable attachment points and the cable position on the aeroshell. Since the FTPS will stretch over the valleys and protect the cables inside those valleys, the FTPS can stretch without virtually any wrinkling as a result of protrusion from the cable or the cable attachment points.</a:t>
            </a:r>
          </a:p>
          <a:p>
            <a:pPr marL="457200" lvl="0" indent="-228600" rtl="0">
              <a:lnSpc>
                <a:spcPct val="115000"/>
              </a:lnSpc>
              <a:spcBef>
                <a:spcPts val="0"/>
              </a:spcBef>
              <a:buChar char="-"/>
            </a:pPr>
            <a:r>
              <a:rPr lang="en" b="1">
                <a:solidFill>
                  <a:schemeClr val="dk1"/>
                </a:solidFill>
              </a:rPr>
              <a:t>Strap-Stitch</a:t>
            </a:r>
          </a:p>
          <a:p>
            <a:pPr marL="914400" lvl="1" indent="-228600" rtl="0">
              <a:lnSpc>
                <a:spcPct val="115000"/>
              </a:lnSpc>
              <a:spcBef>
                <a:spcPts val="0"/>
              </a:spcBef>
              <a:buChar char="-"/>
            </a:pPr>
            <a:r>
              <a:rPr lang="en">
                <a:solidFill>
                  <a:schemeClr val="dk1"/>
                </a:solidFill>
              </a:rPr>
              <a:t>To address about buckling, the Strap Stitch arrangement was designed to distribute the tension acting on the aeroshell over a larger surface area.</a:t>
            </a:r>
          </a:p>
          <a:p>
            <a:pPr marL="914400" lvl="1" indent="-228600" rtl="0">
              <a:lnSpc>
                <a:spcPct val="115000"/>
              </a:lnSpc>
              <a:spcBef>
                <a:spcPts val="0"/>
              </a:spcBef>
              <a:buChar char="-"/>
            </a:pPr>
            <a:r>
              <a:rPr lang="en">
                <a:solidFill>
                  <a:schemeClr val="dk1"/>
                </a:solidFill>
              </a:rPr>
              <a:t>The straps also, in turn, distributes and ultimately reduces the pressure applied to any single section of the aeroshell.</a:t>
            </a:r>
          </a:p>
          <a:p>
            <a:pPr marL="914400" lvl="1" indent="-228600" rtl="0">
              <a:lnSpc>
                <a:spcPct val="115000"/>
              </a:lnSpc>
              <a:spcBef>
                <a:spcPts val="0"/>
              </a:spcBef>
              <a:buChar char="-"/>
            </a:pPr>
            <a:r>
              <a:rPr lang="en">
                <a:solidFill>
                  <a:schemeClr val="dk1"/>
                </a:solidFill>
              </a:rPr>
              <a:t>In this arrangement, the flat straps, which are designed to be almost completely flush with the HIAD forebody, reduce the amount of protrusion into the FTPS during shape-morphing as well.</a:t>
            </a:r>
          </a:p>
          <a:p>
            <a:pPr marL="457200" lvl="0" indent="-228600" rtl="0">
              <a:lnSpc>
                <a:spcPct val="115000"/>
              </a:lnSpc>
              <a:spcBef>
                <a:spcPts val="0"/>
              </a:spcBef>
              <a:buChar char="-"/>
            </a:pPr>
            <a:r>
              <a:rPr lang="en" b="1">
                <a:solidFill>
                  <a:schemeClr val="dk1"/>
                </a:solidFill>
              </a:rPr>
              <a:t>Segmented Toroidal</a:t>
            </a:r>
          </a:p>
          <a:p>
            <a:pPr marL="914400" lvl="1" indent="-228600" rtl="0">
              <a:lnSpc>
                <a:spcPct val="115000"/>
              </a:lnSpc>
              <a:spcBef>
                <a:spcPts val="0"/>
              </a:spcBef>
              <a:buChar char="-"/>
            </a:pPr>
            <a:r>
              <a:rPr lang="en">
                <a:solidFill>
                  <a:schemeClr val="dk1"/>
                </a:solidFill>
              </a:rPr>
              <a:t>Similarly to the Valley Cable Arrangement, the Segmented Toroidal Arrangement is based off of a structural alteration to the aeroshell. However, while the Valley Cable and Strap-Stitch Arrangements utilize a single inflatable torus, the Segmented Toroidal Arrangement uses several sets of stacked tori.</a:t>
            </a:r>
          </a:p>
          <a:p>
            <a:pPr marL="914400" lvl="1" indent="-228600" rtl="0">
              <a:lnSpc>
                <a:spcPct val="115000"/>
              </a:lnSpc>
              <a:spcBef>
                <a:spcPts val="0"/>
              </a:spcBef>
              <a:buChar char="-"/>
            </a:pPr>
            <a:r>
              <a:rPr lang="en">
                <a:solidFill>
                  <a:schemeClr val="dk1"/>
                </a:solidFill>
              </a:rPr>
              <a:t>Elastic tethers, which would be capable of bending under the tension of cables, connect each set of stacked tori. The cables are designed to pull on these tethers in a perpendicular fashion. In this way, the aeroshell structure itself will not be bending or folding, but the bending tethers connecting the sets of tori together will pull on the aeroshell itself. That is the aeroshell is not directly being deformed.</a:t>
            </a:r>
          </a:p>
          <a:p>
            <a:pPr marL="914400" lvl="1" indent="-228600" rtl="0">
              <a:lnSpc>
                <a:spcPct val="115000"/>
              </a:lnSpc>
              <a:spcBef>
                <a:spcPts val="0"/>
              </a:spcBef>
              <a:buChar char="-"/>
            </a:pPr>
            <a:r>
              <a:rPr lang="en">
                <a:solidFill>
                  <a:schemeClr val="dk1"/>
                </a:solidFill>
              </a:rPr>
              <a:t>The Segmented Toroidal Arrangement reduces the aeroshell’s tendency to buckle</a:t>
            </a:r>
          </a:p>
          <a:p>
            <a:pPr marL="914400" lvl="1" indent="-228600" rtl="0">
              <a:lnSpc>
                <a:spcPct val="115000"/>
              </a:lnSpc>
              <a:spcBef>
                <a:spcPts val="0"/>
              </a:spcBef>
              <a:buChar char="-"/>
            </a:pPr>
            <a:r>
              <a:rPr lang="en">
                <a:solidFill>
                  <a:schemeClr val="dk1"/>
                </a:solidFill>
              </a:rPr>
              <a:t>The fact that the elastic tethers create valleys between each set of tori, means that the cables do not protrude into the FTPS and wrinkling is largely avoided.</a:t>
            </a:r>
          </a:p>
          <a:p>
            <a:pPr lvl="0" rtl="0">
              <a:lnSpc>
                <a:spcPct val="115000"/>
              </a:lnSpc>
              <a:spcBef>
                <a:spcPts val="0"/>
              </a:spcBef>
              <a:buNone/>
            </a:pPr>
            <a:endParaRPr>
              <a:solidFill>
                <a:schemeClr val="dk1"/>
              </a:solidFill>
            </a:endParaRPr>
          </a:p>
          <a:p>
            <a:pPr marL="457200" lvl="0" indent="-228600" rtl="0">
              <a:lnSpc>
                <a:spcPct val="115000"/>
              </a:lnSpc>
              <a:spcBef>
                <a:spcPts val="0"/>
              </a:spcBef>
              <a:buChar char="-"/>
            </a:pPr>
            <a:r>
              <a:rPr lang="en">
                <a:solidFill>
                  <a:schemeClr val="dk1"/>
                </a:solidFill>
              </a:rPr>
              <a:t>These adaptations come with their own tradeoffs, such as higher mass and perhaps more difficulty in packing. However, the shortcomings of these specific configurations may be outweighed by their effectiveness or mitigated by simple solutions.</a:t>
            </a:r>
          </a:p>
          <a:p>
            <a:pPr marL="457200" lvl="0" indent="-228600" rtl="0">
              <a:lnSpc>
                <a:spcPct val="115000"/>
              </a:lnSpc>
              <a:spcBef>
                <a:spcPts val="0"/>
              </a:spcBef>
              <a:buChar char="-"/>
            </a:pPr>
            <a:r>
              <a:rPr lang="en">
                <a:solidFill>
                  <a:schemeClr val="dk1"/>
                </a:solidFill>
              </a:rPr>
              <a:t>Inflation of the Segmented Toroidal Arrangement is questionable and would most likely require an inflation system more complex and powerful than those that have previously been designed by NASA.</a:t>
            </a:r>
          </a:p>
        </p:txBody>
      </p:sp>
    </p:spTree>
    <p:extLst>
      <p:ext uri="{BB962C8B-B14F-4D97-AF65-F5344CB8AC3E}">
        <p14:creationId xmlns:p14="http://schemas.microsoft.com/office/powerpoint/2010/main" val="263131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lnSpc>
                <a:spcPct val="115000"/>
              </a:lnSpc>
              <a:spcBef>
                <a:spcPts val="0"/>
              </a:spcBef>
              <a:buClr>
                <a:schemeClr val="dk1"/>
              </a:buClr>
              <a:buChar char="-"/>
            </a:pPr>
            <a:r>
              <a:rPr lang="en">
                <a:solidFill>
                  <a:schemeClr val="dk1"/>
                </a:solidFill>
              </a:rPr>
              <a:t>In-depth structural analyses of the vehicle we have designed would be required to determine the effect of various tensions applied by the motor to the cables. </a:t>
            </a:r>
          </a:p>
          <a:p>
            <a:pPr marL="457200" lvl="0" indent="-228600" rtl="0">
              <a:lnSpc>
                <a:spcPct val="115000"/>
              </a:lnSpc>
              <a:spcBef>
                <a:spcPts val="0"/>
              </a:spcBef>
              <a:buChar char="-"/>
            </a:pPr>
            <a:r>
              <a:rPr lang="en"/>
              <a:t>Last about 30 mins</a:t>
            </a:r>
          </a:p>
          <a:p>
            <a:pPr marL="457200" lvl="0" indent="-228600" rtl="0">
              <a:lnSpc>
                <a:spcPct val="115000"/>
              </a:lnSpc>
              <a:spcBef>
                <a:spcPts val="0"/>
              </a:spcBef>
              <a:buChar char="-"/>
            </a:pPr>
            <a:r>
              <a:rPr lang="en"/>
              <a:t>An electric motor housing on the top of the payload compartment contains the motors that apply tension to the cables, which then morph the aeroshell.</a:t>
            </a:r>
          </a:p>
          <a:p>
            <a:pPr marL="457200" lvl="0" indent="-228600" rtl="0">
              <a:lnSpc>
                <a:spcPct val="115000"/>
              </a:lnSpc>
              <a:spcBef>
                <a:spcPts val="0"/>
              </a:spcBef>
              <a:buChar char="-"/>
            </a:pPr>
            <a:r>
              <a:rPr lang="en"/>
              <a:t>BLDC motors, in contrast to AC, brushed DC (BDC), and stepper motors, are capable of operating at very high velocities and producing at least twice as much output torque as a BDC motor of the same size. In terms of mechanical simplicity, several small BLDC motors could be implemented to operate as many cables, individually. Can produce at least twice as much output torque as an AC motor of the same size.</a:t>
            </a:r>
          </a:p>
          <a:p>
            <a:pPr marL="457200" lvl="0" indent="-228600" rtl="0">
              <a:lnSpc>
                <a:spcPct val="115000"/>
              </a:lnSpc>
              <a:spcBef>
                <a:spcPts val="0"/>
              </a:spcBef>
              <a:buChar char="-"/>
            </a:pPr>
            <a:r>
              <a:rPr lang="en"/>
              <a:t>Despite its advantages over other types of electric motors in terms of strength to weight ratio, implementing a BLDC motor for the mission concept would be difficult to accomplish. It is anticipated that an electric motor tailored to the vehicle concept would be more reliable during a potential mission. </a:t>
            </a:r>
          </a:p>
          <a:p>
            <a:pPr marL="457200" lvl="0" indent="-228600" rtl="0">
              <a:lnSpc>
                <a:spcPct val="115000"/>
              </a:lnSpc>
              <a:spcBef>
                <a:spcPts val="0"/>
              </a:spcBef>
              <a:buChar char="-"/>
            </a:pPr>
            <a:r>
              <a:rPr lang="en"/>
              <a:t>Therefore, we are not sure about the mass or power requirements of the electric motor housing. </a:t>
            </a:r>
          </a:p>
          <a:p>
            <a:pPr marL="457200" lvl="0" indent="-228600" rtl="0">
              <a:lnSpc>
                <a:spcPct val="115000"/>
              </a:lnSpc>
              <a:spcBef>
                <a:spcPts val="0"/>
              </a:spcBef>
              <a:buChar char="-"/>
            </a:pPr>
            <a:r>
              <a:rPr lang="en"/>
              <a:t>Placement of the motor’s mass allows the craft to be amply “unstable” enough to perform control maneuvers</a:t>
            </a:r>
          </a:p>
          <a:p>
            <a:pPr lvl="0" rtl="0">
              <a:spcBef>
                <a:spcPts val="0"/>
              </a:spcBef>
              <a:buNone/>
            </a:pPr>
            <a:endParaRPr/>
          </a:p>
        </p:txBody>
      </p:sp>
    </p:spTree>
    <p:extLst>
      <p:ext uri="{BB962C8B-B14F-4D97-AF65-F5344CB8AC3E}">
        <p14:creationId xmlns:p14="http://schemas.microsoft.com/office/powerpoint/2010/main" val="391591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a:t>Formulating the mission profile for the entry vehicle began early in the design process of the CCADS</a:t>
            </a:r>
          </a:p>
          <a:p>
            <a:pPr marL="457200" lvl="0" indent="-228600" rtl="0">
              <a:spcBef>
                <a:spcPts val="0"/>
              </a:spcBef>
              <a:buChar char="-"/>
            </a:pPr>
            <a:r>
              <a:rPr lang="en"/>
              <a:t>The mission profile of the vehicle, itself, became increasingly accurate over the course of the past several months as more information was gained related to the vehicle’s ballistic coefficient, entry angle, and L/D. </a:t>
            </a:r>
          </a:p>
          <a:p>
            <a:pPr marL="457200" lvl="0" indent="-228600" rtl="0">
              <a:spcBef>
                <a:spcPts val="0"/>
              </a:spcBef>
              <a:buChar char="-"/>
            </a:pPr>
            <a:r>
              <a:rPr lang="en"/>
              <a:t>Based on the velocity and range profiles depicted in the graphs, we identified several trajectory checkpoints, at which the entry vehicle would enter different phases of the mission profile. Two key parameters that dictate the specific data above are the vehicle’s flight path angle and L/D, which are -11</a:t>
            </a:r>
            <a:r>
              <a:rPr lang="en">
                <a:solidFill>
                  <a:schemeClr val="dk1"/>
                </a:solidFill>
              </a:rPr>
              <a:t>°</a:t>
            </a:r>
            <a:r>
              <a:rPr lang="en"/>
              <a:t> and .24, respectively.</a:t>
            </a:r>
          </a:p>
          <a:p>
            <a:pPr marL="457200" lvl="0" indent="-228600" rtl="0">
              <a:spcBef>
                <a:spcPts val="0"/>
              </a:spcBef>
              <a:buChar char="-"/>
            </a:pPr>
            <a:r>
              <a:rPr lang="en"/>
              <a:t>As seen above, the vehicle descends from an initial altitude of 120 km and velocity of 5800 m/s. </a:t>
            </a:r>
          </a:p>
          <a:p>
            <a:pPr marL="914400" lvl="1" indent="-228600" rtl="0">
              <a:spcBef>
                <a:spcPts val="0"/>
              </a:spcBef>
              <a:buChar char="-"/>
            </a:pPr>
            <a:r>
              <a:rPr lang="en"/>
              <a:t>The vehicle follows a conventional downward trajectory, in which the cable-control mechanism does not deform the aeroshell. Between 120 km and 70 km altitude, the air density is too low to allow for effective lift control of the vehicle. </a:t>
            </a:r>
          </a:p>
          <a:p>
            <a:pPr marL="914400" lvl="1" indent="-228600" rtl="0">
              <a:spcBef>
                <a:spcPts val="0"/>
              </a:spcBef>
              <a:buChar char="-"/>
            </a:pPr>
            <a:r>
              <a:rPr lang="en"/>
              <a:t>At Point 1, the vehicle can initialize control with the cable-control mechanism as the air density is high enough to allow for effective lift control and L/D alterations. </a:t>
            </a:r>
          </a:p>
          <a:p>
            <a:pPr marL="914400" lvl="1" indent="-228600" rtl="0">
              <a:spcBef>
                <a:spcPts val="0"/>
              </a:spcBef>
              <a:buChar char="-"/>
            </a:pPr>
            <a:r>
              <a:rPr lang="en"/>
              <a:t>At Point 2, the vehicle is at a 50 km altitude, at which point the ballistic coast or “loft” begins. </a:t>
            </a:r>
          </a:p>
          <a:p>
            <a:pPr marL="914400" lvl="1" indent="-228600" rtl="0">
              <a:spcBef>
                <a:spcPts val="0"/>
              </a:spcBef>
              <a:buChar char="-"/>
            </a:pPr>
            <a:r>
              <a:rPr lang="en"/>
              <a:t>The vehicle continues to follow the loft trajectory from point 2 to point 3, where the vehicle reaches a 70 km altitude. </a:t>
            </a:r>
          </a:p>
          <a:p>
            <a:pPr marL="914400" lvl="1" indent="-228600" rtl="0">
              <a:spcBef>
                <a:spcPts val="0"/>
              </a:spcBef>
              <a:buChar char="-"/>
            </a:pPr>
            <a:r>
              <a:rPr lang="en"/>
              <a:t>The vehicle reaches an apogee, and begins to descend through point 4, at 70 km altitude. From point 4 to point 5, the vehicle finishes the hypersonic descent phase.</a:t>
            </a:r>
          </a:p>
          <a:p>
            <a:pPr marL="914400" lvl="1" indent="-228600" rtl="0">
              <a:spcBef>
                <a:spcPts val="0"/>
              </a:spcBef>
              <a:buChar char="-"/>
            </a:pPr>
            <a:r>
              <a:rPr lang="en"/>
              <a:t>The terminal descent phase of the vehicle begins at point 5, at an altitude of 11 km. </a:t>
            </a:r>
          </a:p>
          <a:p>
            <a:pPr lvl="0">
              <a:spcBef>
                <a:spcPts val="0"/>
              </a:spcBef>
              <a:buNone/>
            </a:pPr>
            <a:endParaRPr/>
          </a:p>
        </p:txBody>
      </p:sp>
    </p:spTree>
    <p:extLst>
      <p:ext uri="{BB962C8B-B14F-4D97-AF65-F5344CB8AC3E}">
        <p14:creationId xmlns:p14="http://schemas.microsoft.com/office/powerpoint/2010/main" val="190090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a:t>There are two main methods of control, the first of which is the CG offset mechanism since it is the simplest method to maintain or modify the angle of attack. The CG offset mechanism gives us the most efficient way to shift or hold the current L/D. This is what will be use as our coarse control.</a:t>
            </a:r>
          </a:p>
          <a:p>
            <a:pPr marL="457200" lvl="0" indent="-228600" rtl="0">
              <a:spcBef>
                <a:spcPts val="0"/>
              </a:spcBef>
              <a:buChar char="-"/>
            </a:pPr>
            <a:r>
              <a:rPr lang="en"/>
              <a:t>Shape morphing via tension in the cables is a method of modifying the vehicle’s L/D without altering the angle of attack. A paper on shape morphing HIADS showed that by modifying that aeroshell into a more elliptical shape could shift the L/D by around. The more eccentric the ellipse became, the more greater the L/D shift became. The paper recommended an eccentricity of 0.6 which is shown as the shape on the right as it would be possible to reach and yielded a change in L/D of 0.05 at 15deg angle of attack compared to the spherically blunted aeroshell.</a:t>
            </a:r>
          </a:p>
          <a:p>
            <a:pPr marL="457200" lvl="0" indent="-228600" rtl="0">
              <a:spcBef>
                <a:spcPts val="0"/>
              </a:spcBef>
              <a:buChar char="-"/>
            </a:pPr>
            <a:r>
              <a:rPr lang="en"/>
              <a:t>A change in L/D on the order of hundredths may not seem impressive, but trajectory simulations show that even a change of 0.01 L/D equates to dozens of kilometers of difference at L/D’s greater than 0.2. It is for this purpose that the shape morphing is used as the CCADS’ fine control.</a:t>
            </a:r>
          </a:p>
          <a:p>
            <a:pPr marL="457200" lvl="0" indent="-228600" rtl="0">
              <a:spcBef>
                <a:spcPts val="0"/>
              </a:spcBef>
              <a:buChar char="-"/>
            </a:pPr>
            <a:r>
              <a:rPr lang="en"/>
              <a:t>In order to land equipment and crew within kilometers of their target landing zone, this extra precision in L/D is going to be necessary.</a:t>
            </a:r>
          </a:p>
          <a:p>
            <a:pPr marL="457200" lvl="0" indent="-228600" rtl="0">
              <a:spcBef>
                <a:spcPts val="0"/>
              </a:spcBef>
              <a:buChar char="-"/>
            </a:pPr>
            <a:r>
              <a:rPr lang="en"/>
              <a:t>Therefore the CCADs is able to both make large adjustments in range via the CG shifting and increase accuracy by using shape morphing to further refine its trajectory.</a:t>
            </a:r>
          </a:p>
        </p:txBody>
      </p:sp>
    </p:spTree>
    <p:extLst>
      <p:ext uri="{BB962C8B-B14F-4D97-AF65-F5344CB8AC3E}">
        <p14:creationId xmlns:p14="http://schemas.microsoft.com/office/powerpoint/2010/main" val="153164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rgbClr val="898989"/>
                </a:solidFill>
                <a:latin typeface="Calibri"/>
                <a:ea typeface="Calibri"/>
                <a:cs typeface="Calibri"/>
                <a:sym typeface="Calibri"/>
              </a:rPr>
              <a:t>‹#›</a:t>
            </a:fld>
            <a:endParaRPr lang="en"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39150" y="0"/>
            <a:ext cx="8465700" cy="5438700"/>
          </a:xfrm>
          <a:prstGeom prst="rect">
            <a:avLst/>
          </a:prstGeom>
          <a:noFill/>
          <a:ln>
            <a:noFill/>
          </a:ln>
        </p:spPr>
        <p:txBody>
          <a:bodyPr lIns="91425" tIns="45700" rIns="91425" bIns="45700" anchor="t" anchorCtr="0">
            <a:noAutofit/>
          </a:bodyPr>
          <a:lstStyle/>
          <a:p>
            <a:pPr marL="342900" marR="0" lvl="0" indent="-342900" algn="ctr" rtl="0">
              <a:spcBef>
                <a:spcPts val="0"/>
              </a:spcBef>
              <a:buClr>
                <a:schemeClr val="dk1"/>
              </a:buClr>
              <a:buSzPct val="100000"/>
              <a:buFont typeface="Arial"/>
              <a:buNone/>
            </a:pPr>
            <a:endParaRPr dirty="0">
              <a:latin typeface="Arial"/>
              <a:ea typeface="Arial"/>
              <a:cs typeface="Arial"/>
              <a:sym typeface="Arial"/>
            </a:endParaRPr>
          </a:p>
          <a:p>
            <a:pPr marL="342900" marR="0" lvl="0" indent="-342900" algn="ctr" rtl="0">
              <a:spcBef>
                <a:spcPts val="0"/>
              </a:spcBef>
              <a:buClr>
                <a:schemeClr val="dk1"/>
              </a:buClr>
              <a:buSzPct val="72727"/>
              <a:buFont typeface="Arial"/>
              <a:buNone/>
            </a:pPr>
            <a:r>
              <a:rPr lang="en" sz="4400" b="1" dirty="0">
                <a:latin typeface="Times New Roman"/>
                <a:ea typeface="Times New Roman"/>
                <a:cs typeface="Times New Roman"/>
                <a:sym typeface="Times New Roman"/>
              </a:rPr>
              <a:t>Cable-Controlled Aeroshell Deceleration System</a:t>
            </a:r>
          </a:p>
          <a:p>
            <a:pPr marL="342900" marR="0" lvl="0" indent="-342900" algn="ctr" rtl="0">
              <a:spcBef>
                <a:spcPts val="0"/>
              </a:spcBef>
              <a:buClr>
                <a:schemeClr val="dk1"/>
              </a:buClr>
              <a:buSzPct val="320000"/>
              <a:buFont typeface="Arial"/>
              <a:buNone/>
            </a:pPr>
            <a:endParaRPr sz="1000" b="1" dirty="0">
              <a:latin typeface="Arial"/>
              <a:ea typeface="Arial"/>
              <a:cs typeface="Arial"/>
              <a:sym typeface="Arial"/>
            </a:endParaRPr>
          </a:p>
          <a:p>
            <a:pPr marL="342900" marR="0" lvl="0" indent="-342900" algn="ctr" rtl="0">
              <a:spcBef>
                <a:spcPts val="0"/>
              </a:spcBef>
              <a:buClr>
                <a:schemeClr val="dk1"/>
              </a:buClr>
              <a:buSzPct val="320000"/>
              <a:buFont typeface="Arial"/>
              <a:buNone/>
            </a:pPr>
            <a:endParaRPr sz="1000" b="1" dirty="0">
              <a:latin typeface="Arial"/>
              <a:ea typeface="Arial"/>
              <a:cs typeface="Arial"/>
              <a:sym typeface="Arial"/>
            </a:endParaRPr>
          </a:p>
          <a:p>
            <a:pPr marL="342900" marR="0" lvl="0" indent="-342900" rtl="0">
              <a:spcBef>
                <a:spcPts val="0"/>
              </a:spcBef>
              <a:buClr>
                <a:schemeClr val="dk1"/>
              </a:buClr>
              <a:buSzPct val="177777"/>
              <a:buFont typeface="Arial"/>
              <a:buNone/>
            </a:pPr>
            <a:r>
              <a:rPr lang="en" sz="1800" b="1" dirty="0">
                <a:latin typeface="Arial"/>
                <a:ea typeface="Arial"/>
                <a:cs typeface="Arial"/>
                <a:sym typeface="Arial"/>
              </a:rPr>
              <a:t>Sashank Gummella, </a:t>
            </a:r>
            <a:r>
              <a:rPr lang="en" sz="1800" i="1" dirty="0">
                <a:latin typeface="Arial"/>
                <a:ea typeface="Arial"/>
                <a:cs typeface="Arial"/>
                <a:sym typeface="Arial"/>
              </a:rPr>
              <a:t>Sophomore, Aerospace Engineering</a:t>
            </a:r>
          </a:p>
          <a:p>
            <a:pPr marL="342900" marR="0" lvl="0" indent="-342900" rtl="0">
              <a:spcBef>
                <a:spcPts val="0"/>
              </a:spcBef>
              <a:buClr>
                <a:schemeClr val="dk1"/>
              </a:buClr>
              <a:buSzPct val="177777"/>
              <a:buFont typeface="Arial"/>
              <a:buNone/>
            </a:pPr>
            <a:r>
              <a:rPr lang="en" sz="1800" b="1" dirty="0">
                <a:latin typeface="Arial"/>
                <a:ea typeface="Arial"/>
                <a:cs typeface="Arial"/>
                <a:sym typeface="Arial"/>
              </a:rPr>
              <a:t>Steven Kosvick, </a:t>
            </a:r>
            <a:r>
              <a:rPr lang="en" sz="1800" i="1" dirty="0">
                <a:latin typeface="Arial"/>
                <a:ea typeface="Arial"/>
                <a:cs typeface="Arial"/>
                <a:sym typeface="Arial"/>
              </a:rPr>
              <a:t>Sophomore, Aerospace Engineering</a:t>
            </a:r>
          </a:p>
          <a:p>
            <a:pPr marL="342900" marR="0" lvl="0" indent="-342900" rtl="0">
              <a:spcBef>
                <a:spcPts val="0"/>
              </a:spcBef>
              <a:buClr>
                <a:schemeClr val="dk1"/>
              </a:buClr>
              <a:buSzPct val="177777"/>
              <a:buFont typeface="Arial"/>
              <a:buNone/>
            </a:pPr>
            <a:r>
              <a:rPr lang="en" sz="1800" b="1" dirty="0">
                <a:latin typeface="Arial"/>
                <a:ea typeface="Arial"/>
                <a:cs typeface="Arial"/>
                <a:sym typeface="Arial"/>
              </a:rPr>
              <a:t>Austin Scott, </a:t>
            </a:r>
            <a:r>
              <a:rPr lang="en" sz="1800" i="1" dirty="0">
                <a:latin typeface="Arial"/>
                <a:ea typeface="Arial"/>
                <a:cs typeface="Arial"/>
                <a:sym typeface="Arial"/>
              </a:rPr>
              <a:t>Sophomore, Aerospace Engineering</a:t>
            </a:r>
          </a:p>
          <a:p>
            <a:pPr marL="342900" marR="0" lvl="0" indent="-342900" rtl="0">
              <a:spcBef>
                <a:spcPts val="0"/>
              </a:spcBef>
              <a:buClr>
                <a:schemeClr val="dk1"/>
              </a:buClr>
              <a:buSzPct val="177777"/>
              <a:buFont typeface="Arial"/>
              <a:buNone/>
            </a:pPr>
            <a:r>
              <a:rPr lang="en" sz="1800" b="1" dirty="0">
                <a:latin typeface="Arial"/>
                <a:ea typeface="Arial"/>
                <a:cs typeface="Arial"/>
                <a:sym typeface="Arial"/>
              </a:rPr>
              <a:t>Jose Tuason, </a:t>
            </a:r>
            <a:r>
              <a:rPr lang="en" sz="1800" i="1" dirty="0">
                <a:latin typeface="Arial"/>
                <a:ea typeface="Arial"/>
                <a:cs typeface="Arial"/>
                <a:sym typeface="Arial"/>
              </a:rPr>
              <a:t>Senior, Aerospace Engineering</a:t>
            </a:r>
          </a:p>
          <a:p>
            <a:pPr marL="342900" marR="0" lvl="0" indent="-342900" rtl="0">
              <a:spcBef>
                <a:spcPts val="0"/>
              </a:spcBef>
              <a:buClr>
                <a:schemeClr val="dk1"/>
              </a:buClr>
              <a:buSzPct val="177777"/>
              <a:buFont typeface="Arial"/>
              <a:buNone/>
            </a:pPr>
            <a:r>
              <a:rPr lang="en" sz="1800" b="1" dirty="0">
                <a:latin typeface="Arial"/>
                <a:ea typeface="Arial"/>
                <a:cs typeface="Arial"/>
                <a:sym typeface="Arial"/>
              </a:rPr>
              <a:t>Samuel Wywrot, </a:t>
            </a:r>
            <a:r>
              <a:rPr lang="en" sz="1800" i="1" dirty="0">
                <a:latin typeface="Arial"/>
                <a:ea typeface="Arial"/>
                <a:cs typeface="Arial"/>
                <a:sym typeface="Arial"/>
              </a:rPr>
              <a:t>Sophomore, Aerospace Engineering</a:t>
            </a:r>
          </a:p>
          <a:p>
            <a:pPr marL="203200" lvl="0" rtl="0">
              <a:spcBef>
                <a:spcPts val="0"/>
              </a:spcBef>
              <a:buClr>
                <a:schemeClr val="dk1"/>
              </a:buClr>
              <a:buSzPct val="177777"/>
              <a:buFont typeface="Arial"/>
              <a:buNone/>
            </a:pPr>
            <a:endParaRPr sz="1800" b="1" dirty="0">
              <a:latin typeface="Arial"/>
              <a:ea typeface="Arial"/>
              <a:cs typeface="Arial"/>
              <a:sym typeface="Arial"/>
            </a:endParaRPr>
          </a:p>
          <a:p>
            <a:pPr marL="203200" lvl="0" rtl="0">
              <a:spcBef>
                <a:spcPts val="0"/>
              </a:spcBef>
              <a:buClr>
                <a:schemeClr val="dk1"/>
              </a:buClr>
              <a:buSzPct val="177777"/>
              <a:buFont typeface="Arial"/>
              <a:buNone/>
            </a:pPr>
            <a:r>
              <a:rPr lang="en" sz="1800" b="1" dirty="0">
                <a:latin typeface="Arial"/>
                <a:ea typeface="Arial"/>
                <a:cs typeface="Arial"/>
                <a:sym typeface="Arial"/>
              </a:rPr>
              <a:t>Faculty Advisor:</a:t>
            </a:r>
          </a:p>
          <a:p>
            <a:pPr marL="203200" lvl="0" rtl="0">
              <a:spcBef>
                <a:spcPts val="0"/>
              </a:spcBef>
              <a:buClr>
                <a:schemeClr val="dk1"/>
              </a:buClr>
              <a:buSzPct val="177777"/>
              <a:buFont typeface="Arial"/>
              <a:buNone/>
            </a:pPr>
            <a:r>
              <a:rPr lang="en" sz="1800" b="1" dirty="0">
                <a:latin typeface="Arial"/>
                <a:ea typeface="Arial"/>
                <a:cs typeface="Arial"/>
                <a:sym typeface="Arial"/>
              </a:rPr>
              <a:t>Dr. Zachary Putnam, </a:t>
            </a:r>
            <a:r>
              <a:rPr lang="en" sz="1800" i="1" dirty="0">
                <a:latin typeface="Arial"/>
                <a:ea typeface="Arial"/>
                <a:cs typeface="Arial"/>
                <a:sym typeface="Arial"/>
              </a:rPr>
              <a:t>Aerospace Engineering </a:t>
            </a:r>
          </a:p>
          <a:p>
            <a:pPr marL="0" marR="0" lvl="0" indent="-203200" algn="ctr" rtl="0">
              <a:spcBef>
                <a:spcPts val="0"/>
              </a:spcBef>
              <a:buClr>
                <a:schemeClr val="dk1"/>
              </a:buClr>
              <a:buSzPct val="133333"/>
              <a:buFont typeface="Arial"/>
              <a:buNone/>
            </a:pPr>
            <a:endParaRPr sz="2400" dirty="0">
              <a:latin typeface="Arial"/>
              <a:ea typeface="Arial"/>
              <a:cs typeface="Arial"/>
              <a:sym typeface="Arial"/>
            </a:endParaRPr>
          </a:p>
        </p:txBody>
      </p:sp>
      <p:sp>
        <p:nvSpPr>
          <p:cNvPr id="61" name="Shape 61"/>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1</a:t>
            </a:fld>
            <a:endParaRPr lang="en"/>
          </a:p>
        </p:txBody>
      </p:sp>
      <p:pic>
        <p:nvPicPr>
          <p:cNvPr id="62" name="Shape 62"/>
          <p:cNvPicPr preferRelativeResize="0"/>
          <p:nvPr/>
        </p:nvPicPr>
        <p:blipFill>
          <a:blip r:embed="rId3">
            <a:alphaModFix/>
          </a:blip>
          <a:stretch>
            <a:fillRect/>
          </a:stretch>
        </p:blipFill>
        <p:spPr>
          <a:xfrm>
            <a:off x="5686799" y="4112200"/>
            <a:ext cx="3457200" cy="17804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2"/>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Downrange and Crossrange Control</a:t>
            </a:r>
          </a:p>
        </p:txBody>
      </p:sp>
      <p:sp>
        <p:nvSpPr>
          <p:cNvPr id="169" name="Shape 169"/>
          <p:cNvSpPr txBox="1">
            <a:spLocks noGrp="1"/>
          </p:cNvSpPr>
          <p:nvPr>
            <p:ph type="body" idx="1"/>
          </p:nvPr>
        </p:nvSpPr>
        <p:spPr>
          <a:xfrm>
            <a:off x="0" y="760100"/>
            <a:ext cx="5727300" cy="4526100"/>
          </a:xfrm>
          <a:prstGeom prst="rect">
            <a:avLst/>
          </a:prstGeom>
        </p:spPr>
        <p:txBody>
          <a:bodyPr lIns="91425" tIns="91425" rIns="91425" bIns="91425" anchor="t" anchorCtr="0">
            <a:noAutofit/>
          </a:bodyPr>
          <a:lstStyle/>
          <a:p>
            <a:pPr marL="457200" lvl="0" indent="-330200" rtl="0">
              <a:spcBef>
                <a:spcPts val="0"/>
              </a:spcBef>
              <a:buSzPct val="100000"/>
            </a:pPr>
            <a:r>
              <a:rPr lang="en" sz="1600">
                <a:latin typeface="Arial"/>
                <a:ea typeface="Arial"/>
                <a:cs typeface="Arial"/>
                <a:sym typeface="Arial"/>
              </a:rPr>
              <a:t>Simulation initial conditions</a:t>
            </a:r>
          </a:p>
          <a:p>
            <a:pPr marL="914400" lvl="1" indent="-330200" rtl="0">
              <a:spcBef>
                <a:spcPts val="0"/>
              </a:spcBef>
              <a:buSzPct val="100000"/>
            </a:pPr>
            <a:r>
              <a:rPr lang="en" sz="1600">
                <a:latin typeface="Arial"/>
                <a:ea typeface="Arial"/>
                <a:cs typeface="Arial"/>
                <a:sym typeface="Arial"/>
              </a:rPr>
              <a:t>Velocity: 5800 m/s</a:t>
            </a:r>
          </a:p>
          <a:p>
            <a:pPr marL="914400" lvl="1" indent="-330200" rtl="0">
              <a:spcBef>
                <a:spcPts val="0"/>
              </a:spcBef>
              <a:buSzPct val="100000"/>
            </a:pPr>
            <a:r>
              <a:rPr lang="en" sz="1600">
                <a:latin typeface="Arial"/>
                <a:ea typeface="Arial"/>
                <a:cs typeface="Arial"/>
                <a:sym typeface="Arial"/>
              </a:rPr>
              <a:t>Flight Path Angle: -10°</a:t>
            </a:r>
          </a:p>
          <a:p>
            <a:pPr marL="914400" lvl="1" indent="-330200" rtl="0">
              <a:spcBef>
                <a:spcPts val="0"/>
              </a:spcBef>
              <a:buSzPct val="100000"/>
            </a:pPr>
            <a:r>
              <a:rPr lang="en" sz="1600">
                <a:latin typeface="Arial"/>
                <a:ea typeface="Arial"/>
                <a:cs typeface="Arial"/>
                <a:sym typeface="Arial"/>
              </a:rPr>
              <a:t>Ballistic Coefficient: 99 kg/m</a:t>
            </a:r>
            <a:r>
              <a:rPr lang="en" sz="1600" baseline="30000">
                <a:latin typeface="Arial"/>
                <a:ea typeface="Arial"/>
                <a:cs typeface="Arial"/>
                <a:sym typeface="Arial"/>
              </a:rPr>
              <a:t>2</a:t>
            </a:r>
          </a:p>
          <a:p>
            <a:pPr marL="914400" lvl="1" indent="-330200" rtl="0">
              <a:spcBef>
                <a:spcPts val="0"/>
              </a:spcBef>
              <a:buSzPct val="100000"/>
              <a:buFont typeface="Arial"/>
            </a:pPr>
            <a:r>
              <a:rPr lang="en" sz="1600">
                <a:latin typeface="Arial"/>
                <a:ea typeface="Arial"/>
                <a:cs typeface="Arial"/>
                <a:sym typeface="Arial"/>
              </a:rPr>
              <a:t>Bank angle:</a:t>
            </a:r>
          </a:p>
          <a:p>
            <a:pPr marL="1371600" lvl="2" indent="-330200" rtl="0">
              <a:spcBef>
                <a:spcPts val="0"/>
              </a:spcBef>
              <a:buSzPct val="100000"/>
              <a:buFont typeface="Arial"/>
            </a:pPr>
            <a:r>
              <a:rPr lang="en" sz="1600">
                <a:latin typeface="Arial"/>
                <a:ea typeface="Arial"/>
                <a:cs typeface="Arial"/>
                <a:sym typeface="Arial"/>
              </a:rPr>
              <a:t>0° for downrange simulation</a:t>
            </a:r>
          </a:p>
          <a:p>
            <a:pPr marL="1371600" lvl="2" indent="-330200" rtl="0">
              <a:spcBef>
                <a:spcPts val="0"/>
              </a:spcBef>
              <a:buSzPct val="100000"/>
              <a:buFont typeface="Arial"/>
            </a:pPr>
            <a:r>
              <a:rPr lang="en" sz="1600">
                <a:latin typeface="Arial"/>
                <a:ea typeface="Arial"/>
                <a:cs typeface="Arial"/>
                <a:sym typeface="Arial"/>
              </a:rPr>
              <a:t>45° bank angle for crossrange simulation</a:t>
            </a:r>
          </a:p>
          <a:p>
            <a:pPr marL="457200" lvl="0" indent="-330200" rtl="0">
              <a:spcBef>
                <a:spcPts val="0"/>
              </a:spcBef>
              <a:buSzPct val="100000"/>
            </a:pPr>
            <a:r>
              <a:rPr lang="en" sz="1600">
                <a:latin typeface="Arial"/>
                <a:ea typeface="Arial"/>
                <a:cs typeface="Arial"/>
                <a:sym typeface="Arial"/>
              </a:rPr>
              <a:t>Downrange Δkm of 800 km between 0.05 to 0.25 L/D at 0° bank angle</a:t>
            </a:r>
          </a:p>
          <a:p>
            <a:pPr marL="914400" lvl="1" indent="-330200" rtl="0">
              <a:spcBef>
                <a:spcPts val="640"/>
              </a:spcBef>
              <a:buSzPct val="100000"/>
            </a:pPr>
            <a:r>
              <a:rPr lang="en" sz="1600">
                <a:latin typeface="Arial"/>
                <a:ea typeface="Arial"/>
                <a:cs typeface="Arial"/>
                <a:sym typeface="Arial"/>
              </a:rPr>
              <a:t>Δkm of 590 km between 0.25 to 0.30 L/D</a:t>
            </a:r>
          </a:p>
          <a:p>
            <a:pPr marL="457200" lvl="0" indent="-330200" rtl="0">
              <a:spcBef>
                <a:spcPts val="0"/>
              </a:spcBef>
              <a:buSzPct val="100000"/>
              <a:buFont typeface="Arial"/>
            </a:pPr>
            <a:r>
              <a:rPr lang="en" sz="1600">
                <a:latin typeface="Arial"/>
                <a:ea typeface="Arial"/>
                <a:cs typeface="Arial"/>
                <a:sym typeface="Arial"/>
              </a:rPr>
              <a:t>Crossrange Δkm of 35 km over same L/D at 45° bank angle</a:t>
            </a:r>
          </a:p>
          <a:p>
            <a:pPr marL="914400" lvl="1" indent="-330200" rtl="0">
              <a:spcBef>
                <a:spcPts val="640"/>
              </a:spcBef>
              <a:buSzPct val="100000"/>
            </a:pPr>
            <a:r>
              <a:rPr lang="en" sz="1600">
                <a:latin typeface="Arial"/>
                <a:ea typeface="Arial"/>
                <a:cs typeface="Arial"/>
                <a:sym typeface="Arial"/>
              </a:rPr>
              <a:t>Δkm 33 km between 0.25 to 0.30 L/D</a:t>
            </a:r>
          </a:p>
          <a:p>
            <a:pPr marL="914400" lvl="1" indent="-330200" rtl="0">
              <a:spcBef>
                <a:spcPts val="640"/>
              </a:spcBef>
              <a:buSzPct val="100000"/>
              <a:buFont typeface="Arial"/>
            </a:pPr>
            <a:r>
              <a:rPr lang="en" sz="1600">
                <a:latin typeface="Arial"/>
                <a:ea typeface="Arial"/>
                <a:cs typeface="Arial"/>
                <a:sym typeface="Arial"/>
              </a:rPr>
              <a:t>Substantial reduction in downrange capability with banks greater than 25°</a:t>
            </a:r>
          </a:p>
          <a:p>
            <a:pPr marL="457200" lvl="0" indent="-330200" rtl="0">
              <a:spcBef>
                <a:spcPts val="0"/>
              </a:spcBef>
              <a:buSzPct val="100000"/>
            </a:pPr>
            <a:r>
              <a:rPr lang="en" sz="1600">
                <a:latin typeface="Arial"/>
                <a:ea typeface="Arial"/>
                <a:cs typeface="Arial"/>
                <a:sym typeface="Arial"/>
              </a:rPr>
              <a:t>Fine tuning via Shape Morphing allows for increased landing accuracy</a:t>
            </a:r>
          </a:p>
        </p:txBody>
      </p:sp>
      <p:sp>
        <p:nvSpPr>
          <p:cNvPr id="170" name="Shape 170"/>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10</a:t>
            </a:fld>
            <a:endParaRPr lang="en"/>
          </a:p>
        </p:txBody>
      </p:sp>
      <p:pic>
        <p:nvPicPr>
          <p:cNvPr id="171" name="Shape 171"/>
          <p:cNvPicPr preferRelativeResize="0"/>
          <p:nvPr/>
        </p:nvPicPr>
        <p:blipFill>
          <a:blip r:embed="rId3">
            <a:alphaModFix/>
          </a:blip>
          <a:stretch>
            <a:fillRect/>
          </a:stretch>
        </p:blipFill>
        <p:spPr>
          <a:xfrm>
            <a:off x="5671899" y="892117"/>
            <a:ext cx="3249175" cy="2435433"/>
          </a:xfrm>
          <a:prstGeom prst="rect">
            <a:avLst/>
          </a:prstGeom>
          <a:noFill/>
          <a:ln w="9525" cap="flat" cmpd="sng">
            <a:solidFill>
              <a:srgbClr val="000000"/>
            </a:solidFill>
            <a:prstDash val="solid"/>
            <a:round/>
            <a:headEnd type="none" w="med" len="med"/>
            <a:tailEnd type="none" w="med" len="med"/>
          </a:ln>
        </p:spPr>
      </p:pic>
      <p:pic>
        <p:nvPicPr>
          <p:cNvPr id="172" name="Shape 172"/>
          <p:cNvPicPr preferRelativeResize="0"/>
          <p:nvPr/>
        </p:nvPicPr>
        <p:blipFill>
          <a:blip r:embed="rId4">
            <a:alphaModFix/>
          </a:blip>
          <a:stretch>
            <a:fillRect/>
          </a:stretch>
        </p:blipFill>
        <p:spPr>
          <a:xfrm>
            <a:off x="5671900" y="3381475"/>
            <a:ext cx="3249174" cy="2475287"/>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44212"/>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Heating and G-forces</a:t>
            </a:r>
          </a:p>
        </p:txBody>
      </p:sp>
      <p:sp>
        <p:nvSpPr>
          <p:cNvPr id="178" name="Shape 178"/>
          <p:cNvSpPr txBox="1">
            <a:spLocks noGrp="1"/>
          </p:cNvSpPr>
          <p:nvPr>
            <p:ph type="body" idx="1"/>
          </p:nvPr>
        </p:nvSpPr>
        <p:spPr>
          <a:xfrm>
            <a:off x="0" y="875000"/>
            <a:ext cx="5370900" cy="4951800"/>
          </a:xfrm>
          <a:prstGeom prst="rect">
            <a:avLst/>
          </a:prstGeom>
        </p:spPr>
        <p:txBody>
          <a:bodyPr lIns="91425" tIns="91425" rIns="91425" bIns="91425" anchor="t" anchorCtr="0">
            <a:noAutofit/>
          </a:bodyPr>
          <a:lstStyle/>
          <a:p>
            <a:pPr marL="457200" lvl="0" indent="-336550" rtl="0">
              <a:spcBef>
                <a:spcPts val="560"/>
              </a:spcBef>
              <a:buSzPct val="100000"/>
            </a:pPr>
            <a:r>
              <a:rPr lang="en" sz="1550" dirty="0">
                <a:latin typeface="Arial"/>
                <a:ea typeface="Arial"/>
                <a:cs typeface="Arial"/>
                <a:sym typeface="Arial"/>
              </a:rPr>
              <a:t>Baseline entry initial conditions:</a:t>
            </a:r>
          </a:p>
          <a:p>
            <a:pPr marL="914400" lvl="0" indent="-336550" rtl="0">
              <a:spcBef>
                <a:spcPts val="560"/>
              </a:spcBef>
              <a:buSzPct val="100000"/>
              <a:buFont typeface="Arial"/>
            </a:pPr>
            <a:r>
              <a:rPr lang="en" sz="1550" dirty="0">
                <a:latin typeface="Arial"/>
                <a:ea typeface="Arial"/>
                <a:cs typeface="Arial"/>
                <a:sym typeface="Arial"/>
              </a:rPr>
              <a:t>Velocity: 5800 m/s</a:t>
            </a:r>
          </a:p>
          <a:p>
            <a:pPr marL="914400" lvl="0" indent="-336550" rtl="0">
              <a:spcBef>
                <a:spcPts val="560"/>
              </a:spcBef>
              <a:buSzPct val="100000"/>
              <a:buFont typeface="Arial"/>
            </a:pPr>
            <a:r>
              <a:rPr lang="en" sz="1550" dirty="0">
                <a:latin typeface="Arial"/>
                <a:ea typeface="Arial"/>
                <a:cs typeface="Arial"/>
                <a:sym typeface="Arial"/>
              </a:rPr>
              <a:t>Flight Path Angle: -11゜</a:t>
            </a:r>
          </a:p>
          <a:p>
            <a:pPr marL="914400" lvl="0" indent="-336550" rtl="0">
              <a:spcBef>
                <a:spcPts val="560"/>
              </a:spcBef>
              <a:buSzPct val="100000"/>
              <a:buFont typeface="Arial"/>
            </a:pPr>
            <a:r>
              <a:rPr lang="en" sz="1550" dirty="0">
                <a:latin typeface="Arial"/>
                <a:ea typeface="Arial"/>
                <a:cs typeface="Arial"/>
                <a:sym typeface="Arial"/>
              </a:rPr>
              <a:t>L/D: 0.24</a:t>
            </a:r>
          </a:p>
          <a:p>
            <a:pPr marL="914400" lvl="0" indent="-336550" rtl="0">
              <a:spcBef>
                <a:spcPts val="560"/>
              </a:spcBef>
              <a:buSzPct val="100000"/>
              <a:buFont typeface="Arial"/>
            </a:pPr>
            <a:r>
              <a:rPr lang="en" sz="1550" dirty="0">
                <a:latin typeface="Arial"/>
                <a:ea typeface="Arial"/>
                <a:cs typeface="Arial"/>
                <a:sym typeface="Arial"/>
              </a:rPr>
              <a:t>Bank Angle: 0゜</a:t>
            </a:r>
          </a:p>
          <a:p>
            <a:pPr marL="914400" lvl="0" indent="-336550" rtl="0">
              <a:spcBef>
                <a:spcPts val="560"/>
              </a:spcBef>
              <a:buSzPct val="100000"/>
              <a:buFont typeface="Arial"/>
            </a:pPr>
            <a:r>
              <a:rPr lang="en" sz="1550" dirty="0">
                <a:latin typeface="Arial"/>
                <a:ea typeface="Arial"/>
                <a:cs typeface="Arial"/>
                <a:sym typeface="Arial"/>
              </a:rPr>
              <a:t>Ballistic Coefficient: 99 kg/m</a:t>
            </a:r>
            <a:r>
              <a:rPr lang="en" sz="1550" baseline="30000" dirty="0">
                <a:latin typeface="Arial"/>
                <a:ea typeface="Arial"/>
                <a:cs typeface="Arial"/>
                <a:sym typeface="Arial"/>
              </a:rPr>
              <a:t>2</a:t>
            </a:r>
          </a:p>
          <a:p>
            <a:pPr marL="457200" lvl="0" indent="-336550" rtl="0">
              <a:spcBef>
                <a:spcPts val="560"/>
              </a:spcBef>
              <a:buSzPct val="100000"/>
            </a:pPr>
            <a:r>
              <a:rPr lang="en" sz="1550" dirty="0">
                <a:latin typeface="Arial"/>
                <a:ea typeface="Arial"/>
                <a:cs typeface="Arial"/>
                <a:sym typeface="Arial"/>
              </a:rPr>
              <a:t>Entry vehicle experiences a maximum of 3.9 G’s at baseline conditions</a:t>
            </a:r>
          </a:p>
          <a:p>
            <a:pPr marL="914400" lvl="1" indent="-336550" rtl="0">
              <a:spcBef>
                <a:spcPts val="640"/>
              </a:spcBef>
              <a:buSzPct val="100000"/>
            </a:pPr>
            <a:r>
              <a:rPr lang="en" sz="1550" dirty="0">
                <a:latin typeface="Arial"/>
                <a:ea typeface="Arial"/>
                <a:cs typeface="Arial"/>
                <a:sym typeface="Arial"/>
              </a:rPr>
              <a:t>NASA’s limit for sustained G-forces on crew is 4 G’s</a:t>
            </a:r>
          </a:p>
          <a:p>
            <a:pPr marL="457200" lvl="0" indent="-336550" rtl="0">
              <a:spcBef>
                <a:spcPts val="0"/>
              </a:spcBef>
              <a:buSzPct val="100000"/>
            </a:pPr>
            <a:r>
              <a:rPr lang="en" sz="1550" dirty="0">
                <a:latin typeface="Arial"/>
                <a:ea typeface="Arial"/>
                <a:cs typeface="Arial"/>
                <a:sym typeface="Arial"/>
              </a:rPr>
              <a:t>Maximum heat flux is approximately 40 W/cm</a:t>
            </a:r>
            <a:r>
              <a:rPr lang="en" sz="1550" baseline="30000" dirty="0">
                <a:latin typeface="Arial"/>
                <a:ea typeface="Arial"/>
                <a:cs typeface="Arial"/>
                <a:sym typeface="Arial"/>
              </a:rPr>
              <a:t>2</a:t>
            </a:r>
          </a:p>
          <a:p>
            <a:pPr marL="914400" lvl="1" indent="-336550" rtl="0">
              <a:spcBef>
                <a:spcPts val="0"/>
              </a:spcBef>
              <a:buSzPct val="100000"/>
            </a:pPr>
            <a:r>
              <a:rPr lang="en" sz="1550" dirty="0">
                <a:latin typeface="Arial"/>
                <a:ea typeface="Arial"/>
                <a:cs typeface="Arial"/>
                <a:sym typeface="Arial"/>
              </a:rPr>
              <a:t>2</a:t>
            </a:r>
            <a:r>
              <a:rPr lang="en" sz="1550" baseline="30000" dirty="0">
                <a:latin typeface="Arial"/>
                <a:ea typeface="Arial"/>
                <a:cs typeface="Arial"/>
                <a:sym typeface="Arial"/>
              </a:rPr>
              <a:t>nd</a:t>
            </a:r>
            <a:r>
              <a:rPr lang="en" sz="1550" dirty="0">
                <a:latin typeface="Arial"/>
                <a:ea typeface="Arial"/>
                <a:cs typeface="Arial"/>
                <a:sym typeface="Arial"/>
              </a:rPr>
              <a:t> Generation FTPS materials such as Nicalon SiC can withstand up to 50 W/cm</a:t>
            </a:r>
            <a:r>
              <a:rPr lang="en" sz="1550" baseline="30000" dirty="0">
                <a:latin typeface="Arial"/>
                <a:ea typeface="Arial"/>
                <a:cs typeface="Arial"/>
                <a:sym typeface="Arial"/>
              </a:rPr>
              <a:t>2</a:t>
            </a:r>
          </a:p>
          <a:p>
            <a:pPr marL="457200" lvl="0" indent="-336550" rtl="0">
              <a:spcBef>
                <a:spcPts val="0"/>
              </a:spcBef>
              <a:buClr>
                <a:srgbClr val="000000"/>
              </a:buClr>
              <a:buSzPct val="100000"/>
            </a:pPr>
            <a:r>
              <a:rPr lang="en" sz="1550" dirty="0">
                <a:solidFill>
                  <a:srgbClr val="000000"/>
                </a:solidFill>
                <a:latin typeface="Arial"/>
                <a:ea typeface="Arial"/>
                <a:cs typeface="Arial"/>
                <a:sym typeface="Arial"/>
              </a:rPr>
              <a:t>Integrated heat loading is 4640 J/cm</a:t>
            </a:r>
            <a:r>
              <a:rPr lang="en" sz="1550" baseline="30000" dirty="0">
                <a:solidFill>
                  <a:srgbClr val="000000"/>
                </a:solidFill>
                <a:latin typeface="Arial"/>
                <a:ea typeface="Arial"/>
                <a:cs typeface="Arial"/>
                <a:sym typeface="Arial"/>
              </a:rPr>
              <a:t>2</a:t>
            </a:r>
          </a:p>
          <a:p>
            <a:pPr marL="914400" lvl="1" indent="-336550" rtl="0">
              <a:spcBef>
                <a:spcPts val="0"/>
              </a:spcBef>
              <a:buClr>
                <a:srgbClr val="000000"/>
              </a:buClr>
              <a:buSzPct val="100000"/>
              <a:buFont typeface="Arial"/>
            </a:pPr>
            <a:r>
              <a:rPr lang="en" sz="1550" dirty="0">
                <a:solidFill>
                  <a:srgbClr val="000000"/>
                </a:solidFill>
                <a:latin typeface="Arial"/>
                <a:ea typeface="Arial"/>
                <a:cs typeface="Arial"/>
                <a:sym typeface="Arial"/>
              </a:rPr>
              <a:t>Average heat flux of 6 W/cm</a:t>
            </a:r>
            <a:r>
              <a:rPr lang="en" sz="1550" baseline="30000" dirty="0">
                <a:solidFill>
                  <a:srgbClr val="000000"/>
                </a:solidFill>
                <a:latin typeface="Arial"/>
                <a:ea typeface="Arial"/>
                <a:cs typeface="Arial"/>
                <a:sym typeface="Arial"/>
              </a:rPr>
              <a:t>2</a:t>
            </a:r>
          </a:p>
          <a:p>
            <a:pPr marL="914400" lvl="1" indent="-336550" rtl="0">
              <a:spcBef>
                <a:spcPts val="0"/>
              </a:spcBef>
              <a:buClr>
                <a:srgbClr val="000000"/>
              </a:buClr>
              <a:buSzPct val="100000"/>
              <a:buFont typeface="Arial"/>
            </a:pPr>
            <a:r>
              <a:rPr lang="en" sz="1550" dirty="0">
                <a:solidFill>
                  <a:srgbClr val="000000"/>
                </a:solidFill>
                <a:latin typeface="Arial"/>
                <a:ea typeface="Arial"/>
                <a:cs typeface="Arial"/>
                <a:sym typeface="Arial"/>
              </a:rPr>
              <a:t>Duration is 800 s</a:t>
            </a:r>
          </a:p>
          <a:p>
            <a:pPr marL="0" lvl="0" indent="0" rtl="0">
              <a:spcBef>
                <a:spcPts val="0"/>
              </a:spcBef>
              <a:buNone/>
            </a:pPr>
            <a:endParaRPr sz="1550" dirty="0">
              <a:latin typeface="Arial"/>
              <a:ea typeface="Arial"/>
              <a:cs typeface="Arial"/>
              <a:sym typeface="Arial"/>
            </a:endParaRPr>
          </a:p>
        </p:txBody>
      </p:sp>
      <p:sp>
        <p:nvSpPr>
          <p:cNvPr id="179" name="Shape 179"/>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11</a:t>
            </a:fld>
            <a:endParaRPr lang="en"/>
          </a:p>
        </p:txBody>
      </p:sp>
      <p:pic>
        <p:nvPicPr>
          <p:cNvPr id="180" name="Shape 180"/>
          <p:cNvPicPr preferRelativeResize="0"/>
          <p:nvPr/>
        </p:nvPicPr>
        <p:blipFill>
          <a:blip r:embed="rId3">
            <a:alphaModFix/>
          </a:blip>
          <a:stretch>
            <a:fillRect/>
          </a:stretch>
        </p:blipFill>
        <p:spPr>
          <a:xfrm>
            <a:off x="5463075" y="819899"/>
            <a:ext cx="3503050" cy="2470349"/>
          </a:xfrm>
          <a:prstGeom prst="rect">
            <a:avLst/>
          </a:prstGeom>
          <a:noFill/>
          <a:ln w="9525" cap="flat" cmpd="sng">
            <a:solidFill>
              <a:srgbClr val="000000"/>
            </a:solidFill>
            <a:prstDash val="solid"/>
            <a:round/>
            <a:headEnd type="none" w="med" len="med"/>
            <a:tailEnd type="none" w="med" len="med"/>
          </a:ln>
        </p:spPr>
      </p:pic>
      <p:pic>
        <p:nvPicPr>
          <p:cNvPr id="181" name="Shape 181"/>
          <p:cNvPicPr preferRelativeResize="0"/>
          <p:nvPr/>
        </p:nvPicPr>
        <p:blipFill>
          <a:blip r:embed="rId4">
            <a:alphaModFix/>
          </a:blip>
          <a:stretch>
            <a:fillRect/>
          </a:stretch>
        </p:blipFill>
        <p:spPr>
          <a:xfrm>
            <a:off x="5463075" y="3356425"/>
            <a:ext cx="3503050" cy="2470349"/>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332412"/>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Testing and Future Development </a:t>
            </a:r>
          </a:p>
        </p:txBody>
      </p:sp>
      <p:sp>
        <p:nvSpPr>
          <p:cNvPr id="187" name="Shape 187"/>
          <p:cNvSpPr txBox="1">
            <a:spLocks noGrp="1"/>
          </p:cNvSpPr>
          <p:nvPr>
            <p:ph type="body" idx="1"/>
          </p:nvPr>
        </p:nvSpPr>
        <p:spPr>
          <a:xfrm>
            <a:off x="457200" y="1348225"/>
            <a:ext cx="8229600" cy="4526100"/>
          </a:xfrm>
          <a:prstGeom prst="rect">
            <a:avLst/>
          </a:prstGeom>
        </p:spPr>
        <p:txBody>
          <a:bodyPr lIns="91425" tIns="91425" rIns="91425" bIns="91425" anchor="t" anchorCtr="0">
            <a:noAutofit/>
          </a:bodyPr>
          <a:lstStyle/>
          <a:p>
            <a:pPr marL="457200" lvl="0" indent="-368300" rtl="0">
              <a:spcBef>
                <a:spcPts val="0"/>
              </a:spcBef>
              <a:buSzPct val="100000"/>
              <a:buFont typeface="Arial"/>
            </a:pPr>
            <a:r>
              <a:rPr lang="en" sz="2200">
                <a:latin typeface="Arial"/>
                <a:ea typeface="Arial"/>
                <a:cs typeface="Arial"/>
                <a:sym typeface="Arial"/>
              </a:rPr>
              <a:t>Test alternative cable types, materials, configurations</a:t>
            </a:r>
          </a:p>
          <a:p>
            <a:pPr marL="457200" lvl="0" indent="-368300" rtl="0">
              <a:spcBef>
                <a:spcPts val="0"/>
              </a:spcBef>
              <a:buSzPct val="100000"/>
            </a:pPr>
            <a:r>
              <a:rPr lang="en" sz="2200">
                <a:latin typeface="Arial"/>
                <a:ea typeface="Arial"/>
                <a:cs typeface="Arial"/>
                <a:sym typeface="Arial"/>
              </a:rPr>
              <a:t>Limitations of shape morphing</a:t>
            </a:r>
          </a:p>
          <a:p>
            <a:pPr marL="914400" lvl="1" indent="-368300" rtl="0">
              <a:spcBef>
                <a:spcPts val="0"/>
              </a:spcBef>
              <a:buSzPct val="100000"/>
              <a:buFont typeface="Arial"/>
            </a:pPr>
            <a:r>
              <a:rPr lang="en" sz="2200">
                <a:latin typeface="Arial"/>
                <a:ea typeface="Arial"/>
                <a:cs typeface="Arial"/>
                <a:sym typeface="Arial"/>
              </a:rPr>
              <a:t>Buckling and creasing detection</a:t>
            </a:r>
          </a:p>
          <a:p>
            <a:pPr marL="914400" marR="0" lvl="1" indent="-368300" algn="l" rtl="0">
              <a:lnSpc>
                <a:spcPct val="115000"/>
              </a:lnSpc>
              <a:spcBef>
                <a:spcPts val="560"/>
              </a:spcBef>
              <a:spcAft>
                <a:spcPts val="0"/>
              </a:spcAft>
              <a:buClr>
                <a:schemeClr val="dk1"/>
              </a:buClr>
              <a:buSzPct val="100000"/>
              <a:buFont typeface="Arial"/>
            </a:pPr>
            <a:r>
              <a:rPr lang="en" sz="2200">
                <a:latin typeface="Arial"/>
                <a:ea typeface="Arial"/>
                <a:cs typeface="Arial"/>
                <a:sym typeface="Arial"/>
              </a:rPr>
              <a:t>FTPS wrinkling</a:t>
            </a:r>
          </a:p>
          <a:p>
            <a:pPr marL="914400" marR="0" lvl="1" indent="-368300" algn="l" rtl="0">
              <a:lnSpc>
                <a:spcPct val="115000"/>
              </a:lnSpc>
              <a:spcBef>
                <a:spcPts val="560"/>
              </a:spcBef>
              <a:spcAft>
                <a:spcPts val="0"/>
              </a:spcAft>
              <a:buClr>
                <a:schemeClr val="dk1"/>
              </a:buClr>
              <a:buSzPct val="100000"/>
              <a:buFont typeface="Arial"/>
            </a:pPr>
            <a:r>
              <a:rPr lang="en" sz="2200">
                <a:latin typeface="Arial"/>
                <a:ea typeface="Arial"/>
                <a:cs typeface="Arial"/>
                <a:sym typeface="Arial"/>
              </a:rPr>
              <a:t>Aeroshell inflation pressure</a:t>
            </a:r>
          </a:p>
          <a:p>
            <a:pPr marL="457200" marR="0" lvl="0" indent="-368300" algn="l" rtl="0">
              <a:lnSpc>
                <a:spcPct val="115000"/>
              </a:lnSpc>
              <a:spcBef>
                <a:spcPts val="560"/>
              </a:spcBef>
              <a:spcAft>
                <a:spcPts val="0"/>
              </a:spcAft>
              <a:buSzPct val="100000"/>
              <a:buFont typeface="Arial"/>
            </a:pPr>
            <a:r>
              <a:rPr lang="en" sz="2200">
                <a:latin typeface="Arial"/>
                <a:ea typeface="Arial"/>
                <a:cs typeface="Arial"/>
                <a:sym typeface="Arial"/>
              </a:rPr>
              <a:t>Future Mission Concepts</a:t>
            </a:r>
          </a:p>
          <a:p>
            <a:pPr marL="914400" marR="0" lvl="1" indent="-368300" algn="l" rtl="0">
              <a:lnSpc>
                <a:spcPct val="115000"/>
              </a:lnSpc>
              <a:spcBef>
                <a:spcPts val="560"/>
              </a:spcBef>
              <a:spcAft>
                <a:spcPts val="0"/>
              </a:spcAft>
              <a:buSzPct val="100000"/>
              <a:buFont typeface="Arial"/>
            </a:pPr>
            <a:r>
              <a:rPr lang="en" sz="2200">
                <a:latin typeface="Arial"/>
                <a:ea typeface="Arial"/>
                <a:cs typeface="Arial"/>
                <a:sym typeface="Arial"/>
              </a:rPr>
              <a:t>Crewed and uncrewed mission potential</a:t>
            </a:r>
          </a:p>
          <a:p>
            <a:pPr marL="914400" marR="0" lvl="1" indent="-368300" algn="l" rtl="0">
              <a:lnSpc>
                <a:spcPct val="115000"/>
              </a:lnSpc>
              <a:spcBef>
                <a:spcPts val="560"/>
              </a:spcBef>
              <a:spcAft>
                <a:spcPts val="0"/>
              </a:spcAft>
              <a:buSzPct val="100000"/>
              <a:buFont typeface="Arial"/>
            </a:pPr>
            <a:r>
              <a:rPr lang="en" sz="2200">
                <a:latin typeface="Arial"/>
                <a:ea typeface="Arial"/>
                <a:cs typeface="Arial"/>
                <a:sym typeface="Arial"/>
              </a:rPr>
              <a:t>Low-altitude geographic surveyance</a:t>
            </a:r>
          </a:p>
          <a:p>
            <a:pPr marL="914400" marR="0" lvl="1" indent="-368300" algn="l" rtl="0">
              <a:lnSpc>
                <a:spcPct val="115000"/>
              </a:lnSpc>
              <a:spcBef>
                <a:spcPts val="560"/>
              </a:spcBef>
              <a:spcAft>
                <a:spcPts val="0"/>
              </a:spcAft>
              <a:buSzPct val="100000"/>
              <a:buFont typeface="Arial"/>
            </a:pPr>
            <a:r>
              <a:rPr lang="en" sz="2200">
                <a:latin typeface="Arial"/>
                <a:ea typeface="Arial"/>
                <a:cs typeface="Arial"/>
                <a:sym typeface="Arial"/>
              </a:rPr>
              <a:t>Recyclable parts (explorers could reuse motors/cables)</a:t>
            </a:r>
          </a:p>
          <a:p>
            <a:pPr marL="0" marR="0" lvl="0" indent="0" algn="l" rtl="0">
              <a:lnSpc>
                <a:spcPct val="115000"/>
              </a:lnSpc>
              <a:spcBef>
                <a:spcPts val="560"/>
              </a:spcBef>
              <a:spcAft>
                <a:spcPts val="0"/>
              </a:spcAft>
              <a:buNone/>
            </a:pPr>
            <a:endParaRPr sz="2200">
              <a:latin typeface="Arial"/>
              <a:ea typeface="Arial"/>
              <a:cs typeface="Arial"/>
              <a:sym typeface="Arial"/>
            </a:endParaRPr>
          </a:p>
        </p:txBody>
      </p:sp>
      <p:sp>
        <p:nvSpPr>
          <p:cNvPr id="188" name="Shape 188"/>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12</a:t>
            </a:fld>
            <a:endParaRPr lang="en"/>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Summary</a:t>
            </a:r>
          </a:p>
        </p:txBody>
      </p:sp>
      <p:sp>
        <p:nvSpPr>
          <p:cNvPr id="194" name="Shape 194"/>
          <p:cNvSpPr txBox="1">
            <a:spLocks noGrp="1"/>
          </p:cNvSpPr>
          <p:nvPr>
            <p:ph type="body" idx="1"/>
          </p:nvPr>
        </p:nvSpPr>
        <p:spPr>
          <a:xfrm>
            <a:off x="457200" y="1417650"/>
            <a:ext cx="8229600" cy="4526100"/>
          </a:xfrm>
          <a:prstGeom prst="rect">
            <a:avLst/>
          </a:prstGeom>
        </p:spPr>
        <p:txBody>
          <a:bodyPr lIns="91425" tIns="91425" rIns="91425" bIns="91425" anchor="t" anchorCtr="0">
            <a:noAutofit/>
          </a:bodyPr>
          <a:lstStyle/>
          <a:p>
            <a:pPr marL="457200" lvl="0" indent="-368300" rtl="0">
              <a:spcBef>
                <a:spcPts val="0"/>
              </a:spcBef>
              <a:buSzPct val="100000"/>
            </a:pPr>
            <a:r>
              <a:rPr lang="en" sz="2200" dirty="0">
                <a:latin typeface="Arial"/>
                <a:ea typeface="Arial"/>
                <a:cs typeface="Arial"/>
                <a:sym typeface="Arial"/>
              </a:rPr>
              <a:t>CCADS is able to deliver 25 or higher tonne payloads to Mars using HIAD technology</a:t>
            </a:r>
          </a:p>
          <a:p>
            <a:pPr marL="457200" lvl="0" indent="-368300" rtl="0">
              <a:spcBef>
                <a:spcPts val="0"/>
              </a:spcBef>
              <a:buSzPct val="100000"/>
            </a:pPr>
            <a:r>
              <a:rPr lang="en" sz="2200" dirty="0">
                <a:latin typeface="Arial"/>
                <a:ea typeface="Arial"/>
                <a:cs typeface="Arial"/>
                <a:sym typeface="Arial"/>
              </a:rPr>
              <a:t>Scalable and relatively lightweight system</a:t>
            </a:r>
          </a:p>
          <a:p>
            <a:pPr marL="457200" lvl="0" indent="-368300" rtl="0">
              <a:spcBef>
                <a:spcPts val="0"/>
              </a:spcBef>
              <a:buSzPct val="100000"/>
            </a:pPr>
            <a:r>
              <a:rPr lang="en" sz="2200" dirty="0">
                <a:latin typeface="Arial"/>
                <a:ea typeface="Arial"/>
                <a:cs typeface="Arial"/>
                <a:sym typeface="Arial"/>
              </a:rPr>
              <a:t>Provides coarse and fine L/D shifting in order to accurately change and refine course</a:t>
            </a:r>
          </a:p>
          <a:p>
            <a:pPr marL="457200" lvl="0" indent="-368300" rtl="0">
              <a:spcBef>
                <a:spcPts val="0"/>
              </a:spcBef>
              <a:buSzPct val="100000"/>
              <a:buFont typeface="Arial"/>
            </a:pPr>
            <a:r>
              <a:rPr lang="en" sz="2200" dirty="0">
                <a:latin typeface="Arial"/>
                <a:ea typeface="Arial"/>
                <a:cs typeface="Arial"/>
                <a:sym typeface="Arial"/>
              </a:rPr>
              <a:t>Is able to loft and extend EDL time frame to reduce deceleration forces and heat </a:t>
            </a:r>
            <a:r>
              <a:rPr lang="en" sz="2200" dirty="0" smtClean="0">
                <a:latin typeface="Arial"/>
                <a:ea typeface="Arial"/>
                <a:cs typeface="Arial"/>
                <a:sym typeface="Arial"/>
              </a:rPr>
              <a:t>flux</a:t>
            </a:r>
            <a:endParaRPr lang="en" sz="2200" dirty="0">
              <a:latin typeface="Arial"/>
              <a:ea typeface="Arial"/>
              <a:cs typeface="Arial"/>
              <a:sym typeface="Arial"/>
            </a:endParaRPr>
          </a:p>
        </p:txBody>
      </p:sp>
      <p:sp>
        <p:nvSpPr>
          <p:cNvPr id="195" name="Shape 195"/>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13</a:t>
            </a:fld>
            <a:endParaRPr lang="en"/>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86837"/>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Acknowledgements</a:t>
            </a:r>
          </a:p>
        </p:txBody>
      </p:sp>
      <p:sp>
        <p:nvSpPr>
          <p:cNvPr id="201" name="Shape 201"/>
          <p:cNvSpPr txBox="1">
            <a:spLocks noGrp="1"/>
          </p:cNvSpPr>
          <p:nvPr>
            <p:ph type="body" idx="1"/>
          </p:nvPr>
        </p:nvSpPr>
        <p:spPr>
          <a:xfrm>
            <a:off x="457200" y="1165950"/>
            <a:ext cx="8229600" cy="4526100"/>
          </a:xfrm>
          <a:prstGeom prst="rect">
            <a:avLst/>
          </a:prstGeom>
        </p:spPr>
        <p:txBody>
          <a:bodyPr lIns="91425" tIns="91425" rIns="91425" bIns="91425" anchor="t" anchorCtr="0">
            <a:noAutofit/>
          </a:bodyPr>
          <a:lstStyle/>
          <a:p>
            <a:pPr marL="457200" lvl="0" indent="-342900" rtl="0">
              <a:spcBef>
                <a:spcPts val="0"/>
              </a:spcBef>
              <a:buSzPct val="100000"/>
              <a:buFont typeface="Arial"/>
            </a:pPr>
            <a:r>
              <a:rPr lang="en" sz="1800">
                <a:latin typeface="Arial"/>
                <a:ea typeface="Arial"/>
                <a:cs typeface="Arial"/>
                <a:sym typeface="Arial"/>
              </a:rPr>
              <a:t>Judges</a:t>
            </a:r>
          </a:p>
          <a:p>
            <a:pPr marL="914400" lvl="1" indent="-342900" rtl="0">
              <a:spcBef>
                <a:spcPts val="0"/>
              </a:spcBef>
              <a:buSzPct val="100000"/>
            </a:pPr>
            <a:r>
              <a:rPr lang="en" sz="1800">
                <a:latin typeface="Arial"/>
                <a:ea typeface="Arial"/>
                <a:cs typeface="Arial"/>
                <a:sym typeface="Arial"/>
              </a:rPr>
              <a:t>Neil Cheatwood</a:t>
            </a:r>
          </a:p>
          <a:p>
            <a:pPr marL="914400" lvl="1" indent="-342900" rtl="0">
              <a:spcBef>
                <a:spcPts val="0"/>
              </a:spcBef>
              <a:buSzPct val="100000"/>
            </a:pPr>
            <a:r>
              <a:rPr lang="en" sz="1800">
                <a:latin typeface="Arial"/>
                <a:ea typeface="Arial"/>
                <a:cs typeface="Arial"/>
                <a:sym typeface="Arial"/>
              </a:rPr>
              <a:t>Anthony Calomino</a:t>
            </a:r>
          </a:p>
          <a:p>
            <a:pPr marL="914400" lvl="1" indent="-342900" rtl="0">
              <a:spcBef>
                <a:spcPts val="0"/>
              </a:spcBef>
              <a:buSzPct val="100000"/>
            </a:pPr>
            <a:r>
              <a:rPr lang="en" sz="1800">
                <a:latin typeface="Arial"/>
                <a:ea typeface="Arial"/>
                <a:cs typeface="Arial"/>
                <a:sym typeface="Arial"/>
              </a:rPr>
              <a:t>Michelle Munk</a:t>
            </a:r>
          </a:p>
          <a:p>
            <a:pPr marL="914400" lvl="1" indent="-342900" rtl="0">
              <a:spcBef>
                <a:spcPts val="0"/>
              </a:spcBef>
              <a:buSzPct val="100000"/>
            </a:pPr>
            <a:r>
              <a:rPr lang="en" sz="1800">
                <a:latin typeface="Arial"/>
                <a:ea typeface="Arial"/>
                <a:cs typeface="Arial"/>
                <a:sym typeface="Arial"/>
              </a:rPr>
              <a:t>Dick Powell</a:t>
            </a:r>
          </a:p>
          <a:p>
            <a:pPr marL="914400" lvl="1" indent="-342900" rtl="0">
              <a:spcBef>
                <a:spcPts val="0"/>
              </a:spcBef>
              <a:buSzPct val="100000"/>
            </a:pPr>
            <a:r>
              <a:rPr lang="en" sz="1800">
                <a:latin typeface="Arial"/>
                <a:ea typeface="Arial"/>
                <a:cs typeface="Arial"/>
                <a:sym typeface="Arial"/>
              </a:rPr>
              <a:t>Steve Sandford</a:t>
            </a:r>
          </a:p>
          <a:p>
            <a:pPr marL="914400" lvl="1" indent="-342900" rtl="0">
              <a:spcBef>
                <a:spcPts val="0"/>
              </a:spcBef>
              <a:buSzPct val="100000"/>
            </a:pPr>
            <a:r>
              <a:rPr lang="en" sz="1800">
                <a:latin typeface="Arial"/>
                <a:ea typeface="Arial"/>
                <a:cs typeface="Arial"/>
                <a:sym typeface="Arial"/>
              </a:rPr>
              <a:t>Mary Beth Wusk</a:t>
            </a:r>
          </a:p>
          <a:p>
            <a:pPr marL="457200" lvl="0" indent="-342900" rtl="0">
              <a:spcBef>
                <a:spcPts val="0"/>
              </a:spcBef>
              <a:buSzPct val="100000"/>
              <a:buFont typeface="Arial"/>
            </a:pPr>
            <a:r>
              <a:rPr lang="en" sz="1800">
                <a:latin typeface="Arial"/>
                <a:ea typeface="Arial"/>
                <a:cs typeface="Arial"/>
                <a:sym typeface="Arial"/>
              </a:rPr>
              <a:t>NIA </a:t>
            </a:r>
          </a:p>
          <a:p>
            <a:pPr marL="914400" lvl="1" indent="-342900" rtl="0">
              <a:spcBef>
                <a:spcPts val="0"/>
              </a:spcBef>
              <a:buSzPct val="100000"/>
              <a:buFont typeface="Arial"/>
            </a:pPr>
            <a:r>
              <a:rPr lang="en" sz="1800">
                <a:latin typeface="Arial"/>
                <a:ea typeface="Arial"/>
                <a:cs typeface="Arial"/>
                <a:sym typeface="Arial"/>
              </a:rPr>
              <a:t>Stacy Dees</a:t>
            </a:r>
          </a:p>
          <a:p>
            <a:pPr marL="914400" lvl="1" indent="-342900" rtl="0">
              <a:spcBef>
                <a:spcPts val="0"/>
              </a:spcBef>
              <a:buSzPct val="100000"/>
              <a:buFont typeface="Arial"/>
            </a:pPr>
            <a:r>
              <a:rPr lang="en" sz="1800">
                <a:latin typeface="Arial"/>
                <a:ea typeface="Arial"/>
                <a:cs typeface="Arial"/>
                <a:sym typeface="Arial"/>
              </a:rPr>
              <a:t>Victoria O’Leary </a:t>
            </a:r>
          </a:p>
          <a:p>
            <a:pPr marL="914400" lvl="1" indent="-342900" rtl="0">
              <a:spcBef>
                <a:spcPts val="0"/>
              </a:spcBef>
              <a:buSzPct val="100000"/>
              <a:buFont typeface="Arial"/>
            </a:pPr>
            <a:r>
              <a:rPr lang="en" sz="1800">
                <a:latin typeface="Arial"/>
                <a:ea typeface="Arial"/>
                <a:cs typeface="Arial"/>
                <a:sym typeface="Arial"/>
              </a:rPr>
              <a:t>Carolyn Sager</a:t>
            </a:r>
          </a:p>
          <a:p>
            <a:pPr marL="457200" lvl="0" indent="-342900" rtl="0">
              <a:spcBef>
                <a:spcPts val="0"/>
              </a:spcBef>
              <a:buSzPct val="100000"/>
              <a:buFont typeface="Arial"/>
            </a:pPr>
            <a:r>
              <a:rPr lang="en" sz="1800">
                <a:latin typeface="Arial"/>
                <a:ea typeface="Arial"/>
                <a:cs typeface="Arial"/>
                <a:sym typeface="Arial"/>
              </a:rPr>
              <a:t>NASA Langley Research Center</a:t>
            </a:r>
          </a:p>
        </p:txBody>
      </p:sp>
      <p:sp>
        <p:nvSpPr>
          <p:cNvPr id="202" name="Shape 202"/>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14</a:t>
            </a:fld>
            <a:endParaRPr lang="en"/>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12"/>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The Challenge</a:t>
            </a:r>
          </a:p>
        </p:txBody>
      </p:sp>
      <p:sp>
        <p:nvSpPr>
          <p:cNvPr id="68" name="Shape 68"/>
          <p:cNvSpPr txBox="1">
            <a:spLocks noGrp="1"/>
          </p:cNvSpPr>
          <p:nvPr>
            <p:ph type="body" idx="1"/>
          </p:nvPr>
        </p:nvSpPr>
        <p:spPr>
          <a:xfrm>
            <a:off x="148050" y="981150"/>
            <a:ext cx="8847900" cy="4895700"/>
          </a:xfrm>
          <a:prstGeom prst="rect">
            <a:avLst/>
          </a:prstGeom>
        </p:spPr>
        <p:txBody>
          <a:bodyPr lIns="91425" tIns="91425" rIns="91425" bIns="91425" anchor="t" anchorCtr="0">
            <a:noAutofit/>
          </a:bodyPr>
          <a:lstStyle/>
          <a:p>
            <a:pPr marL="457200" lvl="0" indent="-381000" rtl="0">
              <a:spcBef>
                <a:spcPts val="0"/>
              </a:spcBef>
              <a:buSzPct val="100000"/>
            </a:pPr>
            <a:r>
              <a:rPr lang="en" sz="2400">
                <a:latin typeface="Arial"/>
                <a:ea typeface="Arial"/>
                <a:cs typeface="Arial"/>
                <a:sym typeface="Arial"/>
              </a:rPr>
              <a:t>A vehicle capable of carrying 15-30 tonnes is necessary in order to land on and return humans safely from Mars</a:t>
            </a:r>
          </a:p>
          <a:p>
            <a:pPr marL="914400" lvl="1" indent="-381000" rtl="0">
              <a:spcBef>
                <a:spcPts val="0"/>
              </a:spcBef>
              <a:buSzPct val="100000"/>
            </a:pPr>
            <a:r>
              <a:rPr lang="en" sz="2400">
                <a:latin typeface="Arial"/>
                <a:ea typeface="Arial"/>
                <a:cs typeface="Arial"/>
                <a:sym typeface="Arial"/>
              </a:rPr>
              <a:t>Beyond the limits of 1960s-1970s technology</a:t>
            </a:r>
          </a:p>
          <a:p>
            <a:pPr marL="457200" lvl="0" indent="-381000" rtl="0">
              <a:spcBef>
                <a:spcPts val="0"/>
              </a:spcBef>
              <a:buSzPct val="100000"/>
            </a:pPr>
            <a:r>
              <a:rPr lang="en" sz="2400">
                <a:latin typeface="Arial"/>
                <a:ea typeface="Arial"/>
                <a:cs typeface="Arial"/>
                <a:sym typeface="Arial"/>
              </a:rPr>
              <a:t>Newly developed HIAD technology has great potential due to its efficient storage</a:t>
            </a:r>
          </a:p>
          <a:p>
            <a:pPr marL="457200" lvl="0" indent="-381000" rtl="0">
              <a:spcBef>
                <a:spcPts val="0"/>
              </a:spcBef>
              <a:buSzPct val="100000"/>
            </a:pPr>
            <a:r>
              <a:rPr lang="en" sz="2400">
                <a:latin typeface="Arial"/>
                <a:ea typeface="Arial"/>
                <a:cs typeface="Arial"/>
                <a:sym typeface="Arial"/>
              </a:rPr>
              <a:t>HIAD vehicles can mitigate deceleration forces on crew, loft and extend EDL events, and enable precision landing via generation of lift</a:t>
            </a:r>
          </a:p>
          <a:p>
            <a:pPr marL="0" lvl="0" indent="0" rtl="0">
              <a:spcBef>
                <a:spcPts val="0"/>
              </a:spcBef>
              <a:buNone/>
            </a:pPr>
            <a:endParaRPr>
              <a:latin typeface="Arial"/>
              <a:ea typeface="Arial"/>
              <a:cs typeface="Arial"/>
              <a:sym typeface="Arial"/>
            </a:endParaRPr>
          </a:p>
          <a:p>
            <a:pPr marL="0" lvl="0" indent="0" rtl="0">
              <a:spcBef>
                <a:spcPts val="0"/>
              </a:spcBef>
              <a:buNone/>
            </a:pPr>
            <a:endParaRPr>
              <a:latin typeface="Arial"/>
              <a:ea typeface="Arial"/>
              <a:cs typeface="Arial"/>
              <a:sym typeface="Arial"/>
            </a:endParaRPr>
          </a:p>
          <a:p>
            <a:pPr marL="0" lvl="0" indent="0" rtl="0">
              <a:spcBef>
                <a:spcPts val="0"/>
              </a:spcBef>
              <a:buNone/>
            </a:pPr>
            <a:endParaRPr>
              <a:latin typeface="Arial"/>
              <a:ea typeface="Arial"/>
              <a:cs typeface="Arial"/>
              <a:sym typeface="Arial"/>
            </a:endParaRPr>
          </a:p>
        </p:txBody>
      </p:sp>
      <p:sp>
        <p:nvSpPr>
          <p:cNvPr id="69" name="Shape 69"/>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2</a:t>
            </a:fld>
            <a:endParaRPr lang="en"/>
          </a:p>
        </p:txBody>
      </p:sp>
      <p:pic>
        <p:nvPicPr>
          <p:cNvPr id="70" name="Shape 70"/>
          <p:cNvPicPr preferRelativeResize="0"/>
          <p:nvPr/>
        </p:nvPicPr>
        <p:blipFill>
          <a:blip r:embed="rId3">
            <a:alphaModFix/>
          </a:blip>
          <a:stretch>
            <a:fillRect/>
          </a:stretch>
        </p:blipFill>
        <p:spPr>
          <a:xfrm>
            <a:off x="5303250" y="4032849"/>
            <a:ext cx="2687500" cy="1505000"/>
          </a:xfrm>
          <a:prstGeom prst="rect">
            <a:avLst/>
          </a:prstGeom>
          <a:noFill/>
          <a:ln>
            <a:noFill/>
          </a:ln>
        </p:spPr>
      </p:pic>
      <p:sp>
        <p:nvSpPr>
          <p:cNvPr id="71" name="Shape 71"/>
          <p:cNvSpPr txBox="1"/>
          <p:nvPr/>
        </p:nvSpPr>
        <p:spPr>
          <a:xfrm>
            <a:off x="4966325" y="5537850"/>
            <a:ext cx="4695900" cy="330000"/>
          </a:xfrm>
          <a:prstGeom prst="rect">
            <a:avLst/>
          </a:prstGeom>
          <a:noFill/>
          <a:ln>
            <a:noFill/>
          </a:ln>
        </p:spPr>
        <p:txBody>
          <a:bodyPr lIns="91425" tIns="91425" rIns="91425" bIns="91425" anchor="t" anchorCtr="0">
            <a:noAutofit/>
          </a:bodyPr>
          <a:lstStyle/>
          <a:p>
            <a:pPr lvl="0">
              <a:spcBef>
                <a:spcPts val="0"/>
              </a:spcBef>
              <a:buNone/>
            </a:pPr>
            <a:r>
              <a:rPr lang="en"/>
              <a:t>Big Idea Challenge hosted by the NIA</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a:off x="5145975" y="3086850"/>
            <a:ext cx="3729075" cy="2390950"/>
          </a:xfrm>
          <a:prstGeom prst="rect">
            <a:avLst/>
          </a:prstGeom>
          <a:noFill/>
          <a:ln w="9525" cap="flat" cmpd="sng">
            <a:solidFill>
              <a:srgbClr val="000000"/>
            </a:solidFill>
            <a:prstDash val="solid"/>
            <a:round/>
            <a:headEnd type="none" w="med" len="med"/>
            <a:tailEnd type="none" w="med" len="med"/>
          </a:ln>
        </p:spPr>
      </p:pic>
      <p:sp>
        <p:nvSpPr>
          <p:cNvPr id="77" name="Shape 7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CCADS - Design Overview</a:t>
            </a:r>
          </a:p>
        </p:txBody>
      </p:sp>
      <p:sp>
        <p:nvSpPr>
          <p:cNvPr id="78" name="Shape 78"/>
          <p:cNvSpPr txBox="1">
            <a:spLocks noGrp="1"/>
          </p:cNvSpPr>
          <p:nvPr>
            <p:ph type="body" idx="1"/>
          </p:nvPr>
        </p:nvSpPr>
        <p:spPr>
          <a:xfrm>
            <a:off x="457200" y="1417650"/>
            <a:ext cx="8229600" cy="1669200"/>
          </a:xfrm>
          <a:prstGeom prst="rect">
            <a:avLst/>
          </a:prstGeom>
        </p:spPr>
        <p:txBody>
          <a:bodyPr lIns="91425" tIns="91425" rIns="91425" bIns="91425" anchor="t" anchorCtr="0">
            <a:noAutofit/>
          </a:bodyPr>
          <a:lstStyle/>
          <a:p>
            <a:pPr marL="0" lvl="0" indent="0" rtl="0">
              <a:spcBef>
                <a:spcPts val="0"/>
              </a:spcBef>
              <a:buNone/>
            </a:pPr>
            <a:r>
              <a:rPr lang="en" sz="1800" b="1" dirty="0">
                <a:latin typeface="Arial"/>
                <a:ea typeface="Arial"/>
                <a:cs typeface="Arial"/>
                <a:sym typeface="Arial"/>
              </a:rPr>
              <a:t>The Cable Controlled Aeroshell Deceleration System (CCADS) undergoes aeroshell shape morphing via tension applied through cables (fine control) and CG offsetting (coarse control) to control its lift vector.</a:t>
            </a:r>
          </a:p>
          <a:p>
            <a:pPr marL="457200" lvl="0" indent="-342900" rtl="0">
              <a:spcBef>
                <a:spcPts val="0"/>
              </a:spcBef>
              <a:buSzPct val="100000"/>
            </a:pPr>
            <a:r>
              <a:rPr lang="en" sz="1600" dirty="0">
                <a:latin typeface="Arial"/>
                <a:ea typeface="Arial"/>
                <a:cs typeface="Arial"/>
                <a:sym typeface="Arial"/>
              </a:rPr>
              <a:t>Key components:</a:t>
            </a:r>
          </a:p>
          <a:p>
            <a:pPr marL="914400" lvl="1" indent="-342900" rtl="0">
              <a:spcBef>
                <a:spcPts val="0"/>
              </a:spcBef>
              <a:buSzPct val="100000"/>
            </a:pPr>
            <a:r>
              <a:rPr lang="en" sz="1600" dirty="0">
                <a:latin typeface="Arial"/>
                <a:ea typeface="Arial"/>
                <a:cs typeface="Arial"/>
                <a:sym typeface="Arial"/>
              </a:rPr>
              <a:t>HIAD aeroshell </a:t>
            </a:r>
          </a:p>
          <a:p>
            <a:pPr marL="914400" lvl="1" indent="-342900" rtl="0">
              <a:lnSpc>
                <a:spcPct val="100000"/>
              </a:lnSpc>
              <a:spcBef>
                <a:spcPts val="0"/>
              </a:spcBef>
              <a:buSzPct val="100000"/>
            </a:pPr>
            <a:r>
              <a:rPr lang="en" sz="1600" dirty="0">
                <a:latin typeface="Arial"/>
                <a:ea typeface="Arial"/>
                <a:cs typeface="Arial"/>
                <a:sym typeface="Arial"/>
              </a:rPr>
              <a:t>Cables</a:t>
            </a:r>
          </a:p>
          <a:p>
            <a:pPr marL="914400" lvl="1" indent="-342900" rtl="0">
              <a:lnSpc>
                <a:spcPct val="100000"/>
              </a:lnSpc>
              <a:spcBef>
                <a:spcPts val="0"/>
              </a:spcBef>
              <a:buSzPct val="100000"/>
            </a:pPr>
            <a:r>
              <a:rPr lang="en" sz="1600" dirty="0">
                <a:latin typeface="Arial"/>
                <a:ea typeface="Arial"/>
                <a:cs typeface="Arial"/>
                <a:sym typeface="Arial"/>
              </a:rPr>
              <a:t>Electric </a:t>
            </a:r>
            <a:r>
              <a:rPr lang="en" sz="1600" dirty="0" smtClean="0">
                <a:latin typeface="Arial"/>
                <a:ea typeface="Arial"/>
                <a:cs typeface="Arial"/>
                <a:sym typeface="Arial"/>
              </a:rPr>
              <a:t>Motor</a:t>
            </a:r>
          </a:p>
          <a:p>
            <a:pPr marL="914400" lvl="1" indent="-342900" rtl="0">
              <a:lnSpc>
                <a:spcPct val="100000"/>
              </a:lnSpc>
              <a:spcBef>
                <a:spcPts val="0"/>
              </a:spcBef>
              <a:buSzPct val="100000"/>
            </a:pPr>
            <a:r>
              <a:rPr lang="en" sz="1600" dirty="0" smtClean="0">
                <a:latin typeface="Arial"/>
                <a:ea typeface="Arial"/>
                <a:cs typeface="Arial"/>
                <a:sym typeface="Arial"/>
              </a:rPr>
              <a:t>CG offsetting mechanism</a:t>
            </a:r>
            <a:endParaRPr lang="en" sz="1600" dirty="0">
              <a:latin typeface="Arial"/>
              <a:ea typeface="Arial"/>
              <a:cs typeface="Arial"/>
              <a:sym typeface="Arial"/>
            </a:endParaRPr>
          </a:p>
          <a:p>
            <a:pPr marL="0" marR="0" lvl="0" indent="0" algn="l" rtl="0">
              <a:lnSpc>
                <a:spcPct val="100000"/>
              </a:lnSpc>
              <a:spcBef>
                <a:spcPts val="640"/>
              </a:spcBef>
              <a:spcAft>
                <a:spcPts val="0"/>
              </a:spcAft>
              <a:buNone/>
            </a:pPr>
            <a:endParaRPr sz="1800" dirty="0">
              <a:latin typeface="Arial"/>
              <a:ea typeface="Arial"/>
              <a:cs typeface="Arial"/>
              <a:sym typeface="Arial"/>
            </a:endParaRPr>
          </a:p>
        </p:txBody>
      </p:sp>
      <p:sp>
        <p:nvSpPr>
          <p:cNvPr id="79" name="Shape 79"/>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3</a:t>
            </a:fld>
            <a:endParaRPr lang="en"/>
          </a:p>
        </p:txBody>
      </p:sp>
      <p:pic>
        <p:nvPicPr>
          <p:cNvPr id="80" name="Shape 80"/>
          <p:cNvPicPr preferRelativeResize="0"/>
          <p:nvPr/>
        </p:nvPicPr>
        <p:blipFill>
          <a:blip r:embed="rId4">
            <a:alphaModFix/>
          </a:blip>
          <a:stretch>
            <a:fillRect/>
          </a:stretch>
        </p:blipFill>
        <p:spPr>
          <a:xfrm>
            <a:off x="393550" y="3868189"/>
            <a:ext cx="4494925" cy="1951035"/>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Design Specifications</a:t>
            </a:r>
          </a:p>
        </p:txBody>
      </p:sp>
      <p:sp>
        <p:nvSpPr>
          <p:cNvPr id="86" name="Shape 86"/>
          <p:cNvSpPr txBox="1">
            <a:spLocks noGrp="1"/>
          </p:cNvSpPr>
          <p:nvPr>
            <p:ph type="body" idx="1"/>
          </p:nvPr>
        </p:nvSpPr>
        <p:spPr>
          <a:xfrm>
            <a:off x="345600" y="1417637"/>
            <a:ext cx="4226400" cy="2612700"/>
          </a:xfrm>
          <a:prstGeom prst="rect">
            <a:avLst/>
          </a:prstGeom>
        </p:spPr>
        <p:txBody>
          <a:bodyPr lIns="91425" tIns="91425" rIns="91425" bIns="91425" anchor="t" anchorCtr="0">
            <a:noAutofit/>
          </a:bodyPr>
          <a:lstStyle/>
          <a:p>
            <a:pPr marL="457200" marR="0" lvl="0" indent="-342900" algn="l" rtl="0">
              <a:lnSpc>
                <a:spcPct val="115000"/>
              </a:lnSpc>
              <a:spcBef>
                <a:spcPts val="640"/>
              </a:spcBef>
              <a:spcAft>
                <a:spcPts val="0"/>
              </a:spcAft>
              <a:buClr>
                <a:schemeClr val="dk1"/>
              </a:buClr>
              <a:buSzPct val="100000"/>
              <a:buFont typeface="Arial"/>
            </a:pPr>
            <a:r>
              <a:rPr lang="en" sz="1600" dirty="0">
                <a:latin typeface="Arial"/>
                <a:ea typeface="Arial"/>
                <a:cs typeface="Arial"/>
                <a:sym typeface="Arial"/>
              </a:rPr>
              <a:t>Entry Vehicle </a:t>
            </a:r>
          </a:p>
          <a:p>
            <a:pPr marL="914400" marR="0" lvl="1" indent="-342900" algn="l" rtl="0">
              <a:lnSpc>
                <a:spcPct val="115000"/>
              </a:lnSpc>
              <a:spcBef>
                <a:spcPts val="640"/>
              </a:spcBef>
              <a:spcAft>
                <a:spcPts val="0"/>
              </a:spcAft>
              <a:buSzPct val="100000"/>
              <a:buFont typeface="Arial"/>
            </a:pPr>
            <a:r>
              <a:rPr lang="en" sz="1600" dirty="0">
                <a:latin typeface="Arial"/>
                <a:ea typeface="Arial"/>
                <a:cs typeface="Arial"/>
                <a:sym typeface="Arial"/>
              </a:rPr>
              <a:t>Height: 7.9 m</a:t>
            </a:r>
          </a:p>
          <a:p>
            <a:pPr marL="914400" marR="0" lvl="1" indent="-342900" algn="l" rtl="0">
              <a:lnSpc>
                <a:spcPct val="115000"/>
              </a:lnSpc>
              <a:spcBef>
                <a:spcPts val="640"/>
              </a:spcBef>
              <a:spcAft>
                <a:spcPts val="0"/>
              </a:spcAft>
              <a:buSzPct val="100000"/>
              <a:buFont typeface="Arial"/>
            </a:pPr>
            <a:r>
              <a:rPr lang="en" sz="1600" dirty="0">
                <a:latin typeface="Arial"/>
                <a:ea typeface="Arial"/>
                <a:cs typeface="Arial"/>
                <a:sym typeface="Arial"/>
              </a:rPr>
              <a:t>Mass: 50 tonnes (estimated)</a:t>
            </a:r>
          </a:p>
          <a:p>
            <a:pPr marL="457200" marR="0" lvl="0" indent="-342900" algn="l" rtl="0">
              <a:lnSpc>
                <a:spcPct val="115000"/>
              </a:lnSpc>
              <a:spcBef>
                <a:spcPts val="640"/>
              </a:spcBef>
              <a:spcAft>
                <a:spcPts val="0"/>
              </a:spcAft>
              <a:buSzPct val="100000"/>
              <a:buFont typeface="Arial"/>
            </a:pPr>
            <a:r>
              <a:rPr lang="en" sz="1600" dirty="0">
                <a:latin typeface="Arial"/>
                <a:ea typeface="Arial"/>
                <a:cs typeface="Arial"/>
                <a:sym typeface="Arial"/>
              </a:rPr>
              <a:t>Components</a:t>
            </a:r>
          </a:p>
          <a:p>
            <a:pPr marL="914400" marR="0" lvl="1" indent="-342900" algn="l" rtl="0">
              <a:lnSpc>
                <a:spcPct val="115000"/>
              </a:lnSpc>
              <a:spcBef>
                <a:spcPts val="640"/>
              </a:spcBef>
              <a:spcAft>
                <a:spcPts val="0"/>
              </a:spcAft>
              <a:buSzPct val="100000"/>
              <a:buFont typeface="Arial"/>
            </a:pPr>
            <a:r>
              <a:rPr lang="en" sz="1600" dirty="0">
                <a:latin typeface="Arial"/>
                <a:ea typeface="Arial"/>
                <a:cs typeface="Arial"/>
                <a:sym typeface="Arial"/>
              </a:rPr>
              <a:t>HIAD Aeroshell</a:t>
            </a:r>
          </a:p>
          <a:p>
            <a:pPr marL="1371600" marR="0" lvl="2" indent="-342900" algn="l" rtl="0">
              <a:lnSpc>
                <a:spcPct val="115000"/>
              </a:lnSpc>
              <a:spcBef>
                <a:spcPts val="640"/>
              </a:spcBef>
              <a:spcAft>
                <a:spcPts val="0"/>
              </a:spcAft>
              <a:buClr>
                <a:schemeClr val="dk1"/>
              </a:buClr>
              <a:buSzPct val="100000"/>
              <a:buFont typeface="Arial"/>
            </a:pPr>
            <a:r>
              <a:rPr lang="en" sz="1600" dirty="0">
                <a:latin typeface="Arial"/>
                <a:ea typeface="Arial"/>
                <a:cs typeface="Arial"/>
                <a:sym typeface="Arial"/>
              </a:rPr>
              <a:t>Diameter: 20 m at 70° half-cone </a:t>
            </a:r>
            <a:r>
              <a:rPr lang="en" sz="1600" dirty="0" smtClean="0">
                <a:latin typeface="Arial"/>
                <a:ea typeface="Arial"/>
                <a:cs typeface="Arial"/>
                <a:sym typeface="Arial"/>
              </a:rPr>
              <a:t>angle</a:t>
            </a:r>
          </a:p>
          <a:p>
            <a:pPr marL="1371600" marR="0" lvl="2" indent="-342900" algn="l" rtl="0">
              <a:lnSpc>
                <a:spcPct val="115000"/>
              </a:lnSpc>
              <a:spcBef>
                <a:spcPts val="640"/>
              </a:spcBef>
              <a:spcAft>
                <a:spcPts val="0"/>
              </a:spcAft>
              <a:buClr>
                <a:schemeClr val="dk1"/>
              </a:buClr>
              <a:buSzPct val="100000"/>
              <a:buFont typeface="Arial"/>
            </a:pPr>
            <a:r>
              <a:rPr lang="en" sz="1600" dirty="0" smtClean="0">
                <a:latin typeface="Arial"/>
                <a:ea typeface="Arial"/>
                <a:cs typeface="Arial"/>
                <a:sym typeface="Arial"/>
              </a:rPr>
              <a:t>BLDC electric motors</a:t>
            </a:r>
            <a:endParaRPr lang="en" sz="1600" dirty="0">
              <a:latin typeface="Arial"/>
              <a:ea typeface="Arial"/>
              <a:cs typeface="Arial"/>
              <a:sym typeface="Arial"/>
            </a:endParaRPr>
          </a:p>
          <a:p>
            <a:pPr marL="1371600" marR="0" lvl="2" indent="-342900" algn="l" rtl="0">
              <a:lnSpc>
                <a:spcPct val="115000"/>
              </a:lnSpc>
              <a:spcBef>
                <a:spcPts val="640"/>
              </a:spcBef>
              <a:spcAft>
                <a:spcPts val="0"/>
              </a:spcAft>
              <a:buSzPct val="100000"/>
              <a:buFont typeface="Arial"/>
            </a:pPr>
            <a:r>
              <a:rPr lang="en" sz="1600" dirty="0">
                <a:latin typeface="Arial"/>
                <a:ea typeface="Arial"/>
                <a:cs typeface="Arial"/>
                <a:sym typeface="Arial"/>
              </a:rPr>
              <a:t>Density (FTPS): 940 kg (estimation based on 3 kg/m</a:t>
            </a:r>
            <a:r>
              <a:rPr lang="en" sz="1600" baseline="30000" dirty="0">
                <a:latin typeface="Arial"/>
                <a:ea typeface="Arial"/>
                <a:cs typeface="Arial"/>
                <a:sym typeface="Arial"/>
              </a:rPr>
              <a:t>2</a:t>
            </a:r>
            <a:r>
              <a:rPr lang="en" sz="1600" dirty="0">
                <a:latin typeface="Arial"/>
                <a:ea typeface="Arial"/>
                <a:cs typeface="Arial"/>
                <a:sym typeface="Arial"/>
              </a:rPr>
              <a:t>)</a:t>
            </a:r>
          </a:p>
          <a:p>
            <a:pPr marL="914400" marR="0" lvl="1" indent="-342900" algn="l" rtl="0">
              <a:lnSpc>
                <a:spcPct val="115000"/>
              </a:lnSpc>
              <a:spcBef>
                <a:spcPts val="640"/>
              </a:spcBef>
              <a:spcAft>
                <a:spcPts val="0"/>
              </a:spcAft>
              <a:buSzPct val="100000"/>
              <a:buFont typeface="Arial"/>
            </a:pPr>
            <a:r>
              <a:rPr lang="en" sz="1600" dirty="0">
                <a:latin typeface="Arial"/>
                <a:ea typeface="Arial"/>
                <a:cs typeface="Arial"/>
                <a:sym typeface="Arial"/>
              </a:rPr>
              <a:t>Cables</a:t>
            </a:r>
          </a:p>
          <a:p>
            <a:pPr marL="1371600" marR="0" lvl="2" indent="-342900" algn="l" rtl="0">
              <a:lnSpc>
                <a:spcPct val="115000"/>
              </a:lnSpc>
              <a:spcBef>
                <a:spcPts val="640"/>
              </a:spcBef>
              <a:spcAft>
                <a:spcPts val="0"/>
              </a:spcAft>
              <a:buSzPct val="100000"/>
              <a:buFont typeface="Arial"/>
            </a:pPr>
            <a:r>
              <a:rPr lang="en" sz="1600" dirty="0">
                <a:latin typeface="Arial"/>
                <a:ea typeface="Arial"/>
                <a:cs typeface="Arial"/>
                <a:sym typeface="Arial"/>
              </a:rPr>
              <a:t>Length: 25 m</a:t>
            </a:r>
          </a:p>
        </p:txBody>
      </p:sp>
      <p:sp>
        <p:nvSpPr>
          <p:cNvPr id="87" name="Shape 87"/>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4</a:t>
            </a:fld>
            <a:endParaRPr lang="en"/>
          </a:p>
        </p:txBody>
      </p:sp>
      <p:pic>
        <p:nvPicPr>
          <p:cNvPr id="88" name="Shape 88"/>
          <p:cNvPicPr preferRelativeResize="0"/>
          <p:nvPr/>
        </p:nvPicPr>
        <p:blipFill>
          <a:blip r:embed="rId3">
            <a:alphaModFix/>
          </a:blip>
          <a:stretch>
            <a:fillRect/>
          </a:stretch>
        </p:blipFill>
        <p:spPr>
          <a:xfrm>
            <a:off x="4563950" y="2230575"/>
            <a:ext cx="4316624" cy="2396849"/>
          </a:xfrm>
          <a:prstGeom prst="rect">
            <a:avLst/>
          </a:prstGeom>
          <a:noFill/>
          <a:ln w="9525" cap="flat" cmpd="sng">
            <a:solidFill>
              <a:srgbClr val="000000"/>
            </a:solidFill>
            <a:prstDash val="solid"/>
            <a:round/>
            <a:headEnd type="none" w="med" len="med"/>
            <a:tailEnd type="none" w="med" len="med"/>
          </a:ln>
        </p:spPr>
      </p:pic>
      <p:sp>
        <p:nvSpPr>
          <p:cNvPr id="89" name="Shape 89"/>
          <p:cNvSpPr txBox="1"/>
          <p:nvPr/>
        </p:nvSpPr>
        <p:spPr>
          <a:xfrm>
            <a:off x="7114200" y="4783250"/>
            <a:ext cx="1572600" cy="189900"/>
          </a:xfrm>
          <a:prstGeom prst="rect">
            <a:avLst/>
          </a:prstGeom>
          <a:noFill/>
          <a:ln>
            <a:noFill/>
          </a:ln>
        </p:spPr>
        <p:txBody>
          <a:bodyPr lIns="91425" tIns="91425" rIns="91425" bIns="91425" anchor="t" anchorCtr="0">
            <a:noAutofit/>
          </a:bodyPr>
          <a:lstStyle/>
          <a:p>
            <a:pPr lvl="0" rtl="0">
              <a:spcBef>
                <a:spcPts val="0"/>
              </a:spcBef>
              <a:buNone/>
            </a:pPr>
            <a:r>
              <a:rPr lang="en"/>
              <a:t>*units in meters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Cables</a:t>
            </a:r>
          </a:p>
        </p:txBody>
      </p:sp>
      <p:sp>
        <p:nvSpPr>
          <p:cNvPr id="95" name="Shape 95"/>
          <p:cNvSpPr txBox="1">
            <a:spLocks noGrp="1"/>
          </p:cNvSpPr>
          <p:nvPr>
            <p:ph type="body" idx="1"/>
          </p:nvPr>
        </p:nvSpPr>
        <p:spPr>
          <a:xfrm>
            <a:off x="457200" y="1165950"/>
            <a:ext cx="8229600" cy="4526100"/>
          </a:xfrm>
          <a:prstGeom prst="rect">
            <a:avLst/>
          </a:prstGeom>
        </p:spPr>
        <p:txBody>
          <a:bodyPr lIns="91425" tIns="91425" rIns="91425" bIns="91425" anchor="t" anchorCtr="0">
            <a:noAutofit/>
          </a:bodyPr>
          <a:lstStyle/>
          <a:p>
            <a:pPr marL="457200" lvl="0" indent="-368300" rtl="0">
              <a:spcBef>
                <a:spcPts val="0"/>
              </a:spcBef>
              <a:buSzPct val="100000"/>
            </a:pPr>
            <a:r>
              <a:rPr lang="en" sz="2200" dirty="0">
                <a:latin typeface="Arial"/>
                <a:ea typeface="Arial"/>
                <a:cs typeface="Arial"/>
                <a:sym typeface="Arial"/>
              </a:rPr>
              <a:t>Temperature range 350°C-450°C</a:t>
            </a:r>
          </a:p>
          <a:p>
            <a:pPr marL="457200" lvl="0" indent="-368300" rtl="0">
              <a:spcBef>
                <a:spcPts val="0"/>
              </a:spcBef>
              <a:buSzPct val="100000"/>
            </a:pPr>
            <a:r>
              <a:rPr lang="en" sz="2200" dirty="0">
                <a:latin typeface="Arial"/>
                <a:ea typeface="Arial"/>
                <a:cs typeface="Arial"/>
                <a:sym typeface="Arial"/>
              </a:rPr>
              <a:t>Material</a:t>
            </a:r>
          </a:p>
          <a:p>
            <a:pPr marL="914400" lvl="1" indent="-368300" rtl="0">
              <a:spcBef>
                <a:spcPts val="0"/>
              </a:spcBef>
              <a:buSzPct val="100000"/>
            </a:pPr>
            <a:r>
              <a:rPr lang="en" sz="2200" dirty="0">
                <a:latin typeface="Arial"/>
                <a:ea typeface="Arial"/>
                <a:cs typeface="Arial"/>
                <a:sym typeface="Arial"/>
              </a:rPr>
              <a:t>Carbon-based composite (CFCC, C-C) </a:t>
            </a:r>
          </a:p>
          <a:p>
            <a:pPr marL="914400" lvl="1" indent="-368300" rtl="0">
              <a:spcBef>
                <a:spcPts val="0"/>
              </a:spcBef>
              <a:buSzPct val="100000"/>
            </a:pPr>
            <a:r>
              <a:rPr lang="en" sz="2200" dirty="0">
                <a:latin typeface="Arial"/>
                <a:ea typeface="Arial"/>
                <a:cs typeface="Arial"/>
                <a:sym typeface="Arial"/>
              </a:rPr>
              <a:t>Graphite fiber-phthalonitrile</a:t>
            </a:r>
          </a:p>
          <a:p>
            <a:pPr marL="914400" lvl="1" indent="-368300" rtl="0">
              <a:spcBef>
                <a:spcPts val="0"/>
              </a:spcBef>
              <a:buSzPct val="100000"/>
              <a:buFont typeface="Arial"/>
            </a:pPr>
            <a:r>
              <a:rPr lang="en" sz="2200" dirty="0">
                <a:latin typeface="Arial"/>
                <a:ea typeface="Arial"/>
                <a:cs typeface="Arial"/>
                <a:sym typeface="Arial"/>
              </a:rPr>
              <a:t>Thermal resistant fabrics</a:t>
            </a:r>
          </a:p>
          <a:p>
            <a:pPr marL="457200" marR="0" lvl="0" indent="-368300" algn="l" rtl="0">
              <a:lnSpc>
                <a:spcPct val="115000"/>
              </a:lnSpc>
              <a:spcBef>
                <a:spcPts val="480"/>
              </a:spcBef>
              <a:spcAft>
                <a:spcPts val="0"/>
              </a:spcAft>
              <a:buClr>
                <a:schemeClr val="dk1"/>
              </a:buClr>
              <a:buSzPct val="100000"/>
              <a:buFont typeface="Arial"/>
            </a:pPr>
            <a:r>
              <a:rPr lang="en" sz="2200" dirty="0">
                <a:latin typeface="Arial"/>
                <a:ea typeface="Arial"/>
                <a:cs typeface="Arial"/>
                <a:sym typeface="Arial"/>
              </a:rPr>
              <a:t>Gutters/Sleeves</a:t>
            </a:r>
          </a:p>
          <a:p>
            <a:pPr marL="914400" lvl="1" indent="-368300" rtl="0">
              <a:spcBef>
                <a:spcPts val="0"/>
              </a:spcBef>
              <a:buSzPct val="100000"/>
            </a:pPr>
            <a:r>
              <a:rPr lang="en" sz="2200" dirty="0">
                <a:latin typeface="Arial"/>
                <a:ea typeface="Arial"/>
                <a:cs typeface="Arial"/>
                <a:sym typeface="Arial"/>
              </a:rPr>
              <a:t>Protect and guide cables during morphing</a:t>
            </a:r>
          </a:p>
          <a:p>
            <a:pPr marL="914400" lvl="1" indent="-368300" rtl="0">
              <a:spcBef>
                <a:spcPts val="0"/>
              </a:spcBef>
              <a:buSzPct val="100000"/>
              <a:buFont typeface="Arial"/>
            </a:pPr>
            <a:r>
              <a:rPr lang="en" sz="2200" dirty="0">
                <a:latin typeface="Arial"/>
                <a:ea typeface="Arial"/>
                <a:cs typeface="Arial"/>
                <a:sym typeface="Arial"/>
              </a:rPr>
              <a:t>Made of heat resistant and low-friction material</a:t>
            </a:r>
          </a:p>
          <a:p>
            <a:pPr marL="457200" lvl="0" indent="-368300" rtl="0">
              <a:spcBef>
                <a:spcPts val="0"/>
              </a:spcBef>
              <a:buSzPct val="100000"/>
            </a:pPr>
            <a:r>
              <a:rPr lang="en" sz="2200" dirty="0">
                <a:latin typeface="Arial"/>
                <a:ea typeface="Arial"/>
                <a:cs typeface="Arial"/>
                <a:sym typeface="Arial"/>
              </a:rPr>
              <a:t>Three </a:t>
            </a:r>
            <a:r>
              <a:rPr lang="en" sz="2200" dirty="0" smtClean="0">
                <a:latin typeface="Arial"/>
                <a:ea typeface="Arial"/>
                <a:cs typeface="Arial"/>
                <a:sym typeface="Arial"/>
              </a:rPr>
              <a:t>Torus Configuration Options</a:t>
            </a:r>
            <a:endParaRPr lang="en" sz="2200" dirty="0">
              <a:latin typeface="Arial"/>
              <a:ea typeface="Arial"/>
              <a:cs typeface="Arial"/>
              <a:sym typeface="Arial"/>
            </a:endParaRPr>
          </a:p>
        </p:txBody>
      </p:sp>
      <p:sp>
        <p:nvSpPr>
          <p:cNvPr id="96" name="Shape 96"/>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5</a:t>
            </a:fld>
            <a:endParaRPr lang="en"/>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24175" y="96262"/>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Torus Configuration Options</a:t>
            </a:r>
          </a:p>
        </p:txBody>
      </p:sp>
      <p:sp>
        <p:nvSpPr>
          <p:cNvPr id="102" name="Shape 102"/>
          <p:cNvSpPr txBox="1">
            <a:spLocks noGrp="1"/>
          </p:cNvSpPr>
          <p:nvPr>
            <p:ph type="sldNum" idx="12"/>
          </p:nvPr>
        </p:nvSpPr>
        <p:spPr>
          <a:xfrm>
            <a:off x="6571675"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6</a:t>
            </a:fld>
            <a:endParaRPr lang="en"/>
          </a:p>
        </p:txBody>
      </p:sp>
      <p:pic>
        <p:nvPicPr>
          <p:cNvPr id="103" name="Shape 103"/>
          <p:cNvPicPr preferRelativeResize="0"/>
          <p:nvPr/>
        </p:nvPicPr>
        <p:blipFill>
          <a:blip r:embed="rId3">
            <a:alphaModFix/>
          </a:blip>
          <a:stretch>
            <a:fillRect/>
          </a:stretch>
        </p:blipFill>
        <p:spPr>
          <a:xfrm>
            <a:off x="2804949" y="4085109"/>
            <a:ext cx="2315699" cy="1699925"/>
          </a:xfrm>
          <a:prstGeom prst="rect">
            <a:avLst/>
          </a:prstGeom>
          <a:noFill/>
          <a:ln w="9525" cap="flat" cmpd="sng">
            <a:solidFill>
              <a:srgbClr val="000000"/>
            </a:solidFill>
            <a:prstDash val="solid"/>
            <a:round/>
            <a:headEnd type="none" w="med" len="med"/>
            <a:tailEnd type="none" w="med" len="med"/>
          </a:ln>
        </p:spPr>
      </p:pic>
      <p:pic>
        <p:nvPicPr>
          <p:cNvPr id="104" name="Shape 104"/>
          <p:cNvPicPr preferRelativeResize="0"/>
          <p:nvPr/>
        </p:nvPicPr>
        <p:blipFill>
          <a:blip r:embed="rId4">
            <a:alphaModFix/>
          </a:blip>
          <a:stretch>
            <a:fillRect/>
          </a:stretch>
        </p:blipFill>
        <p:spPr>
          <a:xfrm>
            <a:off x="5946500" y="4035387"/>
            <a:ext cx="2707274" cy="1749649"/>
          </a:xfrm>
          <a:prstGeom prst="rect">
            <a:avLst/>
          </a:prstGeom>
          <a:noFill/>
          <a:ln w="9525" cap="flat" cmpd="sng">
            <a:solidFill>
              <a:srgbClr val="000000"/>
            </a:solidFill>
            <a:prstDash val="solid"/>
            <a:round/>
            <a:headEnd type="none" w="med" len="med"/>
            <a:tailEnd type="none" w="med" len="med"/>
          </a:ln>
        </p:spPr>
      </p:pic>
      <p:pic>
        <p:nvPicPr>
          <p:cNvPr id="105" name="Shape 105"/>
          <p:cNvPicPr preferRelativeResize="0"/>
          <p:nvPr/>
        </p:nvPicPr>
        <p:blipFill>
          <a:blip r:embed="rId5">
            <a:alphaModFix/>
          </a:blip>
          <a:stretch>
            <a:fillRect/>
          </a:stretch>
        </p:blipFill>
        <p:spPr>
          <a:xfrm>
            <a:off x="1573799" y="1581724"/>
            <a:ext cx="2440825" cy="1863725"/>
          </a:xfrm>
          <a:prstGeom prst="rect">
            <a:avLst/>
          </a:prstGeom>
          <a:noFill/>
          <a:ln w="9525" cap="flat" cmpd="sng">
            <a:solidFill>
              <a:srgbClr val="000000"/>
            </a:solidFill>
            <a:prstDash val="solid"/>
            <a:round/>
            <a:headEnd type="none" w="med" len="med"/>
            <a:tailEnd type="none" w="med" len="med"/>
          </a:ln>
        </p:spPr>
      </p:pic>
      <p:sp>
        <p:nvSpPr>
          <p:cNvPr id="106" name="Shape 106"/>
          <p:cNvSpPr txBox="1"/>
          <p:nvPr/>
        </p:nvSpPr>
        <p:spPr>
          <a:xfrm>
            <a:off x="210325" y="1239275"/>
            <a:ext cx="1434600" cy="683700"/>
          </a:xfrm>
          <a:prstGeom prst="rect">
            <a:avLst/>
          </a:prstGeom>
          <a:noFill/>
          <a:ln>
            <a:noFill/>
          </a:ln>
        </p:spPr>
        <p:txBody>
          <a:bodyPr lIns="91425" tIns="91425" rIns="91425" bIns="91425" anchor="t" anchorCtr="0">
            <a:noAutofit/>
          </a:bodyPr>
          <a:lstStyle/>
          <a:p>
            <a:pPr lvl="0">
              <a:spcBef>
                <a:spcPts val="0"/>
              </a:spcBef>
              <a:buNone/>
            </a:pPr>
            <a:r>
              <a:rPr lang="en" b="1"/>
              <a:t>Valley Cable Arrangement </a:t>
            </a:r>
            <a:r>
              <a:rPr lang="en"/>
              <a:t>reduces protrusion of sleeves/gutters</a:t>
            </a:r>
          </a:p>
        </p:txBody>
      </p:sp>
      <p:cxnSp>
        <p:nvCxnSpPr>
          <p:cNvPr id="107" name="Shape 107"/>
          <p:cNvCxnSpPr/>
          <p:nvPr/>
        </p:nvCxnSpPr>
        <p:spPr>
          <a:xfrm>
            <a:off x="4080875" y="1279837"/>
            <a:ext cx="8400" cy="2467500"/>
          </a:xfrm>
          <a:prstGeom prst="straightConnector1">
            <a:avLst/>
          </a:prstGeom>
          <a:noFill/>
          <a:ln w="38100" cap="flat" cmpd="sng">
            <a:solidFill>
              <a:srgbClr val="000000"/>
            </a:solidFill>
            <a:prstDash val="solid"/>
            <a:round/>
            <a:headEnd type="none" w="lg" len="lg"/>
            <a:tailEnd type="none" w="lg" len="lg"/>
          </a:ln>
        </p:spPr>
      </p:cxnSp>
      <p:cxnSp>
        <p:nvCxnSpPr>
          <p:cNvPr id="108" name="Shape 108"/>
          <p:cNvCxnSpPr/>
          <p:nvPr/>
        </p:nvCxnSpPr>
        <p:spPr>
          <a:xfrm rot="10800000" flipH="1">
            <a:off x="330125" y="3787775"/>
            <a:ext cx="8501700" cy="45900"/>
          </a:xfrm>
          <a:prstGeom prst="straightConnector1">
            <a:avLst/>
          </a:prstGeom>
          <a:noFill/>
          <a:ln w="38100" cap="flat" cmpd="sng">
            <a:solidFill>
              <a:srgbClr val="000000"/>
            </a:solidFill>
            <a:prstDash val="solid"/>
            <a:round/>
            <a:headEnd type="none" w="lg" len="lg"/>
            <a:tailEnd type="none" w="lg" len="lg"/>
          </a:ln>
        </p:spPr>
      </p:cxnSp>
      <p:sp>
        <p:nvSpPr>
          <p:cNvPr id="109" name="Shape 109"/>
          <p:cNvSpPr txBox="1"/>
          <p:nvPr/>
        </p:nvSpPr>
        <p:spPr>
          <a:xfrm>
            <a:off x="528175" y="4085100"/>
            <a:ext cx="2550000" cy="1947600"/>
          </a:xfrm>
          <a:prstGeom prst="rect">
            <a:avLst/>
          </a:prstGeom>
          <a:noFill/>
          <a:ln>
            <a:noFill/>
          </a:ln>
        </p:spPr>
        <p:txBody>
          <a:bodyPr lIns="91425" tIns="91425" rIns="91425" bIns="91425" anchor="t" anchorCtr="0">
            <a:noAutofit/>
          </a:bodyPr>
          <a:lstStyle/>
          <a:p>
            <a:pPr lvl="0">
              <a:spcBef>
                <a:spcPts val="0"/>
              </a:spcBef>
              <a:buNone/>
            </a:pPr>
            <a:r>
              <a:rPr lang="en" b="1"/>
              <a:t>Segmented Toroidal Arrangement </a:t>
            </a:r>
            <a:r>
              <a:rPr lang="en"/>
              <a:t>decreases likelihood of buckling while also helping to prevent protrusions</a:t>
            </a:r>
          </a:p>
        </p:txBody>
      </p:sp>
      <p:cxnSp>
        <p:nvCxnSpPr>
          <p:cNvPr id="110" name="Shape 110"/>
          <p:cNvCxnSpPr/>
          <p:nvPr/>
        </p:nvCxnSpPr>
        <p:spPr>
          <a:xfrm>
            <a:off x="3894450" y="4859525"/>
            <a:ext cx="2408400" cy="341700"/>
          </a:xfrm>
          <a:prstGeom prst="straightConnector1">
            <a:avLst/>
          </a:prstGeom>
          <a:noFill/>
          <a:ln w="38100" cap="flat" cmpd="sng">
            <a:solidFill>
              <a:srgbClr val="000000"/>
            </a:solidFill>
            <a:prstDash val="solid"/>
            <a:round/>
            <a:headEnd type="none" w="lg" len="lg"/>
            <a:tailEnd type="triangle" w="lg" len="lg"/>
          </a:ln>
        </p:spPr>
      </p:cxnSp>
      <p:sp>
        <p:nvSpPr>
          <p:cNvPr id="111" name="Shape 111"/>
          <p:cNvSpPr txBox="1"/>
          <p:nvPr/>
        </p:nvSpPr>
        <p:spPr>
          <a:xfrm>
            <a:off x="4197175" y="1271675"/>
            <a:ext cx="1840500" cy="618900"/>
          </a:xfrm>
          <a:prstGeom prst="rect">
            <a:avLst/>
          </a:prstGeom>
          <a:noFill/>
          <a:ln>
            <a:noFill/>
          </a:ln>
        </p:spPr>
        <p:txBody>
          <a:bodyPr lIns="91425" tIns="91425" rIns="91425" bIns="91425" anchor="t" anchorCtr="0">
            <a:noAutofit/>
          </a:bodyPr>
          <a:lstStyle/>
          <a:p>
            <a:pPr lvl="0">
              <a:spcBef>
                <a:spcPts val="0"/>
              </a:spcBef>
              <a:buNone/>
            </a:pPr>
            <a:r>
              <a:rPr lang="en" b="1"/>
              <a:t>Strap-Stitch Arrangement </a:t>
            </a:r>
            <a:r>
              <a:rPr lang="en"/>
              <a:t>reduces protrusions of cable system and more evenly distributes tension load on torus</a:t>
            </a:r>
          </a:p>
        </p:txBody>
      </p:sp>
      <p:pic>
        <p:nvPicPr>
          <p:cNvPr id="112" name="Shape 112"/>
          <p:cNvPicPr preferRelativeResize="0"/>
          <p:nvPr/>
        </p:nvPicPr>
        <p:blipFill>
          <a:blip r:embed="rId6">
            <a:alphaModFix/>
          </a:blip>
          <a:stretch>
            <a:fillRect/>
          </a:stretch>
        </p:blipFill>
        <p:spPr>
          <a:xfrm>
            <a:off x="6000095" y="1607637"/>
            <a:ext cx="3043730" cy="2059386"/>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Electric Motor </a:t>
            </a:r>
          </a:p>
        </p:txBody>
      </p:sp>
      <p:sp>
        <p:nvSpPr>
          <p:cNvPr id="118" name="Shape 118"/>
          <p:cNvSpPr txBox="1">
            <a:spLocks noGrp="1"/>
          </p:cNvSpPr>
          <p:nvPr>
            <p:ph type="body" idx="1"/>
          </p:nvPr>
        </p:nvSpPr>
        <p:spPr>
          <a:xfrm>
            <a:off x="457200" y="1331925"/>
            <a:ext cx="8229600" cy="4526100"/>
          </a:xfrm>
          <a:prstGeom prst="rect">
            <a:avLst/>
          </a:prstGeom>
        </p:spPr>
        <p:txBody>
          <a:bodyPr lIns="91425" tIns="91425" rIns="91425" bIns="91425" anchor="t" anchorCtr="0">
            <a:noAutofit/>
          </a:bodyPr>
          <a:lstStyle/>
          <a:p>
            <a:pPr marL="457200" lvl="0" indent="-368300" rtl="0">
              <a:spcBef>
                <a:spcPts val="0"/>
              </a:spcBef>
              <a:buSzPct val="100000"/>
            </a:pPr>
            <a:r>
              <a:rPr lang="en" sz="2200">
                <a:latin typeface="Arial"/>
                <a:ea typeface="Arial"/>
                <a:cs typeface="Arial"/>
                <a:sym typeface="Arial"/>
              </a:rPr>
              <a:t>One electric motor housing on top of upper section of payload compartment</a:t>
            </a:r>
          </a:p>
          <a:p>
            <a:pPr marL="914400" lvl="1" indent="-368300" rtl="0">
              <a:spcBef>
                <a:spcPts val="0"/>
              </a:spcBef>
              <a:buSzPct val="100000"/>
            </a:pPr>
            <a:r>
              <a:rPr lang="en" sz="2200">
                <a:latin typeface="Arial"/>
                <a:ea typeface="Arial"/>
                <a:cs typeface="Arial"/>
                <a:sym typeface="Arial"/>
              </a:rPr>
              <a:t>Applies tension to cables to morph the aeroshell</a:t>
            </a:r>
          </a:p>
          <a:p>
            <a:pPr marL="914400" lvl="1" indent="-368300" rtl="0">
              <a:spcBef>
                <a:spcPts val="0"/>
              </a:spcBef>
              <a:buSzPct val="100000"/>
            </a:pPr>
            <a:r>
              <a:rPr lang="en" sz="2200">
                <a:latin typeface="Arial"/>
                <a:ea typeface="Arial"/>
                <a:cs typeface="Arial"/>
                <a:sym typeface="Arial"/>
              </a:rPr>
              <a:t>Increases maneuverability</a:t>
            </a:r>
          </a:p>
          <a:p>
            <a:pPr marL="457200" lvl="0" indent="-368300" rtl="0">
              <a:spcBef>
                <a:spcPts val="0"/>
              </a:spcBef>
              <a:buSzPct val="100000"/>
            </a:pPr>
            <a:r>
              <a:rPr lang="en" sz="2200">
                <a:latin typeface="Arial"/>
                <a:ea typeface="Arial"/>
                <a:cs typeface="Arial"/>
                <a:sym typeface="Arial"/>
              </a:rPr>
              <a:t>BLDC motors must be tailored to mission concept</a:t>
            </a:r>
          </a:p>
          <a:p>
            <a:pPr marL="457200" marR="0" lvl="0" indent="-368300" algn="l" rtl="0">
              <a:lnSpc>
                <a:spcPct val="115000"/>
              </a:lnSpc>
              <a:spcBef>
                <a:spcPts val="640"/>
              </a:spcBef>
              <a:spcAft>
                <a:spcPts val="0"/>
              </a:spcAft>
              <a:buSzPct val="100000"/>
              <a:buFont typeface="Arial"/>
            </a:pPr>
            <a:r>
              <a:rPr lang="en" sz="2200">
                <a:latin typeface="Arial"/>
                <a:ea typeface="Arial"/>
                <a:cs typeface="Arial"/>
                <a:sym typeface="Arial"/>
              </a:rPr>
              <a:t>Structural analysis and testing of aeroshell loads </a:t>
            </a:r>
          </a:p>
          <a:p>
            <a:pPr marL="914400" marR="0" lvl="1" indent="-368300" algn="l" rtl="0">
              <a:lnSpc>
                <a:spcPct val="115000"/>
              </a:lnSpc>
              <a:spcBef>
                <a:spcPts val="640"/>
              </a:spcBef>
              <a:spcAft>
                <a:spcPts val="0"/>
              </a:spcAft>
              <a:buSzPct val="100000"/>
              <a:buFont typeface="Arial"/>
            </a:pPr>
            <a:r>
              <a:rPr lang="en" sz="2200">
                <a:latin typeface="Arial"/>
                <a:ea typeface="Arial"/>
                <a:cs typeface="Arial"/>
                <a:sym typeface="Arial"/>
              </a:rPr>
              <a:t>Effect of tensile forces on shape-morphing </a:t>
            </a:r>
          </a:p>
          <a:p>
            <a:pPr marL="914400" marR="0" lvl="1" indent="-368300" algn="l" rtl="0">
              <a:lnSpc>
                <a:spcPct val="115000"/>
              </a:lnSpc>
              <a:spcBef>
                <a:spcPts val="640"/>
              </a:spcBef>
              <a:spcAft>
                <a:spcPts val="0"/>
              </a:spcAft>
              <a:buSzPct val="100000"/>
              <a:buFont typeface="Arial"/>
            </a:pPr>
            <a:r>
              <a:rPr lang="en" sz="2200">
                <a:latin typeface="Arial"/>
                <a:ea typeface="Arial"/>
                <a:cs typeface="Arial"/>
                <a:sym typeface="Arial"/>
              </a:rPr>
              <a:t>Power and mass of BLDC motor per cable</a:t>
            </a:r>
          </a:p>
        </p:txBody>
      </p:sp>
      <p:sp>
        <p:nvSpPr>
          <p:cNvPr id="119" name="Shape 119"/>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7</a:t>
            </a:fld>
            <a:endParaRPr lang="en"/>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4750300" y="876749"/>
            <a:ext cx="4079675" cy="2572600"/>
          </a:xfrm>
          <a:prstGeom prst="rect">
            <a:avLst/>
          </a:prstGeom>
          <a:noFill/>
          <a:ln w="9525" cap="flat" cmpd="sng">
            <a:solidFill>
              <a:srgbClr val="000000"/>
            </a:solidFill>
            <a:prstDash val="solid"/>
            <a:round/>
            <a:headEnd type="none" w="med" len="med"/>
            <a:tailEnd type="none" w="med" len="med"/>
          </a:ln>
        </p:spPr>
      </p:pic>
      <p:sp>
        <p:nvSpPr>
          <p:cNvPr id="125" name="Shape 125"/>
          <p:cNvSpPr txBox="1">
            <a:spLocks noGrp="1"/>
          </p:cNvSpPr>
          <p:nvPr>
            <p:ph type="title"/>
          </p:nvPr>
        </p:nvSpPr>
        <p:spPr>
          <a:xfrm>
            <a:off x="457200" y="-55462"/>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Mission Profile</a:t>
            </a:r>
          </a:p>
        </p:txBody>
      </p:sp>
      <p:sp>
        <p:nvSpPr>
          <p:cNvPr id="126" name="Shape 126"/>
          <p:cNvSpPr txBox="1">
            <a:spLocks noGrp="1"/>
          </p:cNvSpPr>
          <p:nvPr>
            <p:ph type="body" idx="1"/>
          </p:nvPr>
        </p:nvSpPr>
        <p:spPr>
          <a:xfrm>
            <a:off x="457200" y="791025"/>
            <a:ext cx="4334400" cy="5847000"/>
          </a:xfrm>
          <a:prstGeom prst="rect">
            <a:avLst/>
          </a:prstGeom>
        </p:spPr>
        <p:txBody>
          <a:bodyPr lIns="91425" tIns="91425" rIns="91425" bIns="91425" anchor="t" anchorCtr="0">
            <a:noAutofit/>
          </a:bodyPr>
          <a:lstStyle/>
          <a:p>
            <a:pPr marL="457200" lvl="0" indent="-336550" rtl="0">
              <a:spcBef>
                <a:spcPts val="0"/>
              </a:spcBef>
              <a:buSzPct val="100000"/>
            </a:pPr>
            <a:r>
              <a:rPr lang="en" sz="1700" dirty="0">
                <a:latin typeface="Arial"/>
                <a:ea typeface="Arial"/>
                <a:cs typeface="Arial"/>
                <a:sym typeface="Arial"/>
              </a:rPr>
              <a:t>Deployment and configuration</a:t>
            </a:r>
          </a:p>
          <a:p>
            <a:pPr marL="914400" lvl="1" indent="-336550" rtl="0">
              <a:spcBef>
                <a:spcPts val="0"/>
              </a:spcBef>
              <a:buSzPct val="100000"/>
            </a:pPr>
            <a:r>
              <a:rPr lang="en" sz="1700" dirty="0">
                <a:latin typeface="Arial"/>
                <a:ea typeface="Arial"/>
                <a:cs typeface="Arial"/>
                <a:sym typeface="Arial"/>
              </a:rPr>
              <a:t>Aeroshell inflation occurs prior to atmospheric entry</a:t>
            </a:r>
          </a:p>
          <a:p>
            <a:pPr marL="914400" lvl="1" indent="-336550" rtl="0">
              <a:spcBef>
                <a:spcPts val="0"/>
              </a:spcBef>
              <a:buSzPct val="100000"/>
            </a:pPr>
            <a:r>
              <a:rPr lang="en" sz="1700" dirty="0">
                <a:latin typeface="Arial"/>
                <a:ea typeface="Arial"/>
                <a:cs typeface="Arial"/>
                <a:sym typeface="Arial"/>
              </a:rPr>
              <a:t>Nominal aeroshell configuration is defined by a 70° half-cone angle</a:t>
            </a:r>
          </a:p>
          <a:p>
            <a:pPr marL="914400" lvl="1" indent="-336550" rtl="0">
              <a:spcBef>
                <a:spcPts val="0"/>
              </a:spcBef>
              <a:buSzPct val="100000"/>
            </a:pPr>
            <a:r>
              <a:rPr lang="en" sz="1700" dirty="0">
                <a:latin typeface="Arial"/>
                <a:ea typeface="Arial"/>
                <a:cs typeface="Arial"/>
                <a:sym typeface="Arial"/>
              </a:rPr>
              <a:t>Flight path angle: -11° (simulation)</a:t>
            </a:r>
          </a:p>
          <a:p>
            <a:pPr marL="914400" lvl="1" indent="-336550" rtl="0">
              <a:spcBef>
                <a:spcPts val="0"/>
              </a:spcBef>
              <a:buSzPct val="100000"/>
            </a:pPr>
            <a:r>
              <a:rPr lang="en" sz="1700" dirty="0">
                <a:latin typeface="Arial"/>
                <a:ea typeface="Arial"/>
                <a:cs typeface="Arial"/>
                <a:sym typeface="Arial"/>
              </a:rPr>
              <a:t>L/D: .24 (simulation)</a:t>
            </a:r>
          </a:p>
          <a:p>
            <a:pPr marL="457200" lvl="0" indent="-336550" rtl="0">
              <a:spcBef>
                <a:spcPts val="0"/>
              </a:spcBef>
              <a:buSzPct val="100000"/>
            </a:pPr>
            <a:r>
              <a:rPr lang="en" sz="1700" dirty="0">
                <a:latin typeface="Arial"/>
                <a:ea typeface="Arial"/>
                <a:cs typeface="Arial"/>
                <a:sym typeface="Arial"/>
              </a:rPr>
              <a:t>Point 1: 70 km, initialize control</a:t>
            </a:r>
          </a:p>
          <a:p>
            <a:pPr marL="457200" lvl="0" indent="-336550" rtl="0">
              <a:spcBef>
                <a:spcPts val="0"/>
              </a:spcBef>
              <a:buSzPct val="100000"/>
            </a:pPr>
            <a:r>
              <a:rPr lang="en" sz="1700" dirty="0">
                <a:latin typeface="Arial"/>
                <a:ea typeface="Arial"/>
                <a:cs typeface="Arial"/>
                <a:sym typeface="Arial"/>
              </a:rPr>
              <a:t>Point 2: 50 km, start of vehicle loft</a:t>
            </a:r>
          </a:p>
          <a:p>
            <a:pPr marL="457200" lvl="0" indent="-336550" rtl="0">
              <a:spcBef>
                <a:spcPts val="0"/>
              </a:spcBef>
              <a:buSzPct val="100000"/>
            </a:pPr>
            <a:r>
              <a:rPr lang="en" sz="1700" dirty="0">
                <a:latin typeface="Arial"/>
                <a:ea typeface="Arial"/>
                <a:cs typeface="Arial"/>
                <a:sym typeface="Arial"/>
              </a:rPr>
              <a:t>Point 3: 70 km, suspension of control to conserve energy </a:t>
            </a:r>
          </a:p>
          <a:p>
            <a:pPr marL="457200" lvl="0" indent="-336550" rtl="0">
              <a:spcBef>
                <a:spcPts val="0"/>
              </a:spcBef>
              <a:buSzPct val="100000"/>
            </a:pPr>
            <a:r>
              <a:rPr lang="en" sz="1700" dirty="0">
                <a:latin typeface="Arial"/>
                <a:ea typeface="Arial"/>
                <a:cs typeface="Arial"/>
                <a:sym typeface="Arial"/>
              </a:rPr>
              <a:t>Point 4: 70 km, re-initialize control</a:t>
            </a:r>
          </a:p>
          <a:p>
            <a:pPr marL="457200" lvl="0" indent="-336550" rtl="0">
              <a:spcBef>
                <a:spcPts val="0"/>
              </a:spcBef>
              <a:buSzPct val="100000"/>
            </a:pPr>
            <a:r>
              <a:rPr lang="en" sz="1700" dirty="0">
                <a:latin typeface="Arial"/>
                <a:ea typeface="Arial"/>
                <a:cs typeface="Arial"/>
                <a:sym typeface="Arial"/>
              </a:rPr>
              <a:t>Point 5: 11 km, terminal descent phase</a:t>
            </a:r>
          </a:p>
          <a:p>
            <a:pPr marL="0" lvl="0" indent="0" rtl="0">
              <a:spcBef>
                <a:spcPts val="0"/>
              </a:spcBef>
              <a:buNone/>
            </a:pPr>
            <a:endParaRPr sz="1700" dirty="0">
              <a:latin typeface="Arial"/>
              <a:ea typeface="Arial"/>
              <a:cs typeface="Arial"/>
              <a:sym typeface="Arial"/>
            </a:endParaRPr>
          </a:p>
        </p:txBody>
      </p:sp>
      <p:sp>
        <p:nvSpPr>
          <p:cNvPr id="127" name="Shape 127"/>
          <p:cNvSpPr txBox="1">
            <a:spLocks noGrp="1"/>
          </p:cNvSpPr>
          <p:nvPr>
            <p:ph type="sldNum" idx="12"/>
          </p:nvPr>
        </p:nvSpPr>
        <p:spPr>
          <a:xfrm>
            <a:off x="6553200" y="64780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8</a:t>
            </a:fld>
            <a:endParaRPr lang="en"/>
          </a:p>
        </p:txBody>
      </p:sp>
      <p:cxnSp>
        <p:nvCxnSpPr>
          <p:cNvPr id="128" name="Shape 128"/>
          <p:cNvCxnSpPr/>
          <p:nvPr/>
        </p:nvCxnSpPr>
        <p:spPr>
          <a:xfrm rot="10800000" flipH="1">
            <a:off x="5179225" y="1863837"/>
            <a:ext cx="3631500" cy="3900"/>
          </a:xfrm>
          <a:prstGeom prst="straightConnector1">
            <a:avLst/>
          </a:prstGeom>
          <a:noFill/>
          <a:ln w="19050" cap="flat" cmpd="sng">
            <a:solidFill>
              <a:srgbClr val="0000FF"/>
            </a:solidFill>
            <a:prstDash val="solid"/>
            <a:round/>
            <a:headEnd type="none" w="lg" len="lg"/>
            <a:tailEnd type="none" w="lg" len="lg"/>
          </a:ln>
        </p:spPr>
      </p:cxnSp>
      <p:sp>
        <p:nvSpPr>
          <p:cNvPr id="129" name="Shape 129"/>
          <p:cNvSpPr txBox="1"/>
          <p:nvPr/>
        </p:nvSpPr>
        <p:spPr>
          <a:xfrm>
            <a:off x="8562975" y="2867025"/>
            <a:ext cx="190500" cy="1905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0" name="Shape 130"/>
          <p:cNvSpPr/>
          <p:nvPr/>
        </p:nvSpPr>
        <p:spPr>
          <a:xfrm>
            <a:off x="8325050" y="1817350"/>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6462600" y="1804775"/>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5310075" y="2913825"/>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7434150" y="2305425"/>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6567275" y="1804775"/>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 </a:t>
            </a:r>
          </a:p>
        </p:txBody>
      </p:sp>
      <p:sp>
        <p:nvSpPr>
          <p:cNvPr id="135" name="Shape 135"/>
          <p:cNvSpPr txBox="1"/>
          <p:nvPr/>
        </p:nvSpPr>
        <p:spPr>
          <a:xfrm>
            <a:off x="8301025" y="1844512"/>
            <a:ext cx="190500" cy="190500"/>
          </a:xfrm>
          <a:prstGeom prst="rect">
            <a:avLst/>
          </a:prstGeom>
          <a:noFill/>
          <a:ln>
            <a:noFill/>
          </a:ln>
        </p:spPr>
        <p:txBody>
          <a:bodyPr lIns="91425" tIns="91425" rIns="91425" bIns="91425" anchor="t" anchorCtr="0">
            <a:noAutofit/>
          </a:bodyPr>
          <a:lstStyle/>
          <a:p>
            <a:pPr lvl="0">
              <a:spcBef>
                <a:spcPts val="0"/>
              </a:spcBef>
              <a:buNone/>
            </a:pPr>
            <a:r>
              <a:rPr lang="en"/>
              <a:t>1</a:t>
            </a:r>
          </a:p>
        </p:txBody>
      </p:sp>
      <p:sp>
        <p:nvSpPr>
          <p:cNvPr id="136" name="Shape 136"/>
          <p:cNvSpPr txBox="1"/>
          <p:nvPr/>
        </p:nvSpPr>
        <p:spPr>
          <a:xfrm>
            <a:off x="7434150" y="2067800"/>
            <a:ext cx="190500" cy="1905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
        <p:nvSpPr>
          <p:cNvPr id="137" name="Shape 137"/>
          <p:cNvSpPr txBox="1"/>
          <p:nvPr/>
        </p:nvSpPr>
        <p:spPr>
          <a:xfrm>
            <a:off x="6622175" y="1580950"/>
            <a:ext cx="190500" cy="1905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138" name="Shape 138"/>
          <p:cNvSpPr txBox="1"/>
          <p:nvPr/>
        </p:nvSpPr>
        <p:spPr>
          <a:xfrm>
            <a:off x="6212650" y="1580950"/>
            <a:ext cx="190500" cy="190500"/>
          </a:xfrm>
          <a:prstGeom prst="rect">
            <a:avLst/>
          </a:prstGeom>
          <a:noFill/>
          <a:ln>
            <a:noFill/>
          </a:ln>
        </p:spPr>
        <p:txBody>
          <a:bodyPr lIns="91425" tIns="91425" rIns="91425" bIns="91425" anchor="t" anchorCtr="0">
            <a:noAutofit/>
          </a:bodyPr>
          <a:lstStyle/>
          <a:p>
            <a:pPr lvl="0" rtl="0">
              <a:spcBef>
                <a:spcPts val="0"/>
              </a:spcBef>
              <a:buNone/>
            </a:pPr>
            <a:r>
              <a:rPr lang="en"/>
              <a:t>4</a:t>
            </a:r>
          </a:p>
        </p:txBody>
      </p:sp>
      <p:sp>
        <p:nvSpPr>
          <p:cNvPr id="139" name="Shape 139"/>
          <p:cNvSpPr txBox="1"/>
          <p:nvPr/>
        </p:nvSpPr>
        <p:spPr>
          <a:xfrm>
            <a:off x="5376875" y="2820225"/>
            <a:ext cx="190500" cy="190500"/>
          </a:xfrm>
          <a:prstGeom prst="rect">
            <a:avLst/>
          </a:prstGeom>
          <a:noFill/>
          <a:ln>
            <a:noFill/>
          </a:ln>
        </p:spPr>
        <p:txBody>
          <a:bodyPr lIns="91425" tIns="91425" rIns="91425" bIns="91425" anchor="t" anchorCtr="0">
            <a:noAutofit/>
          </a:bodyPr>
          <a:lstStyle/>
          <a:p>
            <a:pPr lvl="0" rtl="0">
              <a:spcBef>
                <a:spcPts val="0"/>
              </a:spcBef>
              <a:buNone/>
            </a:pPr>
            <a:r>
              <a:rPr lang="en"/>
              <a:t>5</a:t>
            </a:r>
          </a:p>
        </p:txBody>
      </p:sp>
      <p:pic>
        <p:nvPicPr>
          <p:cNvPr id="140" name="Shape 140"/>
          <p:cNvPicPr preferRelativeResize="0"/>
          <p:nvPr/>
        </p:nvPicPr>
        <p:blipFill>
          <a:blip r:embed="rId4">
            <a:alphaModFix/>
          </a:blip>
          <a:stretch>
            <a:fillRect/>
          </a:stretch>
        </p:blipFill>
        <p:spPr>
          <a:xfrm>
            <a:off x="4750300" y="3620187"/>
            <a:ext cx="4079674" cy="1824587"/>
          </a:xfrm>
          <a:prstGeom prst="rect">
            <a:avLst/>
          </a:prstGeom>
          <a:noFill/>
          <a:ln w="9525" cap="flat" cmpd="sng">
            <a:solidFill>
              <a:srgbClr val="000000"/>
            </a:solidFill>
            <a:prstDash val="solid"/>
            <a:round/>
            <a:headEnd type="none" w="med" len="med"/>
            <a:tailEnd type="none" w="med" len="med"/>
          </a:ln>
        </p:spPr>
      </p:pic>
      <p:cxnSp>
        <p:nvCxnSpPr>
          <p:cNvPr id="141" name="Shape 141"/>
          <p:cNvCxnSpPr/>
          <p:nvPr/>
        </p:nvCxnSpPr>
        <p:spPr>
          <a:xfrm>
            <a:off x="5075525" y="4321287"/>
            <a:ext cx="3649500" cy="3000"/>
          </a:xfrm>
          <a:prstGeom prst="straightConnector1">
            <a:avLst/>
          </a:prstGeom>
          <a:noFill/>
          <a:ln w="19050" cap="flat" cmpd="sng">
            <a:solidFill>
              <a:srgbClr val="0000FF"/>
            </a:solidFill>
            <a:prstDash val="solid"/>
            <a:round/>
            <a:headEnd type="none" w="lg" len="lg"/>
            <a:tailEnd type="none" w="lg" len="lg"/>
          </a:ln>
        </p:spPr>
      </p:cxnSp>
      <p:sp>
        <p:nvSpPr>
          <p:cNvPr id="142" name="Shape 142"/>
          <p:cNvSpPr/>
          <p:nvPr/>
        </p:nvSpPr>
        <p:spPr>
          <a:xfrm>
            <a:off x="5629175" y="4274350"/>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6262600" y="4553325"/>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7053150" y="4274350"/>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7753250" y="4274350"/>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8662875" y="4972425"/>
            <a:ext cx="90600" cy="96900"/>
          </a:xfrm>
          <a:prstGeom prst="ellipse">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txBox="1"/>
          <p:nvPr/>
        </p:nvSpPr>
        <p:spPr>
          <a:xfrm>
            <a:off x="5579225" y="4020962"/>
            <a:ext cx="190500" cy="190500"/>
          </a:xfrm>
          <a:prstGeom prst="rect">
            <a:avLst/>
          </a:prstGeom>
          <a:noFill/>
          <a:ln>
            <a:noFill/>
          </a:ln>
        </p:spPr>
        <p:txBody>
          <a:bodyPr lIns="91425" tIns="91425" rIns="91425" bIns="91425" anchor="t" anchorCtr="0">
            <a:noAutofit/>
          </a:bodyPr>
          <a:lstStyle/>
          <a:p>
            <a:pPr lvl="0" rtl="0">
              <a:spcBef>
                <a:spcPts val="0"/>
              </a:spcBef>
              <a:buNone/>
            </a:pPr>
            <a:r>
              <a:rPr lang="en"/>
              <a:t>1</a:t>
            </a:r>
          </a:p>
        </p:txBody>
      </p:sp>
      <p:sp>
        <p:nvSpPr>
          <p:cNvPr id="148" name="Shape 148"/>
          <p:cNvSpPr txBox="1"/>
          <p:nvPr/>
        </p:nvSpPr>
        <p:spPr>
          <a:xfrm>
            <a:off x="6272100" y="4506512"/>
            <a:ext cx="190500" cy="1905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
        <p:nvSpPr>
          <p:cNvPr id="149" name="Shape 149"/>
          <p:cNvSpPr txBox="1"/>
          <p:nvPr/>
        </p:nvSpPr>
        <p:spPr>
          <a:xfrm>
            <a:off x="6862650" y="4040037"/>
            <a:ext cx="190500" cy="1905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150" name="Shape 150"/>
          <p:cNvSpPr txBox="1"/>
          <p:nvPr/>
        </p:nvSpPr>
        <p:spPr>
          <a:xfrm>
            <a:off x="7777075" y="4040037"/>
            <a:ext cx="190500" cy="190500"/>
          </a:xfrm>
          <a:prstGeom prst="rect">
            <a:avLst/>
          </a:prstGeom>
          <a:noFill/>
          <a:ln>
            <a:noFill/>
          </a:ln>
        </p:spPr>
        <p:txBody>
          <a:bodyPr lIns="91425" tIns="91425" rIns="91425" bIns="91425" anchor="t" anchorCtr="0">
            <a:noAutofit/>
          </a:bodyPr>
          <a:lstStyle/>
          <a:p>
            <a:pPr lvl="0" rtl="0">
              <a:spcBef>
                <a:spcPts val="0"/>
              </a:spcBef>
              <a:buNone/>
            </a:pPr>
            <a:r>
              <a:rPr lang="en"/>
              <a:t>4</a:t>
            </a:r>
          </a:p>
        </p:txBody>
      </p:sp>
      <p:sp>
        <p:nvSpPr>
          <p:cNvPr id="151" name="Shape 151"/>
          <p:cNvSpPr txBox="1"/>
          <p:nvPr/>
        </p:nvSpPr>
        <p:spPr>
          <a:xfrm>
            <a:off x="8415650" y="4832450"/>
            <a:ext cx="190500" cy="190500"/>
          </a:xfrm>
          <a:prstGeom prst="rect">
            <a:avLst/>
          </a:prstGeom>
          <a:noFill/>
          <a:ln>
            <a:noFill/>
          </a:ln>
        </p:spPr>
        <p:txBody>
          <a:bodyPr lIns="91425" tIns="91425" rIns="91425" bIns="91425" anchor="t" anchorCtr="0">
            <a:noAutofit/>
          </a:bodyPr>
          <a:lstStyle/>
          <a:p>
            <a:pPr lvl="0" rtl="0">
              <a:spcBef>
                <a:spcPts val="0"/>
              </a:spcBef>
              <a:buNone/>
            </a:pPr>
            <a:r>
              <a:rPr lang="en"/>
              <a:t>5</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126987"/>
            <a:ext cx="8229600" cy="1143000"/>
          </a:xfrm>
          <a:prstGeom prst="rect">
            <a:avLst/>
          </a:prstGeom>
        </p:spPr>
        <p:txBody>
          <a:bodyPr lIns="91425" tIns="91425" rIns="91425" bIns="91425" anchor="ctr" anchorCtr="0">
            <a:noAutofit/>
          </a:bodyPr>
          <a:lstStyle/>
          <a:p>
            <a:pPr lvl="0">
              <a:spcBef>
                <a:spcPts val="0"/>
              </a:spcBef>
              <a:buNone/>
            </a:pPr>
            <a:r>
              <a:rPr lang="en" sz="3600" b="1">
                <a:latin typeface="Times New Roman"/>
                <a:ea typeface="Times New Roman"/>
                <a:cs typeface="Times New Roman"/>
                <a:sym typeface="Times New Roman"/>
              </a:rPr>
              <a:t>Control</a:t>
            </a:r>
          </a:p>
        </p:txBody>
      </p:sp>
      <p:sp>
        <p:nvSpPr>
          <p:cNvPr id="157" name="Shape 157"/>
          <p:cNvSpPr txBox="1">
            <a:spLocks noGrp="1"/>
          </p:cNvSpPr>
          <p:nvPr>
            <p:ph type="body" idx="1"/>
          </p:nvPr>
        </p:nvSpPr>
        <p:spPr>
          <a:xfrm>
            <a:off x="457200" y="683875"/>
            <a:ext cx="5055600" cy="2360100"/>
          </a:xfrm>
          <a:prstGeom prst="rect">
            <a:avLst/>
          </a:prstGeom>
        </p:spPr>
        <p:txBody>
          <a:bodyPr lIns="91425" tIns="91425" rIns="91425" bIns="91425" anchor="t" anchorCtr="0">
            <a:noAutofit/>
          </a:bodyPr>
          <a:lstStyle/>
          <a:p>
            <a:pPr marL="457200" lvl="0" indent="-361950" rtl="0">
              <a:spcBef>
                <a:spcPts val="0"/>
              </a:spcBef>
              <a:buSzPct val="100000"/>
            </a:pPr>
            <a:r>
              <a:rPr lang="en" sz="2100">
                <a:latin typeface="Arial"/>
                <a:ea typeface="Arial"/>
                <a:cs typeface="Arial"/>
                <a:sym typeface="Arial"/>
              </a:rPr>
              <a:t>Coarse control →  CG shifting </a:t>
            </a:r>
          </a:p>
          <a:p>
            <a:pPr marL="914400" lvl="1" indent="-361950" rtl="0">
              <a:spcBef>
                <a:spcPts val="0"/>
              </a:spcBef>
              <a:buSzPct val="100000"/>
            </a:pPr>
            <a:r>
              <a:rPr lang="en" sz="2100">
                <a:latin typeface="Arial"/>
                <a:ea typeface="Arial"/>
                <a:cs typeface="Arial"/>
                <a:sym typeface="Arial"/>
              </a:rPr>
              <a:t>Large adjustments to L/D</a:t>
            </a:r>
          </a:p>
          <a:p>
            <a:pPr marL="457200" lvl="0" indent="-361950" rtl="0">
              <a:spcBef>
                <a:spcPts val="0"/>
              </a:spcBef>
              <a:buSzPct val="100000"/>
            </a:pPr>
            <a:r>
              <a:rPr lang="en" sz="2100">
                <a:latin typeface="Arial"/>
                <a:ea typeface="Arial"/>
                <a:cs typeface="Arial"/>
                <a:sym typeface="Arial"/>
              </a:rPr>
              <a:t>Fine control → cable-controlled aeroshell morphing</a:t>
            </a:r>
          </a:p>
          <a:p>
            <a:pPr marL="914400" lvl="1" indent="-361950" rtl="0">
              <a:spcBef>
                <a:spcPts val="0"/>
              </a:spcBef>
              <a:buSzPct val="100000"/>
            </a:pPr>
            <a:r>
              <a:rPr lang="en" sz="2100">
                <a:latin typeface="Arial"/>
                <a:ea typeface="Arial"/>
                <a:cs typeface="Arial"/>
                <a:sym typeface="Arial"/>
              </a:rPr>
              <a:t>Small adjustments to L/D</a:t>
            </a:r>
          </a:p>
          <a:p>
            <a:pPr marL="457200" lvl="0" indent="-368300" rtl="0">
              <a:spcBef>
                <a:spcPts val="0"/>
              </a:spcBef>
              <a:buSzPct val="104761"/>
            </a:pPr>
            <a:r>
              <a:rPr lang="en" sz="2100">
                <a:latin typeface="Arial"/>
                <a:ea typeface="Arial"/>
                <a:cs typeface="Arial"/>
                <a:sym typeface="Arial"/>
              </a:rPr>
              <a:t> Even small changes in L/D yield noticeable changes in rang</a:t>
            </a:r>
            <a:r>
              <a:rPr lang="en" sz="2200">
                <a:latin typeface="Arial"/>
                <a:ea typeface="Arial"/>
                <a:cs typeface="Arial"/>
                <a:sym typeface="Arial"/>
              </a:rPr>
              <a:t>e</a:t>
            </a:r>
          </a:p>
        </p:txBody>
      </p:sp>
      <p:sp>
        <p:nvSpPr>
          <p:cNvPr id="158" name="Shape 158"/>
          <p:cNvSpPr txBox="1">
            <a:spLocks noGrp="1"/>
          </p:cNvSpPr>
          <p:nvPr>
            <p:ph type="sldNum" idx="12"/>
          </p:nvPr>
        </p:nvSpPr>
        <p:spPr>
          <a:xfrm>
            <a:off x="6553200" y="649290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
              <a:t>9</a:t>
            </a:fld>
            <a:endParaRPr lang="en"/>
          </a:p>
        </p:txBody>
      </p:sp>
      <p:pic>
        <p:nvPicPr>
          <p:cNvPr id="159" name="Shape 159"/>
          <p:cNvPicPr preferRelativeResize="0"/>
          <p:nvPr/>
        </p:nvPicPr>
        <p:blipFill>
          <a:blip r:embed="rId3">
            <a:alphaModFix/>
          </a:blip>
          <a:stretch>
            <a:fillRect/>
          </a:stretch>
        </p:blipFill>
        <p:spPr>
          <a:xfrm>
            <a:off x="6060097" y="2279199"/>
            <a:ext cx="2918300" cy="1100949"/>
          </a:xfrm>
          <a:prstGeom prst="rect">
            <a:avLst/>
          </a:prstGeom>
          <a:noFill/>
          <a:ln w="9525" cap="flat" cmpd="sng">
            <a:solidFill>
              <a:srgbClr val="000000"/>
            </a:solidFill>
            <a:prstDash val="solid"/>
            <a:round/>
            <a:headEnd type="none" w="med" len="med"/>
            <a:tailEnd type="none" w="med" len="med"/>
          </a:ln>
        </p:spPr>
      </p:pic>
      <p:pic>
        <p:nvPicPr>
          <p:cNvPr id="160" name="Shape 160"/>
          <p:cNvPicPr preferRelativeResize="0"/>
          <p:nvPr/>
        </p:nvPicPr>
        <p:blipFill>
          <a:blip r:embed="rId4">
            <a:alphaModFix/>
          </a:blip>
          <a:stretch>
            <a:fillRect/>
          </a:stretch>
        </p:blipFill>
        <p:spPr>
          <a:xfrm>
            <a:off x="6234639" y="569800"/>
            <a:ext cx="2569210" cy="1143000"/>
          </a:xfrm>
          <a:prstGeom prst="rect">
            <a:avLst/>
          </a:prstGeom>
          <a:noFill/>
          <a:ln w="9525" cap="flat" cmpd="sng">
            <a:solidFill>
              <a:schemeClr val="dk1"/>
            </a:solidFill>
            <a:prstDash val="solid"/>
            <a:round/>
            <a:headEnd type="none" w="med" len="med"/>
            <a:tailEnd type="none" w="med" len="med"/>
          </a:ln>
        </p:spPr>
      </p:pic>
      <p:sp>
        <p:nvSpPr>
          <p:cNvPr id="161" name="Shape 161"/>
          <p:cNvSpPr/>
          <p:nvPr/>
        </p:nvSpPr>
        <p:spPr>
          <a:xfrm>
            <a:off x="7358287" y="1712787"/>
            <a:ext cx="321900" cy="566400"/>
          </a:xfrm>
          <a:prstGeom prst="up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txBox="1"/>
          <p:nvPr/>
        </p:nvSpPr>
        <p:spPr>
          <a:xfrm>
            <a:off x="5980100" y="3442200"/>
            <a:ext cx="3078300" cy="365100"/>
          </a:xfrm>
          <a:prstGeom prst="rect">
            <a:avLst/>
          </a:prstGeom>
          <a:noFill/>
          <a:ln>
            <a:noFill/>
          </a:ln>
        </p:spPr>
        <p:txBody>
          <a:bodyPr lIns="91425" tIns="91425" rIns="91425" bIns="91425" anchor="t" anchorCtr="0">
            <a:noAutofit/>
          </a:bodyPr>
          <a:lstStyle/>
          <a:p>
            <a:pPr lvl="0" algn="ctr">
              <a:spcBef>
                <a:spcPts val="0"/>
              </a:spcBef>
              <a:buNone/>
            </a:pPr>
            <a:r>
              <a:rPr lang="en" sz="1200"/>
              <a:t>Above Images credited to Justin Green</a:t>
            </a:r>
          </a:p>
        </p:txBody>
      </p:sp>
      <p:pic>
        <p:nvPicPr>
          <p:cNvPr id="163" name="Shape 163"/>
          <p:cNvPicPr preferRelativeResize="0"/>
          <p:nvPr/>
        </p:nvPicPr>
        <p:blipFill>
          <a:blip r:embed="rId5">
            <a:alphaModFix/>
          </a:blip>
          <a:stretch>
            <a:fillRect/>
          </a:stretch>
        </p:blipFill>
        <p:spPr>
          <a:xfrm>
            <a:off x="410762" y="3442199"/>
            <a:ext cx="5148474" cy="2425474"/>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4037</Words>
  <Application>Microsoft Office PowerPoint</Application>
  <PresentationFormat>On-screen Show (4:3)</PresentationFormat>
  <Paragraphs>269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Proxima Nova</vt:lpstr>
      <vt:lpstr>Times New Roman</vt:lpstr>
      <vt:lpstr>simple-light-2</vt:lpstr>
      <vt:lpstr>PowerPoint Presentation</vt:lpstr>
      <vt:lpstr>The Challenge</vt:lpstr>
      <vt:lpstr>CCADS - Design Overview</vt:lpstr>
      <vt:lpstr>Design Specifications</vt:lpstr>
      <vt:lpstr>Cables</vt:lpstr>
      <vt:lpstr>Torus Configuration Options</vt:lpstr>
      <vt:lpstr>Electric Motor </vt:lpstr>
      <vt:lpstr>Mission Profile</vt:lpstr>
      <vt:lpstr>Control</vt:lpstr>
      <vt:lpstr>Downrange and Crossrange Control</vt:lpstr>
      <vt:lpstr>Heating and G-forces</vt:lpstr>
      <vt:lpstr>Testing and Future Development </vt:lpstr>
      <vt:lpstr>Summary</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 Wywrot</cp:lastModifiedBy>
  <cp:revision>3</cp:revision>
  <dcterms:modified xsi:type="dcterms:W3CDTF">2016-04-25T13:48:50Z</dcterms:modified>
</cp:coreProperties>
</file>