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48"/>
  </p:notesMasterIdLst>
  <p:sldIdLst>
    <p:sldId id="351" r:id="rId2"/>
    <p:sldId id="350" r:id="rId3"/>
    <p:sldId id="319" r:id="rId4"/>
    <p:sldId id="282" r:id="rId5"/>
    <p:sldId id="310" r:id="rId6"/>
    <p:sldId id="311" r:id="rId7"/>
    <p:sldId id="313" r:id="rId8"/>
    <p:sldId id="315" r:id="rId9"/>
    <p:sldId id="297" r:id="rId10"/>
    <p:sldId id="305" r:id="rId11"/>
    <p:sldId id="307" r:id="rId12"/>
    <p:sldId id="298" r:id="rId13"/>
    <p:sldId id="256" r:id="rId14"/>
    <p:sldId id="290" r:id="rId15"/>
    <p:sldId id="316" r:id="rId16"/>
    <p:sldId id="292" r:id="rId17"/>
    <p:sldId id="293" r:id="rId18"/>
    <p:sldId id="324" r:id="rId19"/>
    <p:sldId id="325" r:id="rId20"/>
    <p:sldId id="295" r:id="rId21"/>
    <p:sldId id="342" r:id="rId22"/>
    <p:sldId id="343" r:id="rId23"/>
    <p:sldId id="344" r:id="rId24"/>
    <p:sldId id="345" r:id="rId25"/>
    <p:sldId id="300" r:id="rId26"/>
    <p:sldId id="309" r:id="rId27"/>
    <p:sldId id="347" r:id="rId28"/>
    <p:sldId id="317" r:id="rId29"/>
    <p:sldId id="299" r:id="rId30"/>
    <p:sldId id="334" r:id="rId31"/>
    <p:sldId id="335" r:id="rId32"/>
    <p:sldId id="346" r:id="rId33"/>
    <p:sldId id="336" r:id="rId34"/>
    <p:sldId id="339" r:id="rId35"/>
    <p:sldId id="340" r:id="rId36"/>
    <p:sldId id="341" r:id="rId37"/>
    <p:sldId id="338" r:id="rId38"/>
    <p:sldId id="302" r:id="rId39"/>
    <p:sldId id="301" r:id="rId40"/>
    <p:sldId id="327" r:id="rId41"/>
    <p:sldId id="331" r:id="rId42"/>
    <p:sldId id="332" r:id="rId43"/>
    <p:sldId id="333" r:id="rId44"/>
    <p:sldId id="304" r:id="rId45"/>
    <p:sldId id="303" r:id="rId46"/>
    <p:sldId id="34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00"/>
    <a:srgbClr val="000000"/>
    <a:srgbClr val="0300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5FA03-D09C-1D0B-D173-58FBDC77CFAE}" v="292" dt="2023-11-12T20:06:18.802"/>
    <p1510:client id="{07A331AB-FD98-3A39-1C42-5FAEDCB4F92E}" v="6" dt="2023-11-12T20:10:39.896"/>
    <p1510:client id="{0ADA990B-41B6-5BDB-F38C-2CB6897BE665}" v="66" dt="2023-11-12T20:20:25.071"/>
    <p1510:client id="{0C638054-593A-E00C-D100-8BC127168000}" v="170" dt="2023-11-12T03:34:58.613"/>
    <p1510:client id="{1E50F9C1-9CD9-E510-F6C2-F9C38867D376}" v="885" dt="2023-11-11T17:57:59.635"/>
    <p1510:client id="{1FF93E41-4D79-356F-C870-2305CED4EA01}" v="9" dt="2023-11-11T19:24:09.361"/>
    <p1510:client id="{2278F924-C0F6-BAD4-6ADA-5843D6A2AFF5}" v="1748" dt="2023-11-12T19:27:01.146"/>
    <p1510:client id="{29EFAAFB-742A-81B7-0684-41B2E04A7B10}" v="2" dt="2023-11-12T18:19:23.067"/>
    <p1510:client id="{2A1A6A2E-6E01-B9D1-0766-5A954E03691B}" v="610" dt="2023-11-11T17:11:36.133"/>
    <p1510:client id="{36C0E43B-6C1C-33CF-0EAE-C832038B5344}" v="316" dt="2023-11-11T22:44:07.266"/>
    <p1510:client id="{3B9E05B2-1117-30D3-42B3-349207803968}" v="767" dt="2023-11-12T20:39:04.397"/>
    <p1510:client id="{3CA4AFFE-5637-59A5-F834-70DAA8EADA08}" v="385" dt="2023-11-12T17:07:52.768"/>
    <p1510:client id="{3DACDBDC-8A14-2CF8-6609-285F1066DC0A}" v="1557" dt="2023-11-12T20:38:11.210"/>
    <p1510:client id="{465C8A72-76D6-FC8C-A651-40C0611FF27F}" v="68" dt="2023-11-11T17:35:10.156"/>
    <p1510:client id="{4C390F29-A033-3566-A265-07BFCF59F42D}" v="1" dt="2023-11-12T02:54:45.203"/>
    <p1510:client id="{51E689A9-7F7F-DE61-09B6-6EAC1ACF895C}" v="1433" dt="2023-11-12T19:11:12.329"/>
    <p1510:client id="{5B848B9C-0DDD-1660-8E80-31A59680D9D7}" v="67" dt="2023-11-11T16:08:10.550"/>
    <p1510:client id="{626351C1-51F4-4E3C-CFA8-A5BA1F3FADE3}" v="13" dt="2023-11-12T20:27:18.694"/>
    <p1510:client id="{633E78D1-537E-5529-DC40-2258D6F2DE0C}" v="132" dt="2023-11-11T18:58:39.286"/>
    <p1510:client id="{662BD25F-BFF7-1486-7D89-2D16E78EBD65}" v="48" dt="2023-11-12T18:49:34.612"/>
    <p1510:client id="{68E2DDFB-4C4A-4FCE-D2FD-7FADD84F159E}" v="36" dt="2023-11-12T18:13:55.638"/>
    <p1510:client id="{6BA0C59E-419C-A00B-B4B2-4B3ABB4440E8}" v="36" dt="2023-11-12T17:18:57.012"/>
    <p1510:client id="{714F9F78-192D-355F-D0E5-5B3B37D87734}" v="1" dt="2023-11-11T01:37:14.411"/>
    <p1510:client id="{72B7AA1F-E511-B93C-4CA4-1A2C8B88C2A4}" v="9" dt="2023-11-12T20:28:44.134"/>
    <p1510:client id="{73508899-B6D1-F8F3-8AA8-DDBC915A0521}" v="78" dt="2023-11-12T20:38:08.562"/>
    <p1510:client id="{76785BDC-8A52-AE88-4066-F3C0393B17C8}" v="11" dt="2023-11-12T20:31:08.704"/>
    <p1510:client id="{78C0AA7A-006B-2D77-DD91-4D61807C1931}" v="50" dt="2023-11-12T20:39:16.703"/>
    <p1510:client id="{8219287C-96CD-4AA9-F737-F5812463FD50}" v="57" vWet="59" dt="2023-11-12T20:06:42.830"/>
    <p1510:client id="{844D910C-DD48-EDB9-1C56-688C6BA28754}" v="183" dt="2023-11-11T18:08:04.070"/>
    <p1510:client id="{8B45428E-344C-8015-405C-625C7FB71227}" v="51" dt="2023-11-12T19:07:20.857"/>
    <p1510:client id="{947C9FAA-C4FF-53DC-3AF3-AC1F365CDAC9}" v="9" dt="2023-11-12T20:11:42.920"/>
    <p1510:client id="{97A0B5DC-1D59-B358-9DEC-F42B671D9D44}" v="288" dt="2023-11-12T20:24:56.606"/>
    <p1510:client id="{9C799DE9-0DC8-CBB1-FF88-72E15964207F}" v="210" dt="2023-11-11T19:35:36.789"/>
    <p1510:client id="{B3F175DC-D082-904D-8313-C2656D5F3255}" v="350" dt="2023-11-06T01:57:07.640"/>
    <p1510:client id="{B4074BFB-E427-AB3D-5A2E-A966F7DC60B2}" v="138" dt="2023-11-12T19:34:50.937"/>
    <p1510:client id="{B917ABB7-79B1-D389-E822-CBB14916A2F8}" v="22" dt="2023-11-12T20:07:53.998"/>
    <p1510:client id="{C3FED87F-AA86-AC68-3B73-22CD34B602FD}" v="143" dt="2023-11-11T17:49:46.047"/>
    <p1510:client id="{CD3A959C-E5DB-F760-EC7C-4A410EFB674A}" v="41" dt="2023-11-12T20:09:58.769"/>
    <p1510:client id="{CE0973A3-C5C7-0607-E3FA-5931E75746AE}" v="1348" dt="2023-11-12T18:22:48.621"/>
    <p1510:client id="{D1009FEB-8AAD-1C2C-C92D-6F6AF7C7FA42}" v="95" dt="2023-11-12T04:17:56.212"/>
    <p1510:client id="{D8A56F26-F575-6EA2-6E90-816C1378F25B}" v="71" dt="2023-11-11T20:04:06.558"/>
    <p1510:client id="{E2A146E2-EDC5-37FB-DC97-77C8E97E0C13}" v="48" dt="2023-11-11T22:10:59.511"/>
    <p1510:client id="{FC5E8184-F481-C404-1788-087E966693F0}" v="2998" dt="2023-11-12T17:29:02.140"/>
    <p1510:client id="{FDD81415-7DC1-E817-9245-C9A8FEF7812F}" v="2" dt="2023-11-12T00:47:42.602"/>
    <p1510:client id="{FDFD0AE8-ECEE-1667-D6C6-02BB62F5F6F2}" v="3" dt="2023-11-12T17:09:22.2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09"/>
    <p:restoredTop sz="95280" autoAdjust="0"/>
  </p:normalViewPr>
  <p:slideViewPr>
    <p:cSldViewPr snapToGrid="0">
      <p:cViewPr varScale="1">
        <p:scale>
          <a:sx n="102" d="100"/>
          <a:sy n="102" d="100"/>
        </p:scale>
        <p:origin x="8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3CEFE-3975-4B32-BE98-BF9C6BC8732F}" type="datetimeFigureOut">
              <a:t>11/16/23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49088-34E1-4953-A15C-4112BC0C68DB}" type="slidenum">
              <a:t>‹#›</a:t>
            </a:fld>
            <a:endParaRPr lang="en-US"/>
          </a:p>
        </p:txBody>
      </p:sp>
    </p:spTree>
    <p:extLst>
      <p:ext uri="{BB962C8B-B14F-4D97-AF65-F5344CB8AC3E}">
        <p14:creationId xmlns:p14="http://schemas.microsoft.com/office/powerpoint/2010/main" val="3014412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Palak</a:t>
            </a:r>
          </a:p>
        </p:txBody>
      </p:sp>
      <p:sp>
        <p:nvSpPr>
          <p:cNvPr id="4" name="Slide Number Placeholder 3"/>
          <p:cNvSpPr>
            <a:spLocks noGrp="1"/>
          </p:cNvSpPr>
          <p:nvPr>
            <p:ph type="sldNum" sz="quarter" idx="5"/>
          </p:nvPr>
        </p:nvSpPr>
        <p:spPr/>
        <p:txBody>
          <a:bodyPr/>
          <a:lstStyle/>
          <a:p>
            <a:fld id="{49249088-34E1-4953-A15C-4112BC0C68DB}" type="slidenum">
              <a:rPr lang="en-US"/>
              <a:t>2</a:t>
            </a:fld>
            <a:endParaRPr lang="en-US"/>
          </a:p>
        </p:txBody>
      </p:sp>
    </p:spTree>
    <p:extLst>
      <p:ext uri="{BB962C8B-B14F-4D97-AF65-F5344CB8AC3E}">
        <p14:creationId xmlns:p14="http://schemas.microsoft.com/office/powerpoint/2010/main" val="3168004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20</a:t>
            </a:fld>
            <a:endParaRPr lang="en-US"/>
          </a:p>
        </p:txBody>
      </p:sp>
    </p:spTree>
    <p:extLst>
      <p:ext uri="{BB962C8B-B14F-4D97-AF65-F5344CB8AC3E}">
        <p14:creationId xmlns:p14="http://schemas.microsoft.com/office/powerpoint/2010/main" val="3701657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21</a:t>
            </a:fld>
            <a:endParaRPr lang="en-US"/>
          </a:p>
        </p:txBody>
      </p:sp>
    </p:spTree>
    <p:extLst>
      <p:ext uri="{BB962C8B-B14F-4D97-AF65-F5344CB8AC3E}">
        <p14:creationId xmlns:p14="http://schemas.microsoft.com/office/powerpoint/2010/main" val="355889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22</a:t>
            </a:fld>
            <a:endParaRPr lang="en-US"/>
          </a:p>
        </p:txBody>
      </p:sp>
    </p:spTree>
    <p:extLst>
      <p:ext uri="{BB962C8B-B14F-4D97-AF65-F5344CB8AC3E}">
        <p14:creationId xmlns:p14="http://schemas.microsoft.com/office/powerpoint/2010/main" val="1999799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90000"/>
              </a:lnSpc>
              <a:spcBef>
                <a:spcPts val="10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23</a:t>
            </a:fld>
            <a:endParaRPr lang="en-US"/>
          </a:p>
        </p:txBody>
      </p:sp>
    </p:spTree>
    <p:extLst>
      <p:ext uri="{BB962C8B-B14F-4D97-AF65-F5344CB8AC3E}">
        <p14:creationId xmlns:p14="http://schemas.microsoft.com/office/powerpoint/2010/main" val="1444867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Average Yield Strength across all samples: 225 – 360 MPa</a:t>
            </a:r>
          </a:p>
          <a:p>
            <a:pPr>
              <a:lnSpc>
                <a:spcPct val="90000"/>
              </a:lnSpc>
              <a:spcBef>
                <a:spcPts val="1000"/>
              </a:spcBef>
            </a:pPr>
            <a:r>
              <a:rPr lang="en-US" dirty="0"/>
              <a:t>Average Vickers Hardness across all samples: 570 – 820 HV</a:t>
            </a:r>
            <a:endParaRPr lang="en-US" dirty="0">
              <a:cs typeface="Calibri" panose="020F0502020204030204"/>
            </a:endParaRPr>
          </a:p>
          <a:p>
            <a:pPr>
              <a:lnSpc>
                <a:spcPct val="90000"/>
              </a:lnSpc>
              <a:spcBef>
                <a:spcPts val="1000"/>
              </a:spcBef>
            </a:pPr>
            <a:r>
              <a:rPr lang="en-US" dirty="0">
                <a:cs typeface="Calibri" panose="020F0502020204030204"/>
              </a:rPr>
              <a:t>scale: 200 um each</a:t>
            </a:r>
          </a:p>
          <a:p>
            <a:pPr>
              <a:lnSpc>
                <a:spcPct val="90000"/>
              </a:lnSpc>
              <a:spcBef>
                <a:spcPts val="1000"/>
              </a:spcBef>
            </a:pPr>
            <a:endParaRPr lang="en-US" dirty="0"/>
          </a:p>
          <a:p>
            <a:pPr>
              <a:lnSpc>
                <a:spcPct val="90000"/>
              </a:lnSpc>
              <a:spcBef>
                <a:spcPts val="1000"/>
              </a:spcBef>
            </a:pPr>
            <a:r>
              <a:rPr lang="en-US" dirty="0"/>
              <a:t>Micrographs explaining the reason for hardness:</a:t>
            </a:r>
            <a:endParaRPr lang="en-US" dirty="0">
              <a:cs typeface="Calibri" panose="020F0502020204030204"/>
            </a:endParaRPr>
          </a:p>
          <a:p>
            <a:pPr>
              <a:lnSpc>
                <a:spcPct val="90000"/>
              </a:lnSpc>
              <a:spcBef>
                <a:spcPts val="1000"/>
              </a:spcBef>
            </a:pPr>
            <a:endParaRPr lang="en-US" dirty="0">
              <a:cs typeface="Calibri" panose="020F0502020204030204"/>
            </a:endParaRPr>
          </a:p>
          <a:p>
            <a:pPr marL="457200" indent="-228600">
              <a:spcBef>
                <a:spcPts val="1000"/>
              </a:spcBef>
            </a:pPr>
            <a:r>
              <a:rPr lang="en-US" b="1" dirty="0"/>
              <a:t>Slag characterization</a:t>
            </a:r>
            <a:endParaRPr lang="en-US" dirty="0"/>
          </a:p>
          <a:p>
            <a:pPr marL="457200" indent="-228600">
              <a:spcBef>
                <a:spcPts val="1000"/>
              </a:spcBef>
            </a:pPr>
            <a:r>
              <a:rPr lang="en-US" b="1" dirty="0"/>
              <a:t>Metal </a:t>
            </a:r>
            <a:r>
              <a:rPr lang="en-US" b="1" dirty="0" err="1"/>
              <a:t>mfg</a:t>
            </a:r>
            <a:r>
              <a:rPr lang="en-US" b="1" dirty="0"/>
              <a:t> and strength results etc. Yay lunar steel from MRE reactor!</a:t>
            </a:r>
            <a:endParaRPr lang="en-US" dirty="0"/>
          </a:p>
          <a:p>
            <a:pPr marL="628650" lvl="1" indent="-171450">
              <a:spcBef>
                <a:spcPts val="500"/>
              </a:spcBef>
              <a:buFont typeface="Courier New,monospace"/>
              <a:buChar char="•"/>
            </a:pPr>
            <a:r>
              <a:rPr lang="en-US" dirty="0"/>
              <a:t>Manufactured metal simulant of two composition : SST-1 (73Fe-20Si-7Ti) and SST-2 (52Fe-2Si-46Ti)</a:t>
            </a:r>
            <a:endParaRPr lang="en-US" dirty="0">
              <a:cs typeface="Calibri"/>
            </a:endParaRPr>
          </a:p>
          <a:p>
            <a:pPr marL="628650" lvl="1" indent="-171450">
              <a:spcBef>
                <a:spcPts val="500"/>
              </a:spcBef>
              <a:buFont typeface="Courier New,monospace"/>
              <a:buChar char="•"/>
            </a:pPr>
            <a:r>
              <a:rPr lang="en-US" dirty="0"/>
              <a:t>Both simulants were subjected to two different cooling rates : slow cooling and fast cooling</a:t>
            </a:r>
            <a:endParaRPr lang="en-US" dirty="0">
              <a:cs typeface="Calibri"/>
            </a:endParaRPr>
          </a:p>
          <a:p>
            <a:pPr marL="628650" lvl="1" indent="-171450">
              <a:spcBef>
                <a:spcPts val="500"/>
              </a:spcBef>
              <a:buFont typeface="Courier New,monospace"/>
              <a:buChar char="•"/>
            </a:pPr>
            <a:r>
              <a:rPr lang="en-US" dirty="0"/>
              <a:t>Characterized the mechanical property (hardness) using Vickers hardness test and observed the microstructure through optical microscopy</a:t>
            </a:r>
            <a:endParaRPr lang="en-US" dirty="0">
              <a:cs typeface="Calibri"/>
            </a:endParaRPr>
          </a:p>
          <a:p>
            <a:pPr marL="628650" lvl="1" indent="-171450">
              <a:spcBef>
                <a:spcPts val="500"/>
              </a:spcBef>
              <a:buFont typeface="Courier New,monospace"/>
              <a:buChar char="•"/>
            </a:pPr>
            <a:r>
              <a:rPr lang="en-US" dirty="0"/>
              <a:t>Yield strength was evaluated by typical Tabor factor which will eventually have the same trend as hardness</a:t>
            </a:r>
            <a:endParaRPr lang="en-US" dirty="0">
              <a:cs typeface="Calibri"/>
            </a:endParaRPr>
          </a:p>
          <a:p>
            <a:pPr marL="628650" lvl="1" indent="-171450">
              <a:spcBef>
                <a:spcPts val="500"/>
              </a:spcBef>
              <a:buFont typeface="Courier New,monospace"/>
              <a:buChar char="•"/>
            </a:pPr>
            <a:r>
              <a:rPr lang="en-US" dirty="0"/>
              <a:t>The hardness of SST-1 was higher than that of SST-2</a:t>
            </a:r>
            <a:endParaRPr lang="en-US" dirty="0">
              <a:cs typeface="Calibri"/>
            </a:endParaRPr>
          </a:p>
          <a:p>
            <a:pPr marL="628650" lvl="1" indent="-171450">
              <a:spcBef>
                <a:spcPts val="500"/>
              </a:spcBef>
              <a:buFont typeface="Courier New,monospace"/>
              <a:buChar char="•"/>
            </a:pPr>
            <a:r>
              <a:rPr lang="en-US" dirty="0"/>
              <a:t>The effect of cooling rate was obvious in SST-1 that faster cooling rate increased its hardness while it was unclear in SST-2</a:t>
            </a:r>
            <a:endParaRPr lang="en-US" dirty="0">
              <a:cs typeface="Calibri"/>
            </a:endParaRPr>
          </a:p>
          <a:p>
            <a:pPr marL="628650" lvl="1" indent="-171450">
              <a:spcBef>
                <a:spcPts val="500"/>
              </a:spcBef>
              <a:buFont typeface="Courier New,monospace"/>
              <a:buChar char="•"/>
            </a:pPr>
            <a:r>
              <a:rPr lang="en-US" dirty="0"/>
              <a:t>Microstructure of SST-1 supports the hardness difference due to different cooling rate</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249088-34E1-4953-A15C-4112BC0C68DB}" type="slidenum">
              <a:rPr lang="en-US"/>
              <a:t>25</a:t>
            </a:fld>
            <a:endParaRPr lang="en-US"/>
          </a:p>
        </p:txBody>
      </p:sp>
    </p:spTree>
    <p:extLst>
      <p:ext uri="{BB962C8B-B14F-4D97-AF65-F5344CB8AC3E}">
        <p14:creationId xmlns:p14="http://schemas.microsoft.com/office/powerpoint/2010/main" val="4032768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dirty="0"/>
              <a:t>Using cylinder design with hemisphere ends</a:t>
            </a:r>
            <a:endParaRPr lang="en-US" dirty="0"/>
          </a:p>
          <a:p>
            <a:pPr marL="285750" indent="-285750">
              <a:lnSpc>
                <a:spcPct val="90000"/>
              </a:lnSpc>
              <a:spcBef>
                <a:spcPts val="1000"/>
              </a:spcBef>
              <a:buFont typeface="Arial"/>
              <a:buChar char="•"/>
            </a:pPr>
            <a:r>
              <a:rPr lang="en-US" b="1" dirty="0"/>
              <a:t>Ambient pressure = to Earths, 101325 Pa</a:t>
            </a:r>
            <a:endParaRPr lang="en-US" dirty="0"/>
          </a:p>
          <a:p>
            <a:pPr marL="285750" indent="-285750">
              <a:lnSpc>
                <a:spcPct val="90000"/>
              </a:lnSpc>
              <a:spcBef>
                <a:spcPts val="1000"/>
              </a:spcBef>
              <a:buFont typeface="Arial"/>
              <a:buChar char="•"/>
            </a:pPr>
            <a:r>
              <a:rPr lang="en-US" b="1" dirty="0"/>
              <a:t>Factor of safety = 2</a:t>
            </a:r>
            <a:endParaRPr lang="en-US" dirty="0"/>
          </a:p>
          <a:p>
            <a:pPr marL="285750" indent="-285750">
              <a:lnSpc>
                <a:spcPct val="90000"/>
              </a:lnSpc>
              <a:spcBef>
                <a:spcPts val="1000"/>
              </a:spcBef>
              <a:buFont typeface="Arial"/>
              <a:buChar char="•"/>
            </a:pPr>
            <a:r>
              <a:rPr lang="en-US" b="1" dirty="0"/>
              <a:t>To get the largest vessel for smallest amount of metal, results show unenriched, fast cooled regolith was better [diameter 7m and thickness of 0.0098 m or diameter of 12 m and thickness 0.0017 m]</a:t>
            </a:r>
            <a:endParaRPr lang="en-US" dirty="0"/>
          </a:p>
          <a:p>
            <a:pPr marL="285750" indent="-285750">
              <a:lnSpc>
                <a:spcPct val="90000"/>
              </a:lnSpc>
              <a:spcBef>
                <a:spcPts val="1000"/>
              </a:spcBef>
              <a:buFont typeface="Arial"/>
              <a:buChar char="•"/>
            </a:pPr>
            <a:r>
              <a:rPr lang="en-US" b="1" dirty="0"/>
              <a:t>Study done with habitats in mind, could also be produced for fuel storage</a:t>
            </a:r>
            <a:endParaRPr lang="en-US" dirty="0"/>
          </a:p>
        </p:txBody>
      </p:sp>
      <p:sp>
        <p:nvSpPr>
          <p:cNvPr id="4" name="Slide Number Placeholder 3"/>
          <p:cNvSpPr>
            <a:spLocks noGrp="1"/>
          </p:cNvSpPr>
          <p:nvPr>
            <p:ph type="sldNum" sz="quarter" idx="5"/>
          </p:nvPr>
        </p:nvSpPr>
        <p:spPr/>
        <p:txBody>
          <a:bodyPr/>
          <a:lstStyle/>
          <a:p>
            <a:fld id="{49249088-34E1-4953-A15C-4112BC0C68DB}" type="slidenum">
              <a:rPr lang="en-US"/>
              <a:t>26</a:t>
            </a:fld>
            <a:endParaRPr lang="en-US"/>
          </a:p>
        </p:txBody>
      </p:sp>
    </p:spTree>
    <p:extLst>
      <p:ext uri="{BB962C8B-B14F-4D97-AF65-F5344CB8AC3E}">
        <p14:creationId xmlns:p14="http://schemas.microsoft.com/office/powerpoint/2010/main" val="783600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29</a:t>
            </a:fld>
            <a:endParaRPr lang="en-US"/>
          </a:p>
        </p:txBody>
      </p:sp>
    </p:spTree>
    <p:extLst>
      <p:ext uri="{BB962C8B-B14F-4D97-AF65-F5344CB8AC3E}">
        <p14:creationId xmlns:p14="http://schemas.microsoft.com/office/powerpoint/2010/main" val="1932375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30</a:t>
            </a:fld>
            <a:endParaRPr lang="en-US"/>
          </a:p>
        </p:txBody>
      </p:sp>
    </p:spTree>
    <p:extLst>
      <p:ext uri="{BB962C8B-B14F-4D97-AF65-F5344CB8AC3E}">
        <p14:creationId xmlns:p14="http://schemas.microsoft.com/office/powerpoint/2010/main" val="553751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31</a:t>
            </a:fld>
            <a:endParaRPr lang="en-US"/>
          </a:p>
        </p:txBody>
      </p:sp>
    </p:spTree>
    <p:extLst>
      <p:ext uri="{BB962C8B-B14F-4D97-AF65-F5344CB8AC3E}">
        <p14:creationId xmlns:p14="http://schemas.microsoft.com/office/powerpoint/2010/main" val="3675347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33</a:t>
            </a:fld>
            <a:endParaRPr lang="en-US"/>
          </a:p>
        </p:txBody>
      </p:sp>
    </p:spTree>
    <p:extLst>
      <p:ext uri="{BB962C8B-B14F-4D97-AF65-F5344CB8AC3E}">
        <p14:creationId xmlns:p14="http://schemas.microsoft.com/office/powerpoint/2010/main" val="110137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t>4</a:t>
            </a:fld>
            <a:endParaRPr lang="en-US"/>
          </a:p>
        </p:txBody>
      </p:sp>
    </p:spTree>
    <p:extLst>
      <p:ext uri="{BB962C8B-B14F-4D97-AF65-F5344CB8AC3E}">
        <p14:creationId xmlns:p14="http://schemas.microsoft.com/office/powerpoint/2010/main" val="402002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34</a:t>
            </a:fld>
            <a:endParaRPr lang="en-US"/>
          </a:p>
        </p:txBody>
      </p:sp>
    </p:spTree>
    <p:extLst>
      <p:ext uri="{BB962C8B-B14F-4D97-AF65-F5344CB8AC3E}">
        <p14:creationId xmlns:p14="http://schemas.microsoft.com/office/powerpoint/2010/main" val="3125098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35</a:t>
            </a:fld>
            <a:endParaRPr lang="en-US"/>
          </a:p>
        </p:txBody>
      </p:sp>
    </p:spTree>
    <p:extLst>
      <p:ext uri="{BB962C8B-B14F-4D97-AF65-F5344CB8AC3E}">
        <p14:creationId xmlns:p14="http://schemas.microsoft.com/office/powerpoint/2010/main" val="1015397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36</a:t>
            </a:fld>
            <a:endParaRPr lang="en-US"/>
          </a:p>
        </p:txBody>
      </p:sp>
    </p:spTree>
    <p:extLst>
      <p:ext uri="{BB962C8B-B14F-4D97-AF65-F5344CB8AC3E}">
        <p14:creationId xmlns:p14="http://schemas.microsoft.com/office/powerpoint/2010/main" val="4202463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37</a:t>
            </a:fld>
            <a:endParaRPr lang="en-US"/>
          </a:p>
        </p:txBody>
      </p:sp>
    </p:spTree>
    <p:extLst>
      <p:ext uri="{BB962C8B-B14F-4D97-AF65-F5344CB8AC3E}">
        <p14:creationId xmlns:p14="http://schemas.microsoft.com/office/powerpoint/2010/main" val="284598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6</a:t>
            </a:fld>
            <a:endParaRPr lang="en-US"/>
          </a:p>
        </p:txBody>
      </p:sp>
    </p:spTree>
    <p:extLst>
      <p:ext uri="{BB962C8B-B14F-4D97-AF65-F5344CB8AC3E}">
        <p14:creationId xmlns:p14="http://schemas.microsoft.com/office/powerpoint/2010/main" val="318363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7</a:t>
            </a:fld>
            <a:endParaRPr lang="en-US"/>
          </a:p>
        </p:txBody>
      </p:sp>
    </p:spTree>
    <p:extLst>
      <p:ext uri="{BB962C8B-B14F-4D97-AF65-F5344CB8AC3E}">
        <p14:creationId xmlns:p14="http://schemas.microsoft.com/office/powerpoint/2010/main" val="318363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8</a:t>
            </a:fld>
            <a:endParaRPr lang="en-US"/>
          </a:p>
        </p:txBody>
      </p:sp>
    </p:spTree>
    <p:extLst>
      <p:ext uri="{BB962C8B-B14F-4D97-AF65-F5344CB8AC3E}">
        <p14:creationId xmlns:p14="http://schemas.microsoft.com/office/powerpoint/2010/main" val="318363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249088-34E1-4953-A15C-4112BC0C68DB}" type="slidenum">
              <a:rPr lang="en-US" smtClean="0"/>
              <a:t>10</a:t>
            </a:fld>
            <a:endParaRPr lang="en-US"/>
          </a:p>
        </p:txBody>
      </p:sp>
    </p:spTree>
    <p:extLst>
      <p:ext uri="{BB962C8B-B14F-4D97-AF65-F5344CB8AC3E}">
        <p14:creationId xmlns:p14="http://schemas.microsoft.com/office/powerpoint/2010/main" val="1476159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14</a:t>
            </a:fld>
            <a:endParaRPr lang="en-US"/>
          </a:p>
        </p:txBody>
      </p:sp>
    </p:spTree>
    <p:extLst>
      <p:ext uri="{BB962C8B-B14F-4D97-AF65-F5344CB8AC3E}">
        <p14:creationId xmlns:p14="http://schemas.microsoft.com/office/powerpoint/2010/main" val="3273900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spcBef>
                <a:spcPts val="1000"/>
              </a:spcBef>
            </a:pPr>
            <a:endParaRPr lang="en-US" dirty="0"/>
          </a:p>
        </p:txBody>
      </p:sp>
      <p:sp>
        <p:nvSpPr>
          <p:cNvPr id="4" name="Slide Number Placeholder 3"/>
          <p:cNvSpPr>
            <a:spLocks noGrp="1"/>
          </p:cNvSpPr>
          <p:nvPr>
            <p:ph type="sldNum" sz="quarter" idx="5"/>
          </p:nvPr>
        </p:nvSpPr>
        <p:spPr/>
        <p:txBody>
          <a:bodyPr/>
          <a:lstStyle/>
          <a:p>
            <a:fld id="{49249088-34E1-4953-A15C-4112BC0C68DB}" type="slidenum">
              <a:rPr lang="en-US"/>
              <a:t>17</a:t>
            </a:fld>
            <a:endParaRPr lang="en-US"/>
          </a:p>
        </p:txBody>
      </p:sp>
    </p:spTree>
    <p:extLst>
      <p:ext uri="{BB962C8B-B14F-4D97-AF65-F5344CB8AC3E}">
        <p14:creationId xmlns:p14="http://schemas.microsoft.com/office/powerpoint/2010/main" val="18769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249088-34E1-4953-A15C-4112BC0C68DB}" type="slidenum">
              <a:rPr lang="en-US"/>
              <a:t>19</a:t>
            </a:fld>
            <a:endParaRPr lang="en-US"/>
          </a:p>
        </p:txBody>
      </p:sp>
    </p:spTree>
    <p:extLst>
      <p:ext uri="{BB962C8B-B14F-4D97-AF65-F5344CB8AC3E}">
        <p14:creationId xmlns:p14="http://schemas.microsoft.com/office/powerpoint/2010/main" val="2127184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1" name="Picture 10" descr="A planet on the moon&#10;&#10;Description automatically generated">
            <a:extLst>
              <a:ext uri="{FF2B5EF4-FFF2-40B4-BE49-F238E27FC236}">
                <a16:creationId xmlns:a16="http://schemas.microsoft.com/office/drawing/2014/main" id="{E072F37F-590F-70D8-B189-96C0F30C83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350" y="-6349"/>
            <a:ext cx="12293600" cy="6864350"/>
          </a:xfrm>
          <a:prstGeom prst="rect">
            <a:avLst/>
          </a:prstGeom>
        </p:spPr>
      </p:pic>
      <p:pic>
        <p:nvPicPr>
          <p:cNvPr id="2" name="Google Shape;33;p42">
            <a:extLst>
              <a:ext uri="{FF2B5EF4-FFF2-40B4-BE49-F238E27FC236}">
                <a16:creationId xmlns:a16="http://schemas.microsoft.com/office/drawing/2014/main" id="{E7AB7A78-9FB8-6786-C14B-078C568A0CCE}"/>
              </a:ext>
            </a:extLst>
          </p:cNvPr>
          <p:cNvPicPr preferRelativeResize="0">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410752" y="524629"/>
            <a:ext cx="1357298" cy="703081"/>
          </a:xfrm>
          <a:prstGeom prst="rect">
            <a:avLst/>
          </a:prstGeom>
          <a:noFill/>
          <a:ln>
            <a:noFill/>
          </a:ln>
        </p:spPr>
      </p:pic>
      <p:pic>
        <p:nvPicPr>
          <p:cNvPr id="3" name="Picture 2" descr="A blue and orange light bulb with a black background&#10;&#10;Description automatically generated">
            <a:extLst>
              <a:ext uri="{FF2B5EF4-FFF2-40B4-BE49-F238E27FC236}">
                <a16:creationId xmlns:a16="http://schemas.microsoft.com/office/drawing/2014/main" id="{17CAF00A-0326-8F65-33AE-8FA5B7E4B1D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480626" y="1930270"/>
            <a:ext cx="1427905" cy="1190803"/>
          </a:xfrm>
          <a:prstGeom prst="rect">
            <a:avLst/>
          </a:prstGeom>
        </p:spPr>
      </p:pic>
      <p:pic>
        <p:nvPicPr>
          <p:cNvPr id="4" name="Picture 3">
            <a:extLst>
              <a:ext uri="{FF2B5EF4-FFF2-40B4-BE49-F238E27FC236}">
                <a16:creationId xmlns:a16="http://schemas.microsoft.com/office/drawing/2014/main" id="{BEEF96CF-32F0-83DB-6D40-AA2D5AC2DFF3}"/>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0480626" y="509556"/>
            <a:ext cx="1485529" cy="1262700"/>
          </a:xfrm>
          <a:prstGeom prst="rect">
            <a:avLst/>
          </a:prstGeom>
        </p:spPr>
      </p:pic>
      <p:sp>
        <p:nvSpPr>
          <p:cNvPr id="12" name="Rectangle 11">
            <a:extLst>
              <a:ext uri="{FF2B5EF4-FFF2-40B4-BE49-F238E27FC236}">
                <a16:creationId xmlns:a16="http://schemas.microsoft.com/office/drawing/2014/main" id="{57BC94CD-2321-C13E-4C56-1985FA7BA9FD}"/>
              </a:ext>
            </a:extLst>
          </p:cNvPr>
          <p:cNvSpPr/>
          <p:nvPr userDrawn="1"/>
        </p:nvSpPr>
        <p:spPr>
          <a:xfrm>
            <a:off x="6356350" y="292100"/>
            <a:ext cx="2241550" cy="18923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8BD3882-1EA9-CC02-80BD-4925D525FE2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909408" y="368104"/>
            <a:ext cx="4462084" cy="1404152"/>
          </a:xfrm>
          <a:prstGeom prst="rect">
            <a:avLst/>
          </a:prstGeom>
        </p:spPr>
      </p:pic>
      <p:sp>
        <p:nvSpPr>
          <p:cNvPr id="15" name="TextBox 14">
            <a:extLst>
              <a:ext uri="{FF2B5EF4-FFF2-40B4-BE49-F238E27FC236}">
                <a16:creationId xmlns:a16="http://schemas.microsoft.com/office/drawing/2014/main" id="{FA22CC63-366E-2350-44D1-020B23ADCCE8}"/>
              </a:ext>
            </a:extLst>
          </p:cNvPr>
          <p:cNvSpPr txBox="1"/>
          <p:nvPr userDrawn="1"/>
        </p:nvSpPr>
        <p:spPr>
          <a:xfrm>
            <a:off x="2987675" y="1823543"/>
            <a:ext cx="6610350" cy="646331"/>
          </a:xfrm>
          <a:prstGeom prst="rect">
            <a:avLst/>
          </a:prstGeom>
          <a:noFill/>
        </p:spPr>
        <p:txBody>
          <a:bodyPr wrap="square" rtlCol="0">
            <a:spAutoFit/>
          </a:bodyPr>
          <a:lstStyle/>
          <a:p>
            <a:pPr algn="ctr"/>
            <a:r>
              <a:rPr lang="en-US" b="0" i="0">
                <a:solidFill>
                  <a:schemeClr val="bg1"/>
                </a:solidFill>
                <a:effectLst/>
                <a:latin typeface="Biome" panose="020B0503030204020804" pitchFamily="34" charset="0"/>
                <a:cs typeface="Biome" panose="020B0503030204020804" pitchFamily="34" charset="0"/>
              </a:rPr>
              <a:t>ADVANCING REACTOR TECHNOLOGIES FOR ELECTROLYTIC MANUFACTURING OF IN-SITU STEEL</a:t>
            </a:r>
            <a:endParaRPr lang="en-US" i="0">
              <a:solidFill>
                <a:schemeClr val="bg1"/>
              </a:solidFill>
              <a:latin typeface="Biome" panose="020B0503030204020804" pitchFamily="34" charset="0"/>
              <a:cs typeface="Biome" panose="020B0503030204020804" pitchFamily="34" charset="0"/>
            </a:endParaRPr>
          </a:p>
        </p:txBody>
      </p:sp>
    </p:spTree>
    <p:extLst>
      <p:ext uri="{BB962C8B-B14F-4D97-AF65-F5344CB8AC3E}">
        <p14:creationId xmlns:p14="http://schemas.microsoft.com/office/powerpoint/2010/main" val="2685377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1" preserve="1" userDrawn="1">
  <p:cSld name="Content Slide 1">
    <p:spTree>
      <p:nvGrpSpPr>
        <p:cNvPr id="1" name="Shape 28"/>
        <p:cNvGrpSpPr/>
        <p:nvPr/>
      </p:nvGrpSpPr>
      <p:grpSpPr>
        <a:xfrm>
          <a:off x="0" y="0"/>
          <a:ext cx="0" cy="0"/>
          <a:chOff x="0" y="0"/>
          <a:chExt cx="0" cy="0"/>
        </a:xfrm>
      </p:grpSpPr>
      <p:pic>
        <p:nvPicPr>
          <p:cNvPr id="5" name="Picture 4" descr="Close-up of the moon&#10;&#10;Description automatically generated">
            <a:extLst>
              <a:ext uri="{FF2B5EF4-FFF2-40B4-BE49-F238E27FC236}">
                <a16:creationId xmlns:a16="http://schemas.microsoft.com/office/drawing/2014/main" id="{F587A133-6203-007E-09B8-AF5DFF918D57}"/>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l="-87"/>
          <a:stretch/>
        </p:blipFill>
        <p:spPr>
          <a:xfrm>
            <a:off x="-21201" y="6399199"/>
            <a:ext cx="12213202" cy="458801"/>
          </a:xfrm>
          <a:prstGeom prst="rect">
            <a:avLst/>
          </a:prstGeom>
        </p:spPr>
      </p:pic>
      <p:sp>
        <p:nvSpPr>
          <p:cNvPr id="6" name="Rectangle 5">
            <a:extLst>
              <a:ext uri="{FF2B5EF4-FFF2-40B4-BE49-F238E27FC236}">
                <a16:creationId xmlns:a16="http://schemas.microsoft.com/office/drawing/2014/main" id="{21D44B5C-22F1-8FBC-6572-AC09F49C2E97}"/>
              </a:ext>
            </a:extLst>
          </p:cNvPr>
          <p:cNvSpPr/>
          <p:nvPr userDrawn="1"/>
        </p:nvSpPr>
        <p:spPr>
          <a:xfrm>
            <a:off x="-10600" y="6399200"/>
            <a:ext cx="12202600" cy="472068"/>
          </a:xfrm>
          <a:prstGeom prst="rect">
            <a:avLst/>
          </a:prstGeom>
          <a:gradFill flip="none" rotWithShape="1">
            <a:gsLst>
              <a:gs pos="0">
                <a:srgbClr val="C00000">
                  <a:alpha val="50000"/>
                </a:srgbClr>
              </a:gs>
              <a:gs pos="100000">
                <a:schemeClr val="bg2">
                  <a:lumMod val="50000"/>
                  <a:alpha val="6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7" name="Google Shape;34;p42">
            <a:extLst>
              <a:ext uri="{FF2B5EF4-FFF2-40B4-BE49-F238E27FC236}">
                <a16:creationId xmlns:a16="http://schemas.microsoft.com/office/drawing/2014/main" id="{E4560515-11C3-72EE-DB7C-7A2CE32CF192}"/>
              </a:ext>
            </a:extLst>
          </p:cNvPr>
          <p:cNvSpPr txBox="1"/>
          <p:nvPr userDrawn="1"/>
        </p:nvSpPr>
        <p:spPr>
          <a:xfrm>
            <a:off x="1122202" y="6466205"/>
            <a:ext cx="330151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chemeClr val="lt1"/>
                </a:solidFill>
                <a:latin typeface="Biome" panose="020B0503030204020804" pitchFamily="34" charset="0"/>
                <a:cs typeface="Biome" panose="020B0503030204020804" pitchFamily="34" charset="0"/>
              </a:rPr>
              <a:t>ARTEMIS STEELWORKS</a:t>
            </a:r>
            <a:endParaRPr sz="1800" b="1">
              <a:solidFill>
                <a:schemeClr val="dk1"/>
              </a:solidFill>
              <a:latin typeface="Biome" panose="020B0503030204020804" pitchFamily="34" charset="0"/>
              <a:cs typeface="Biome" panose="020B0503030204020804" pitchFamily="34" charset="0"/>
            </a:endParaRPr>
          </a:p>
        </p:txBody>
      </p:sp>
      <p:sp>
        <p:nvSpPr>
          <p:cNvPr id="8" name="Rectangle 7">
            <a:extLst>
              <a:ext uri="{FF2B5EF4-FFF2-40B4-BE49-F238E27FC236}">
                <a16:creationId xmlns:a16="http://schemas.microsoft.com/office/drawing/2014/main" id="{642979A5-84CE-2CB5-6868-3856742F3679}"/>
              </a:ext>
            </a:extLst>
          </p:cNvPr>
          <p:cNvSpPr/>
          <p:nvPr userDrawn="1"/>
        </p:nvSpPr>
        <p:spPr>
          <a:xfrm>
            <a:off x="-2100" y="717171"/>
            <a:ext cx="867588" cy="187703"/>
          </a:xfrm>
          <a:prstGeom prst="rect">
            <a:avLst/>
          </a:prstGeom>
          <a:solidFill>
            <a:srgbClr val="76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3;p42">
            <a:extLst>
              <a:ext uri="{FF2B5EF4-FFF2-40B4-BE49-F238E27FC236}">
                <a16:creationId xmlns:a16="http://schemas.microsoft.com/office/drawing/2014/main" id="{1B79694B-783E-449F-898D-3695A3FF4579}"/>
              </a:ext>
            </a:extLst>
          </p:cNvPr>
          <p:cNvPicPr preferRelativeResize="0">
            <a:picLocks noChangeAspect="1"/>
          </p:cNvPicPr>
          <p:nvPr userDrawn="1"/>
        </p:nvPicPr>
        <p:blipFill rotWithShape="1">
          <a:blip r:embed="rId4" cstate="hqprint">
            <a:alphaModFix/>
            <a:lum bright="70000" contrast="-70000"/>
            <a:extLst>
              <a:ext uri="{28A0092B-C50C-407E-A947-70E740481C1C}">
                <a14:useLocalDpi xmlns:a14="http://schemas.microsoft.com/office/drawing/2010/main"/>
              </a:ext>
            </a:extLst>
          </a:blip>
          <a:srcRect/>
          <a:stretch/>
        </p:blipFill>
        <p:spPr>
          <a:xfrm>
            <a:off x="684053" y="6525351"/>
            <a:ext cx="453851" cy="235095"/>
          </a:xfrm>
          <a:prstGeom prst="rect">
            <a:avLst/>
          </a:prstGeom>
          <a:noFill/>
          <a:ln>
            <a:noFill/>
          </a:ln>
        </p:spPr>
      </p:pic>
      <p:pic>
        <p:nvPicPr>
          <p:cNvPr id="10" name="Picture 9" descr="A blue and orange light bulb with a black background&#10;&#10;Description automatically generated">
            <a:extLst>
              <a:ext uri="{FF2B5EF4-FFF2-40B4-BE49-F238E27FC236}">
                <a16:creationId xmlns:a16="http://schemas.microsoft.com/office/drawing/2014/main" id="{037C9919-8FEA-C3A5-E4BC-E2197F627C4B}"/>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9414" y="6458254"/>
            <a:ext cx="442821" cy="369291"/>
          </a:xfrm>
          <a:prstGeom prst="rect">
            <a:avLst/>
          </a:prstGeom>
        </p:spPr>
      </p:pic>
      <p:sp>
        <p:nvSpPr>
          <p:cNvPr id="11" name="Google Shape;31;p42">
            <a:extLst>
              <a:ext uri="{FF2B5EF4-FFF2-40B4-BE49-F238E27FC236}">
                <a16:creationId xmlns:a16="http://schemas.microsoft.com/office/drawing/2014/main" id="{E184F853-1BE4-7E9B-160F-54A4C95AA51A}"/>
              </a:ext>
            </a:extLst>
          </p:cNvPr>
          <p:cNvSpPr txBox="1"/>
          <p:nvPr userDrawn="1"/>
        </p:nvSpPr>
        <p:spPr>
          <a:xfrm>
            <a:off x="11612692" y="6379632"/>
            <a:ext cx="81530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2400" i="0" smtClean="0">
                <a:solidFill>
                  <a:schemeClr val="bg1"/>
                </a:solidFill>
              </a:rPr>
              <a:t>‹#›</a:t>
            </a:fld>
            <a:endParaRPr sz="1300" i="0">
              <a:solidFill>
                <a:schemeClr val="bg1"/>
              </a:solidFill>
            </a:endParaRPr>
          </a:p>
        </p:txBody>
      </p:sp>
      <p:sp>
        <p:nvSpPr>
          <p:cNvPr id="12" name="Google Shape;32;p42">
            <a:extLst>
              <a:ext uri="{FF2B5EF4-FFF2-40B4-BE49-F238E27FC236}">
                <a16:creationId xmlns:a16="http://schemas.microsoft.com/office/drawing/2014/main" id="{FCDDA39A-05D4-9BA4-02D5-CC4097FEFA39}"/>
              </a:ext>
            </a:extLst>
          </p:cNvPr>
          <p:cNvSpPr txBox="1">
            <a:spLocks noGrp="1"/>
          </p:cNvSpPr>
          <p:nvPr>
            <p:ph type="body" idx="10"/>
          </p:nvPr>
        </p:nvSpPr>
        <p:spPr>
          <a:xfrm>
            <a:off x="408500" y="1701800"/>
            <a:ext cx="11353800" cy="430401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800"/>
              <a:buNone/>
              <a:defRPr sz="2800" b="1" i="0">
                <a:solidFill>
                  <a:schemeClr val="dk1"/>
                </a:solidFill>
                <a:latin typeface="Biome Light" panose="020B0303030204020804" pitchFamily="34" charset="0"/>
                <a:ea typeface="Biome Light" panose="020B0303030204020804" pitchFamily="34" charset="0"/>
                <a:cs typeface="Biome Light" panose="020B0303030204020804" pitchFamily="34" charset="0"/>
                <a:sym typeface="Arial"/>
              </a:defRPr>
            </a:lvl1pPr>
            <a:lvl2pPr marL="914400" lvl="1" indent="-406400" algn="l">
              <a:lnSpc>
                <a:spcPct val="100000"/>
              </a:lnSpc>
              <a:spcBef>
                <a:spcPts val="500"/>
              </a:spcBef>
              <a:spcAft>
                <a:spcPts val="0"/>
              </a:spcAft>
              <a:buClr>
                <a:schemeClr val="dk1"/>
              </a:buClr>
              <a:buSzPts val="2800"/>
              <a:buChar char="▪"/>
              <a:defRPr sz="2800">
                <a:solidFill>
                  <a:schemeClr val="dk1"/>
                </a:solidFill>
                <a:latin typeface="Arial"/>
                <a:ea typeface="Arial"/>
                <a:cs typeface="Arial"/>
                <a:sym typeface="Arial"/>
              </a:defRPr>
            </a:lvl2pPr>
            <a:lvl3pPr marL="1371600" lvl="2" indent="-406400" algn="l">
              <a:lnSpc>
                <a:spcPct val="100000"/>
              </a:lnSpc>
              <a:spcBef>
                <a:spcPts val="500"/>
              </a:spcBef>
              <a:spcAft>
                <a:spcPts val="0"/>
              </a:spcAft>
              <a:buClr>
                <a:schemeClr val="dk1"/>
              </a:buClr>
              <a:buSzPts val="2800"/>
              <a:buChar char="•"/>
              <a:defRPr sz="2800">
                <a:solidFill>
                  <a:schemeClr val="dk1"/>
                </a:solidFill>
                <a:latin typeface="Arial"/>
                <a:ea typeface="Arial"/>
                <a:cs typeface="Arial"/>
                <a:sym typeface="Arial"/>
              </a:defRPr>
            </a:lvl3pPr>
            <a:lvl4pPr marL="1828800" lvl="3" indent="-431800" algn="l">
              <a:lnSpc>
                <a:spcPct val="90000"/>
              </a:lnSpc>
              <a:spcBef>
                <a:spcPts val="500"/>
              </a:spcBef>
              <a:spcAft>
                <a:spcPts val="0"/>
              </a:spcAft>
              <a:buClr>
                <a:schemeClr val="dk1"/>
              </a:buClr>
              <a:buSzPts val="3200"/>
              <a:buChar char="•"/>
              <a:defRPr sz="3200">
                <a:latin typeface="Arial"/>
                <a:ea typeface="Arial"/>
                <a:cs typeface="Arial"/>
                <a:sym typeface="Arial"/>
              </a:defRPr>
            </a:lvl4pPr>
            <a:lvl5pPr marL="2286000" lvl="4" indent="-431800" algn="l">
              <a:lnSpc>
                <a:spcPct val="90000"/>
              </a:lnSpc>
              <a:spcBef>
                <a:spcPts val="500"/>
              </a:spcBef>
              <a:spcAft>
                <a:spcPts val="0"/>
              </a:spcAft>
              <a:buClr>
                <a:schemeClr val="dk1"/>
              </a:buClr>
              <a:buSzPts val="3200"/>
              <a:buChar char="•"/>
              <a:defRPr sz="3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Char char="•"/>
              <a:defRPr>
                <a:latin typeface="Arial"/>
                <a:ea typeface="Arial"/>
                <a:cs typeface="Arial"/>
                <a:sym typeface="Arial"/>
              </a:defRPr>
            </a:lvl9pPr>
          </a:lstStyle>
          <a:p>
            <a:endParaRPr/>
          </a:p>
        </p:txBody>
      </p:sp>
      <p:pic>
        <p:nvPicPr>
          <p:cNvPr id="13" name="Picture 12" descr="A black circular saw blade&#10;&#10;Description automatically generated">
            <a:extLst>
              <a:ext uri="{FF2B5EF4-FFF2-40B4-BE49-F238E27FC236}">
                <a16:creationId xmlns:a16="http://schemas.microsoft.com/office/drawing/2014/main" id="{CC6822BD-E430-B561-0625-2C48349C6920}"/>
              </a:ext>
            </a:extLst>
          </p:cNvPr>
          <p:cNvPicPr>
            <a:picLocks noChangeAspect="1"/>
          </p:cNvPicPr>
          <p:nvPr userDrawn="1"/>
        </p:nvPicPr>
        <p:blipFill rotWithShape="1">
          <a:blip r:embed="rId6" cstate="hq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rot="10800000" flipV="1">
            <a:off x="-23300" y="247159"/>
            <a:ext cx="585805" cy="1178143"/>
          </a:xfrm>
          <a:prstGeom prst="rect">
            <a:avLst/>
          </a:prstGeom>
        </p:spPr>
      </p:pic>
      <p:sp>
        <p:nvSpPr>
          <p:cNvPr id="14" name="Rectangle 13">
            <a:extLst>
              <a:ext uri="{FF2B5EF4-FFF2-40B4-BE49-F238E27FC236}">
                <a16:creationId xmlns:a16="http://schemas.microsoft.com/office/drawing/2014/main" id="{FDB3D0B1-A588-EEEB-3842-860867EC762E}"/>
              </a:ext>
            </a:extLst>
          </p:cNvPr>
          <p:cNvSpPr/>
          <p:nvPr userDrawn="1"/>
        </p:nvSpPr>
        <p:spPr>
          <a:xfrm>
            <a:off x="-6350" y="836231"/>
            <a:ext cx="768350" cy="127789"/>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9;p42">
            <a:extLst>
              <a:ext uri="{FF2B5EF4-FFF2-40B4-BE49-F238E27FC236}">
                <a16:creationId xmlns:a16="http://schemas.microsoft.com/office/drawing/2014/main" id="{5B55BC7A-AB1D-5D4E-B066-D7C3EB7132E3}"/>
              </a:ext>
            </a:extLst>
          </p:cNvPr>
          <p:cNvSpPr txBox="1">
            <a:spLocks noGrp="1"/>
          </p:cNvSpPr>
          <p:nvPr>
            <p:ph type="title"/>
          </p:nvPr>
        </p:nvSpPr>
        <p:spPr>
          <a:xfrm>
            <a:off x="1037201" y="501588"/>
            <a:ext cx="7795649" cy="594300"/>
          </a:xfrm>
          <a:prstGeom prst="rect">
            <a:avLst/>
          </a:prstGeom>
          <a:noFill/>
          <a:ln>
            <a:noFill/>
          </a:ln>
        </p:spPr>
        <p:txBody>
          <a:bodyPr spcFirstLastPara="1" wrap="square" lIns="0" tIns="45700" rIns="0" bIns="0" anchor="ctr" anchorCtr="0">
            <a:noAutofit/>
          </a:bodyPr>
          <a:lstStyle>
            <a:lvl1pPr lvl="0" algn="l">
              <a:lnSpc>
                <a:spcPct val="90000"/>
              </a:lnSpc>
              <a:spcBef>
                <a:spcPts val="0"/>
              </a:spcBef>
              <a:spcAft>
                <a:spcPts val="0"/>
              </a:spcAft>
              <a:buClr>
                <a:schemeClr val="dk1"/>
              </a:buClr>
              <a:buSzPts val="3600"/>
              <a:buFont typeface="Arial"/>
              <a:buNone/>
              <a:defRPr sz="4800" i="0">
                <a:latin typeface="Biome" panose="020B0503030204020804" pitchFamily="34" charset="0"/>
                <a:ea typeface="Biome" panose="020B0503030204020804" pitchFamily="34" charset="0"/>
                <a:cs typeface="Biome" panose="020B0503030204020804"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19318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1" preserve="1" userDrawn="1">
  <p:cSld name="1_Content Slide 1">
    <p:spTree>
      <p:nvGrpSpPr>
        <p:cNvPr id="1" name="Shape 28"/>
        <p:cNvGrpSpPr/>
        <p:nvPr/>
      </p:nvGrpSpPr>
      <p:grpSpPr>
        <a:xfrm>
          <a:off x="0" y="0"/>
          <a:ext cx="0" cy="0"/>
          <a:chOff x="0" y="0"/>
          <a:chExt cx="0" cy="0"/>
        </a:xfrm>
      </p:grpSpPr>
      <p:sp>
        <p:nvSpPr>
          <p:cNvPr id="2" name="Oval 1">
            <a:extLst>
              <a:ext uri="{FF2B5EF4-FFF2-40B4-BE49-F238E27FC236}">
                <a16:creationId xmlns:a16="http://schemas.microsoft.com/office/drawing/2014/main" id="{B59BF8CA-70BF-E21F-7115-4CAA2381F2BE}"/>
              </a:ext>
            </a:extLst>
          </p:cNvPr>
          <p:cNvSpPr>
            <a:spLocks noChangeAspect="1"/>
          </p:cNvSpPr>
          <p:nvPr userDrawn="1"/>
        </p:nvSpPr>
        <p:spPr>
          <a:xfrm>
            <a:off x="288296" y="303731"/>
            <a:ext cx="895558" cy="883003"/>
          </a:xfrm>
          <a:prstGeom prst="ellipse">
            <a:avLst/>
          </a:prstGeom>
          <a:gradFill flip="none" rotWithShape="1">
            <a:gsLst>
              <a:gs pos="33000">
                <a:srgbClr val="C9A6E4"/>
              </a:gs>
              <a:gs pos="12000">
                <a:srgbClr val="EDCBCB"/>
              </a:gs>
              <a:gs pos="87000">
                <a:srgbClr val="7030A0"/>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the moon&#10;&#10;Description automatically generated">
            <a:extLst>
              <a:ext uri="{FF2B5EF4-FFF2-40B4-BE49-F238E27FC236}">
                <a16:creationId xmlns:a16="http://schemas.microsoft.com/office/drawing/2014/main" id="{F587A133-6203-007E-09B8-AF5DFF918D57}"/>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l="-87"/>
          <a:stretch/>
        </p:blipFill>
        <p:spPr>
          <a:xfrm>
            <a:off x="-21201" y="6399199"/>
            <a:ext cx="12213202" cy="458801"/>
          </a:xfrm>
          <a:prstGeom prst="rect">
            <a:avLst/>
          </a:prstGeom>
        </p:spPr>
      </p:pic>
      <p:sp>
        <p:nvSpPr>
          <p:cNvPr id="6" name="Rectangle 5">
            <a:extLst>
              <a:ext uri="{FF2B5EF4-FFF2-40B4-BE49-F238E27FC236}">
                <a16:creationId xmlns:a16="http://schemas.microsoft.com/office/drawing/2014/main" id="{21D44B5C-22F1-8FBC-6572-AC09F49C2E97}"/>
              </a:ext>
            </a:extLst>
          </p:cNvPr>
          <p:cNvSpPr/>
          <p:nvPr userDrawn="1"/>
        </p:nvSpPr>
        <p:spPr>
          <a:xfrm>
            <a:off x="-10600" y="6393884"/>
            <a:ext cx="12202600" cy="466752"/>
          </a:xfrm>
          <a:prstGeom prst="rect">
            <a:avLst/>
          </a:prstGeom>
          <a:gradFill flip="none" rotWithShape="1">
            <a:gsLst>
              <a:gs pos="52000">
                <a:schemeClr val="accent4">
                  <a:alpha val="67000"/>
                  <a:lumMod val="61000"/>
                  <a:lumOff val="39000"/>
                </a:schemeClr>
              </a:gs>
              <a:gs pos="100000">
                <a:srgbClr val="762828">
                  <a:alpha val="95000"/>
                  <a:lumMod val="78000"/>
                  <a:lumOff val="22000"/>
                </a:srgbClr>
              </a:gs>
              <a:gs pos="0">
                <a:schemeClr val="accent3">
                  <a:lumMod val="35000"/>
                  <a:lumOff val="65000"/>
                </a:schemeClr>
              </a:gs>
            </a:gsLst>
            <a:path path="rect">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7" name="Google Shape;34;p42">
            <a:extLst>
              <a:ext uri="{FF2B5EF4-FFF2-40B4-BE49-F238E27FC236}">
                <a16:creationId xmlns:a16="http://schemas.microsoft.com/office/drawing/2014/main" id="{E4560515-11C3-72EE-DB7C-7A2CE32CF192}"/>
              </a:ext>
            </a:extLst>
          </p:cNvPr>
          <p:cNvSpPr txBox="1"/>
          <p:nvPr userDrawn="1"/>
        </p:nvSpPr>
        <p:spPr>
          <a:xfrm>
            <a:off x="1122202" y="6466205"/>
            <a:ext cx="330151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a:solidFill>
                  <a:schemeClr val="lt1"/>
                </a:solidFill>
                <a:latin typeface="Biome" panose="020B0503030204020804" pitchFamily="34" charset="0"/>
                <a:cs typeface="Biome" panose="020B0503030204020804" pitchFamily="34" charset="0"/>
              </a:rPr>
              <a:t>ARTEMIS STEELWORKS</a:t>
            </a:r>
            <a:endParaRPr sz="1800" b="1">
              <a:solidFill>
                <a:schemeClr val="dk1"/>
              </a:solidFill>
              <a:latin typeface="Biome" panose="020B0503030204020804" pitchFamily="34" charset="0"/>
              <a:cs typeface="Biome" panose="020B0503030204020804" pitchFamily="34" charset="0"/>
            </a:endParaRPr>
          </a:p>
        </p:txBody>
      </p:sp>
      <p:sp>
        <p:nvSpPr>
          <p:cNvPr id="8" name="Rectangle 7">
            <a:extLst>
              <a:ext uri="{FF2B5EF4-FFF2-40B4-BE49-F238E27FC236}">
                <a16:creationId xmlns:a16="http://schemas.microsoft.com/office/drawing/2014/main" id="{642979A5-84CE-2CB5-6868-3856742F3679}"/>
              </a:ext>
            </a:extLst>
          </p:cNvPr>
          <p:cNvSpPr/>
          <p:nvPr userDrawn="1"/>
        </p:nvSpPr>
        <p:spPr>
          <a:xfrm>
            <a:off x="-2100" y="634621"/>
            <a:ext cx="867588" cy="187703"/>
          </a:xfrm>
          <a:prstGeom prst="rect">
            <a:avLst/>
          </a:prstGeom>
          <a:solidFill>
            <a:srgbClr val="76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33;p42">
            <a:extLst>
              <a:ext uri="{FF2B5EF4-FFF2-40B4-BE49-F238E27FC236}">
                <a16:creationId xmlns:a16="http://schemas.microsoft.com/office/drawing/2014/main" id="{1B79694B-783E-449F-898D-3695A3FF4579}"/>
              </a:ext>
            </a:extLst>
          </p:cNvPr>
          <p:cNvPicPr preferRelativeResize="0">
            <a:picLocks noChangeAspect="1"/>
          </p:cNvPicPr>
          <p:nvPr userDrawn="1"/>
        </p:nvPicPr>
        <p:blipFill rotWithShape="1">
          <a:blip r:embed="rId4" cstate="hqprint">
            <a:alphaModFix/>
            <a:lum bright="70000" contrast="-70000"/>
            <a:extLst>
              <a:ext uri="{28A0092B-C50C-407E-A947-70E740481C1C}">
                <a14:useLocalDpi xmlns:a14="http://schemas.microsoft.com/office/drawing/2010/main"/>
              </a:ext>
            </a:extLst>
          </a:blip>
          <a:srcRect/>
          <a:stretch/>
        </p:blipFill>
        <p:spPr>
          <a:xfrm>
            <a:off x="684053" y="6525351"/>
            <a:ext cx="453851" cy="235095"/>
          </a:xfrm>
          <a:prstGeom prst="rect">
            <a:avLst/>
          </a:prstGeom>
          <a:noFill/>
          <a:ln>
            <a:noFill/>
          </a:ln>
        </p:spPr>
      </p:pic>
      <p:pic>
        <p:nvPicPr>
          <p:cNvPr id="10" name="Picture 9" descr="A blue and orange light bulb with a black background&#10;&#10;Description automatically generated">
            <a:extLst>
              <a:ext uri="{FF2B5EF4-FFF2-40B4-BE49-F238E27FC236}">
                <a16:creationId xmlns:a16="http://schemas.microsoft.com/office/drawing/2014/main" id="{037C9919-8FEA-C3A5-E4BC-E2197F627C4B}"/>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9414" y="6458254"/>
            <a:ext cx="442821" cy="369291"/>
          </a:xfrm>
          <a:prstGeom prst="rect">
            <a:avLst/>
          </a:prstGeom>
        </p:spPr>
      </p:pic>
      <p:sp>
        <p:nvSpPr>
          <p:cNvPr id="11" name="Google Shape;31;p42">
            <a:extLst>
              <a:ext uri="{FF2B5EF4-FFF2-40B4-BE49-F238E27FC236}">
                <a16:creationId xmlns:a16="http://schemas.microsoft.com/office/drawing/2014/main" id="{E184F853-1BE4-7E9B-160F-54A4C95AA51A}"/>
              </a:ext>
            </a:extLst>
          </p:cNvPr>
          <p:cNvSpPr txBox="1"/>
          <p:nvPr userDrawn="1"/>
        </p:nvSpPr>
        <p:spPr>
          <a:xfrm>
            <a:off x="11596744" y="6369000"/>
            <a:ext cx="81530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2400" i="0" smtClean="0">
                <a:solidFill>
                  <a:schemeClr val="bg1"/>
                </a:solidFill>
              </a:rPr>
              <a:t>‹#›</a:t>
            </a:fld>
            <a:endParaRPr sz="1600" i="0">
              <a:solidFill>
                <a:schemeClr val="bg1"/>
              </a:solidFill>
            </a:endParaRPr>
          </a:p>
        </p:txBody>
      </p:sp>
      <p:sp>
        <p:nvSpPr>
          <p:cNvPr id="12" name="Google Shape;32;p42">
            <a:extLst>
              <a:ext uri="{FF2B5EF4-FFF2-40B4-BE49-F238E27FC236}">
                <a16:creationId xmlns:a16="http://schemas.microsoft.com/office/drawing/2014/main" id="{FCDDA39A-05D4-9BA4-02D5-CC4097FEFA39}"/>
              </a:ext>
            </a:extLst>
          </p:cNvPr>
          <p:cNvSpPr txBox="1">
            <a:spLocks noGrp="1"/>
          </p:cNvSpPr>
          <p:nvPr>
            <p:ph type="body" idx="10"/>
          </p:nvPr>
        </p:nvSpPr>
        <p:spPr>
          <a:xfrm>
            <a:off x="408500" y="1517624"/>
            <a:ext cx="11353800" cy="4488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800"/>
              <a:buNone/>
              <a:defRPr sz="2800" b="1" i="0">
                <a:solidFill>
                  <a:schemeClr val="dk1"/>
                </a:solidFill>
                <a:latin typeface="Biome Light" panose="020B0303030204020804" pitchFamily="34" charset="0"/>
                <a:ea typeface="Biome Light" panose="020B0303030204020804" pitchFamily="34" charset="0"/>
                <a:cs typeface="Biome Light" panose="020B0303030204020804" pitchFamily="34" charset="0"/>
                <a:sym typeface="Arial"/>
              </a:defRPr>
            </a:lvl1pPr>
            <a:lvl2pPr marL="914400" lvl="1" indent="-406400" algn="l">
              <a:lnSpc>
                <a:spcPct val="100000"/>
              </a:lnSpc>
              <a:spcBef>
                <a:spcPts val="500"/>
              </a:spcBef>
              <a:spcAft>
                <a:spcPts val="0"/>
              </a:spcAft>
              <a:buClr>
                <a:schemeClr val="dk1"/>
              </a:buClr>
              <a:buSzPts val="2800"/>
              <a:buChar char="▪"/>
              <a:defRPr sz="2800">
                <a:solidFill>
                  <a:schemeClr val="dk1"/>
                </a:solidFill>
                <a:latin typeface="Arial"/>
                <a:ea typeface="Arial"/>
                <a:cs typeface="Arial"/>
                <a:sym typeface="Arial"/>
              </a:defRPr>
            </a:lvl2pPr>
            <a:lvl3pPr marL="1371600" lvl="2" indent="-406400" algn="l">
              <a:lnSpc>
                <a:spcPct val="100000"/>
              </a:lnSpc>
              <a:spcBef>
                <a:spcPts val="500"/>
              </a:spcBef>
              <a:spcAft>
                <a:spcPts val="0"/>
              </a:spcAft>
              <a:buClr>
                <a:schemeClr val="dk1"/>
              </a:buClr>
              <a:buSzPts val="2800"/>
              <a:buChar char="•"/>
              <a:defRPr sz="2800">
                <a:solidFill>
                  <a:schemeClr val="dk1"/>
                </a:solidFill>
                <a:latin typeface="Arial"/>
                <a:ea typeface="Arial"/>
                <a:cs typeface="Arial"/>
                <a:sym typeface="Arial"/>
              </a:defRPr>
            </a:lvl3pPr>
            <a:lvl4pPr marL="1828800" lvl="3" indent="-431800" algn="l">
              <a:lnSpc>
                <a:spcPct val="90000"/>
              </a:lnSpc>
              <a:spcBef>
                <a:spcPts val="500"/>
              </a:spcBef>
              <a:spcAft>
                <a:spcPts val="0"/>
              </a:spcAft>
              <a:buClr>
                <a:schemeClr val="dk1"/>
              </a:buClr>
              <a:buSzPts val="3200"/>
              <a:buChar char="•"/>
              <a:defRPr sz="3200">
                <a:latin typeface="Arial"/>
                <a:ea typeface="Arial"/>
                <a:cs typeface="Arial"/>
                <a:sym typeface="Arial"/>
              </a:defRPr>
            </a:lvl4pPr>
            <a:lvl5pPr marL="2286000" lvl="4" indent="-431800" algn="l">
              <a:lnSpc>
                <a:spcPct val="90000"/>
              </a:lnSpc>
              <a:spcBef>
                <a:spcPts val="500"/>
              </a:spcBef>
              <a:spcAft>
                <a:spcPts val="0"/>
              </a:spcAft>
              <a:buClr>
                <a:schemeClr val="dk1"/>
              </a:buClr>
              <a:buSzPts val="3200"/>
              <a:buChar char="•"/>
              <a:defRPr sz="3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Char char="•"/>
              <a:defRPr>
                <a:latin typeface="Arial"/>
                <a:ea typeface="Arial"/>
                <a:cs typeface="Arial"/>
                <a:sym typeface="Arial"/>
              </a:defRPr>
            </a:lvl9pPr>
          </a:lstStyle>
          <a:p>
            <a:endParaRPr/>
          </a:p>
        </p:txBody>
      </p:sp>
      <p:sp>
        <p:nvSpPr>
          <p:cNvPr id="14" name="Rectangle 13">
            <a:extLst>
              <a:ext uri="{FF2B5EF4-FFF2-40B4-BE49-F238E27FC236}">
                <a16:creationId xmlns:a16="http://schemas.microsoft.com/office/drawing/2014/main" id="{FDB3D0B1-A588-EEEB-3842-860867EC762E}"/>
              </a:ext>
            </a:extLst>
          </p:cNvPr>
          <p:cNvSpPr/>
          <p:nvPr userDrawn="1"/>
        </p:nvSpPr>
        <p:spPr>
          <a:xfrm>
            <a:off x="-6350" y="753681"/>
            <a:ext cx="768350" cy="127789"/>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9;p42">
            <a:extLst>
              <a:ext uri="{FF2B5EF4-FFF2-40B4-BE49-F238E27FC236}">
                <a16:creationId xmlns:a16="http://schemas.microsoft.com/office/drawing/2014/main" id="{5B55BC7A-AB1D-5D4E-B066-D7C3EB7132E3}"/>
              </a:ext>
            </a:extLst>
          </p:cNvPr>
          <p:cNvSpPr txBox="1">
            <a:spLocks noGrp="1"/>
          </p:cNvSpPr>
          <p:nvPr>
            <p:ph type="title"/>
          </p:nvPr>
        </p:nvSpPr>
        <p:spPr>
          <a:xfrm>
            <a:off x="1372650" y="448082"/>
            <a:ext cx="7795649" cy="594300"/>
          </a:xfrm>
          <a:prstGeom prst="rect">
            <a:avLst/>
          </a:prstGeom>
          <a:noFill/>
          <a:ln>
            <a:noFill/>
          </a:ln>
        </p:spPr>
        <p:txBody>
          <a:bodyPr spcFirstLastPara="1" wrap="square" lIns="0" tIns="45700" rIns="0" bIns="0" anchor="ctr" anchorCtr="0">
            <a:noAutofit/>
          </a:bodyPr>
          <a:lstStyle>
            <a:lvl1pPr lvl="0" algn="l">
              <a:lnSpc>
                <a:spcPct val="90000"/>
              </a:lnSpc>
              <a:spcBef>
                <a:spcPts val="0"/>
              </a:spcBef>
              <a:spcAft>
                <a:spcPts val="0"/>
              </a:spcAft>
              <a:buClr>
                <a:schemeClr val="dk1"/>
              </a:buClr>
              <a:buSzPts val="3600"/>
              <a:buFont typeface="Arial"/>
              <a:buNone/>
              <a:defRPr sz="4800" i="0">
                <a:latin typeface="Biome" panose="020B0503030204020804" pitchFamily="34" charset="0"/>
                <a:ea typeface="Biome" panose="020B0503030204020804" pitchFamily="34" charset="0"/>
                <a:cs typeface="Biome" panose="020B0503030204020804"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2153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Close-up of the moon&#10;&#10;Description automatically generated">
            <a:extLst>
              <a:ext uri="{FF2B5EF4-FFF2-40B4-BE49-F238E27FC236}">
                <a16:creationId xmlns:a16="http://schemas.microsoft.com/office/drawing/2014/main" id="{740CBBE1-ACAC-C416-6738-05F6F351A916}"/>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10601" y="0"/>
            <a:ext cx="12213202" cy="6865951"/>
          </a:xfrm>
          <a:prstGeom prst="rect">
            <a:avLst/>
          </a:prstGeom>
        </p:spPr>
      </p:pic>
      <p:sp>
        <p:nvSpPr>
          <p:cNvPr id="8" name="Rectangle 7">
            <a:extLst>
              <a:ext uri="{FF2B5EF4-FFF2-40B4-BE49-F238E27FC236}">
                <a16:creationId xmlns:a16="http://schemas.microsoft.com/office/drawing/2014/main" id="{F549A2EB-941F-986B-912A-399D6D458988}"/>
              </a:ext>
            </a:extLst>
          </p:cNvPr>
          <p:cNvSpPr/>
          <p:nvPr userDrawn="1"/>
        </p:nvSpPr>
        <p:spPr>
          <a:xfrm>
            <a:off x="-4251" y="-6350"/>
            <a:ext cx="12202600" cy="6878651"/>
          </a:xfrm>
          <a:prstGeom prst="rect">
            <a:avLst/>
          </a:prstGeom>
          <a:gradFill flip="none" rotWithShape="1">
            <a:gsLst>
              <a:gs pos="0">
                <a:schemeClr val="accent1">
                  <a:lumMod val="5000"/>
                  <a:lumOff val="95000"/>
                  <a:alpha val="22000"/>
                </a:schemeClr>
              </a:gs>
              <a:gs pos="79000">
                <a:srgbClr val="FF0000">
                  <a:alpha val="23000"/>
                </a:srgbClr>
              </a:gs>
              <a:gs pos="100000">
                <a:srgbClr val="A50021">
                  <a:alpha val="27843"/>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9" name="Rectangle: Rounded Corners 8">
            <a:extLst>
              <a:ext uri="{FF2B5EF4-FFF2-40B4-BE49-F238E27FC236}">
                <a16:creationId xmlns:a16="http://schemas.microsoft.com/office/drawing/2014/main" id="{ABD4DBCA-9B1F-5A54-0CDB-264507B884B6}"/>
              </a:ext>
            </a:extLst>
          </p:cNvPr>
          <p:cNvSpPr/>
          <p:nvPr userDrawn="1"/>
        </p:nvSpPr>
        <p:spPr>
          <a:xfrm>
            <a:off x="8432799" y="6044580"/>
            <a:ext cx="3208903" cy="14538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4;p40">
            <a:extLst>
              <a:ext uri="{FF2B5EF4-FFF2-40B4-BE49-F238E27FC236}">
                <a16:creationId xmlns:a16="http://schemas.microsoft.com/office/drawing/2014/main" id="{52CD1B07-7789-427F-F29A-71E3264D2D26}"/>
              </a:ext>
            </a:extLst>
          </p:cNvPr>
          <p:cNvSpPr txBox="1">
            <a:spLocks noGrp="1"/>
          </p:cNvSpPr>
          <p:nvPr>
            <p:ph type="title"/>
          </p:nvPr>
        </p:nvSpPr>
        <p:spPr>
          <a:xfrm>
            <a:off x="4526500" y="2420975"/>
            <a:ext cx="7115202" cy="224852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5400"/>
              <a:buFont typeface="Arial"/>
              <a:buNone/>
              <a:defRPr sz="7200" i="0">
                <a:solidFill>
                  <a:schemeClr val="lt1"/>
                </a:solidFill>
                <a:latin typeface="Biome Light" panose="020B0502040204020203" pitchFamily="34" charset="0"/>
                <a:ea typeface="Biome Light" panose="020B0502040204020203" pitchFamily="34" charset="0"/>
                <a:cs typeface="Biome Light" panose="020B0502040204020203"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25;p40">
            <a:extLst>
              <a:ext uri="{FF2B5EF4-FFF2-40B4-BE49-F238E27FC236}">
                <a16:creationId xmlns:a16="http://schemas.microsoft.com/office/drawing/2014/main" id="{052A5097-3406-4F1C-6A07-6A4FFB4F28C0}"/>
              </a:ext>
            </a:extLst>
          </p:cNvPr>
          <p:cNvSpPr txBox="1">
            <a:spLocks noGrp="1"/>
          </p:cNvSpPr>
          <p:nvPr>
            <p:ph type="body" idx="1"/>
          </p:nvPr>
        </p:nvSpPr>
        <p:spPr>
          <a:xfrm>
            <a:off x="4526500" y="4810460"/>
            <a:ext cx="7115202" cy="92868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accent2"/>
              </a:buClr>
              <a:buSzPts val="2800"/>
              <a:buNone/>
              <a:defRPr sz="4000" b="1" i="0">
                <a:solidFill>
                  <a:srgbClr val="EDCBCB"/>
                </a:solidFill>
                <a:latin typeface="Biome Light" panose="020B0303030204020804" pitchFamily="34" charset="0"/>
                <a:ea typeface="Biome Light" panose="020B0303030204020804" pitchFamily="34" charset="0"/>
                <a:cs typeface="Biome Light" panose="020B0303030204020804" pitchFamily="34" charset="0"/>
                <a:sym typeface="Arial"/>
              </a:defRPr>
            </a:lvl1pPr>
            <a:lvl2pPr marL="914400" lvl="1" indent="-228600" algn="l">
              <a:lnSpc>
                <a:spcPct val="90000"/>
              </a:lnSpc>
              <a:spcBef>
                <a:spcPts val="500"/>
              </a:spcBef>
              <a:spcAft>
                <a:spcPts val="0"/>
              </a:spcAft>
              <a:buClr>
                <a:schemeClr val="dk1"/>
              </a:buClr>
              <a:buSzPts val="2400"/>
              <a:buNone/>
              <a:defRPr i="0">
                <a:latin typeface="Arial"/>
                <a:ea typeface="Arial"/>
                <a:cs typeface="Arial"/>
                <a:sym typeface="Arial"/>
              </a:defRPr>
            </a:lvl2pPr>
            <a:lvl3pPr marL="1371600" lvl="2" indent="-228600" algn="l">
              <a:lnSpc>
                <a:spcPct val="90000"/>
              </a:lnSpc>
              <a:spcBef>
                <a:spcPts val="500"/>
              </a:spcBef>
              <a:spcAft>
                <a:spcPts val="0"/>
              </a:spcAft>
              <a:buClr>
                <a:schemeClr val="dk1"/>
              </a:buClr>
              <a:buSzPts val="2000"/>
              <a:buNone/>
              <a:defRPr i="0">
                <a:latin typeface="Arial"/>
                <a:ea typeface="Arial"/>
                <a:cs typeface="Arial"/>
                <a:sym typeface="Arial"/>
              </a:defRPr>
            </a:lvl3pPr>
            <a:lvl4pPr marL="1828800" lvl="3" indent="-228600" algn="l">
              <a:lnSpc>
                <a:spcPct val="90000"/>
              </a:lnSpc>
              <a:spcBef>
                <a:spcPts val="500"/>
              </a:spcBef>
              <a:spcAft>
                <a:spcPts val="0"/>
              </a:spcAft>
              <a:buClr>
                <a:schemeClr val="dk1"/>
              </a:buClr>
              <a:buSzPts val="1800"/>
              <a:buNone/>
              <a:defRPr i="0">
                <a:latin typeface="Arial"/>
                <a:ea typeface="Arial"/>
                <a:cs typeface="Arial"/>
                <a:sym typeface="Arial"/>
              </a:defRPr>
            </a:lvl4pPr>
            <a:lvl5pPr marL="2286000" lvl="4" indent="-228600" algn="l">
              <a:lnSpc>
                <a:spcPct val="90000"/>
              </a:lnSpc>
              <a:spcBef>
                <a:spcPts val="500"/>
              </a:spcBef>
              <a:spcAft>
                <a:spcPts val="0"/>
              </a:spcAft>
              <a:buClr>
                <a:schemeClr val="dk1"/>
              </a:buClr>
              <a:buSzPts val="1800"/>
              <a:buNone/>
              <a:defRPr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Char char="•"/>
              <a:defRPr>
                <a:latin typeface="Arial"/>
                <a:ea typeface="Arial"/>
                <a:cs typeface="Arial"/>
                <a:sym typeface="Arial"/>
              </a:defRPr>
            </a:lvl7pPr>
            <a:lvl8pPr marL="3657600" lvl="7" indent="-342900" algn="l">
              <a:lnSpc>
                <a:spcPct val="90000"/>
              </a:lnSpc>
              <a:spcBef>
                <a:spcPts val="500"/>
              </a:spcBef>
              <a:spcAft>
                <a:spcPts val="0"/>
              </a:spcAft>
              <a:buClr>
                <a:schemeClr val="dk1"/>
              </a:buClr>
              <a:buSzPts val="1800"/>
              <a:buChar char="•"/>
              <a:defRPr>
                <a:latin typeface="Arial"/>
                <a:ea typeface="Arial"/>
                <a:cs typeface="Arial"/>
                <a:sym typeface="Arial"/>
              </a:defRPr>
            </a:lvl8pPr>
            <a:lvl9pPr marL="4114800" lvl="8" indent="-342900" algn="l">
              <a:lnSpc>
                <a:spcPct val="90000"/>
              </a:lnSpc>
              <a:spcBef>
                <a:spcPts val="500"/>
              </a:spcBef>
              <a:spcAft>
                <a:spcPts val="0"/>
              </a:spcAft>
              <a:buClr>
                <a:schemeClr val="dk1"/>
              </a:buClr>
              <a:buSzPts val="1800"/>
              <a:buChar char="•"/>
              <a:defRPr>
                <a:latin typeface="Arial"/>
                <a:ea typeface="Arial"/>
                <a:cs typeface="Arial"/>
                <a:sym typeface="Arial"/>
              </a:defRPr>
            </a:lvl9pPr>
          </a:lstStyle>
          <a:p>
            <a:endParaRPr/>
          </a:p>
        </p:txBody>
      </p:sp>
    </p:spTree>
    <p:extLst>
      <p:ext uri="{BB962C8B-B14F-4D97-AF65-F5344CB8AC3E}">
        <p14:creationId xmlns:p14="http://schemas.microsoft.com/office/powerpoint/2010/main" val="6041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reserve="1">
  <p:cSld name="Title Slide 1">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212769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094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5894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F3FBDB-C8B1-1B85-2EF6-C47174222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763D30-77B9-F742-7D24-CF06D867D8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040E8-FED4-474D-4454-993DD01546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8711D-A764-4C4F-AE64-17A93B4C96BC}" type="datetimeFigureOut">
              <a:rPr lang="en-US" smtClean="0"/>
              <a:t>11/16/23</a:t>
            </a:fld>
            <a:endParaRPr lang="en-US"/>
          </a:p>
        </p:txBody>
      </p:sp>
      <p:sp>
        <p:nvSpPr>
          <p:cNvPr id="5" name="Footer Placeholder 4">
            <a:extLst>
              <a:ext uri="{FF2B5EF4-FFF2-40B4-BE49-F238E27FC236}">
                <a16:creationId xmlns:a16="http://schemas.microsoft.com/office/drawing/2014/main" id="{66D016DF-3FB9-A8DB-C663-B9E9D8D66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4C2713-4FAD-203D-7508-F04B034F38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8BD1F1-A155-4EE6-B9E4-2BFAC36F46BF}" type="slidenum">
              <a:rPr lang="en-US" smtClean="0"/>
              <a:t>‹#›</a:t>
            </a:fld>
            <a:endParaRPr lang="en-US"/>
          </a:p>
        </p:txBody>
      </p:sp>
    </p:spTree>
    <p:extLst>
      <p:ext uri="{BB962C8B-B14F-4D97-AF65-F5344CB8AC3E}">
        <p14:creationId xmlns:p14="http://schemas.microsoft.com/office/powerpoint/2010/main" val="30470106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3" r:id="rId6"/>
    <p:sldLayoutId id="214748367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ideo" Target="https://www.youtube.com/embed/O9KdtV6diTc?feature=oembed" TargetMode="Externa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OCqsZUILeW0?feature=oembed" TargetMode="External"/><Relationship Id="rId4" Type="http://schemas.openxmlformats.org/officeDocument/2006/relationships/image" Target="../media/image78.jpeg"/></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2.jpeg"/><Relationship Id="rId2" Type="http://schemas.openxmlformats.org/officeDocument/2006/relationships/video" Target="https://www.youtube.com/embed/Iw6H1Ksz9lI?feature=oembed" TargetMode="External"/><Relationship Id="rId1" Type="http://schemas.openxmlformats.org/officeDocument/2006/relationships/video" Target="https://www.youtube.com/embed/bqAhHovCT74?feature=oembed" TargetMode="Externa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notesSlide" Target="../notesSlides/notesSlide10.xml"/><Relationship Id="rId7"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ideo" Target="https://www.youtube.com/embed/WVIB-AMB-68?feature=oembed" TargetMode="Externa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uwQnquMkHi4?feature=oembed" TargetMode="Externa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video" Target="https://www.youtube.com/embed/cqH_BSeZPjA?feature=oembed" TargetMode="Externa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image" Target="../media/image13.jpeg"/><Relationship Id="rId16"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09.jpeg"/><Relationship Id="rId2" Type="http://schemas.openxmlformats.org/officeDocument/2006/relationships/slideLayout" Target="../slideLayouts/slideLayout2.xml"/><Relationship Id="rId1" Type="http://schemas.openxmlformats.org/officeDocument/2006/relationships/video" Target="https://www.youtube.com/embed/HnNRrXpBHhw?feature=oembed" TargetMode="Externa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video" Target="https://www.youtube.com/embed/hQ-Mw5YEnhk?feature=oembed" TargetMode="Externa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video" Target="https://www.youtube.com/embed/_CazxKLpnUk?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ga2foylj1ho?feature=oembed" TargetMode="External"/><Relationship Id="rId5" Type="http://schemas.openxmlformats.org/officeDocument/2006/relationships/image" Target="../media/image113.jpeg"/><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b-maBa4N4Tw?feature=oembed" TargetMode="External"/><Relationship Id="rId5" Type="http://schemas.openxmlformats.org/officeDocument/2006/relationships/image" Target="../media/image114.jpe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he7VR9Go4tc?feature=oembed" TargetMode="External"/><Relationship Id="rId5" Type="http://schemas.openxmlformats.org/officeDocument/2006/relationships/image" Target="../media/image115.jpe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tfxqbimxfgs?feature=oembed" TargetMode="External"/><Relationship Id="rId5" Type="http://schemas.openxmlformats.org/officeDocument/2006/relationships/image" Target="../media/image116.jpe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eg"/></Relationships>
</file>

<file path=ppt/slides/_rels/slide4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31.svg"/><Relationship Id="rId7" Type="http://schemas.openxmlformats.org/officeDocument/2006/relationships/image" Target="../media/image121.jpeg"/><Relationship Id="rId12" Type="http://schemas.openxmlformats.org/officeDocument/2006/relationships/image" Target="../media/image12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20.jpeg"/><Relationship Id="rId11" Type="http://schemas.openxmlformats.org/officeDocument/2006/relationships/image" Target="../media/image58.png"/><Relationship Id="rId5" Type="http://schemas.openxmlformats.org/officeDocument/2006/relationships/image" Target="../media/image33.png"/><Relationship Id="rId10" Type="http://schemas.openxmlformats.org/officeDocument/2006/relationships/image" Target="../media/image124.jpeg"/><Relationship Id="rId4" Type="http://schemas.openxmlformats.org/officeDocument/2006/relationships/image" Target="../media/image32.png"/><Relationship Id="rId9" Type="http://schemas.openxmlformats.org/officeDocument/2006/relationships/image" Target="../media/image123.png"/></Relationships>
</file>

<file path=ppt/slides/_rels/slide4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31.svg"/><Relationship Id="rId7" Type="http://schemas.openxmlformats.org/officeDocument/2006/relationships/image" Target="../media/image12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31.svg"/><Relationship Id="rId7" Type="http://schemas.openxmlformats.org/officeDocument/2006/relationships/image" Target="../media/image12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jpe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31.sv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4.xml"/><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8.png"/><Relationship Id="rId3" Type="http://schemas.openxmlformats.org/officeDocument/2006/relationships/image" Target="../media/image38.png"/><Relationship Id="rId7" Type="http://schemas.openxmlformats.org/officeDocument/2006/relationships/image" Target="../media/image44.png"/><Relationship Id="rId12"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56.png"/><Relationship Id="rId5" Type="http://schemas.openxmlformats.org/officeDocument/2006/relationships/image" Target="../media/image40.png"/><Relationship Id="rId10" Type="http://schemas.openxmlformats.org/officeDocument/2006/relationships/image" Target="../media/image55.svg"/><Relationship Id="rId4" Type="http://schemas.openxmlformats.org/officeDocument/2006/relationships/image" Target="../media/image39.svg"/><Relationship Id="rId9" Type="http://schemas.openxmlformats.org/officeDocument/2006/relationships/image" Target="../media/image54.pn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A7970A-5154-6255-C1E2-14F7F56C3378}"/>
              </a:ext>
            </a:extLst>
          </p:cNvPr>
          <p:cNvSpPr>
            <a:spLocks noGrp="1"/>
          </p:cNvSpPr>
          <p:nvPr>
            <p:ph type="body" idx="10"/>
          </p:nvPr>
        </p:nvSpPr>
        <p:spPr/>
        <p:txBody>
          <a:bodyPr/>
          <a:lstStyle/>
          <a:p>
            <a:endParaRPr lang="en-US"/>
          </a:p>
        </p:txBody>
      </p:sp>
      <p:sp>
        <p:nvSpPr>
          <p:cNvPr id="3" name="Title 2">
            <a:extLst>
              <a:ext uri="{FF2B5EF4-FFF2-40B4-BE49-F238E27FC236}">
                <a16:creationId xmlns:a16="http://schemas.microsoft.com/office/drawing/2014/main" id="{8FC886BE-EF23-C9DA-7389-2335C5B3CCBB}"/>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86379C1-7851-688C-6CBA-F318D2C6C073}"/>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C2AA170-A92E-A107-ADA1-ADC637FFE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400" y="0"/>
            <a:ext cx="9144000" cy="6858000"/>
          </a:xfrm>
          <a:prstGeom prst="rect">
            <a:avLst/>
          </a:prstGeom>
        </p:spPr>
      </p:pic>
    </p:spTree>
    <p:extLst>
      <p:ext uri="{BB962C8B-B14F-4D97-AF65-F5344CB8AC3E}">
        <p14:creationId xmlns:p14="http://schemas.microsoft.com/office/powerpoint/2010/main" val="746553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65F4-C757-A357-8747-CB62F11BE3F2}"/>
              </a:ext>
            </a:extLst>
          </p:cNvPr>
          <p:cNvSpPr>
            <a:spLocks noGrp="1"/>
          </p:cNvSpPr>
          <p:nvPr>
            <p:ph type="title"/>
          </p:nvPr>
        </p:nvSpPr>
        <p:spPr>
          <a:xfrm>
            <a:off x="1037201" y="501588"/>
            <a:ext cx="10578605" cy="594300"/>
          </a:xfrm>
        </p:spPr>
        <p:txBody>
          <a:bodyPr/>
          <a:lstStyle/>
          <a:p>
            <a:r>
              <a:rPr lang="en-US" sz="3200">
                <a:latin typeface="Biome"/>
                <a:cs typeface="Calibri Light"/>
              </a:rPr>
              <a:t>Molten Regolith Electrolysis (MRE) Fundamentals</a:t>
            </a:r>
          </a:p>
        </p:txBody>
      </p:sp>
      <p:sp>
        <p:nvSpPr>
          <p:cNvPr id="4" name="TextBox 3">
            <a:extLst>
              <a:ext uri="{FF2B5EF4-FFF2-40B4-BE49-F238E27FC236}">
                <a16:creationId xmlns:a16="http://schemas.microsoft.com/office/drawing/2014/main" id="{1F380D6C-52B7-40D1-2DA1-06AC15DD421D}"/>
              </a:ext>
            </a:extLst>
          </p:cNvPr>
          <p:cNvSpPr txBox="1"/>
          <p:nvPr/>
        </p:nvSpPr>
        <p:spPr>
          <a:xfrm>
            <a:off x="1109472" y="1889760"/>
            <a:ext cx="3151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3" name="TextBox 2">
            <a:extLst>
              <a:ext uri="{FF2B5EF4-FFF2-40B4-BE49-F238E27FC236}">
                <a16:creationId xmlns:a16="http://schemas.microsoft.com/office/drawing/2014/main" id="{D13FECAA-6E8C-D769-8C53-D474C70B6131}"/>
              </a:ext>
            </a:extLst>
          </p:cNvPr>
          <p:cNvSpPr txBox="1"/>
          <p:nvPr/>
        </p:nvSpPr>
        <p:spPr>
          <a:xfrm>
            <a:off x="7386991" y="2128561"/>
            <a:ext cx="428861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Biome"/>
                <a:ea typeface="Calibri"/>
                <a:cs typeface="Calibri"/>
              </a:rPr>
              <a:t>Hold regolith around 1600°C</a:t>
            </a:r>
          </a:p>
          <a:p>
            <a:pPr marL="285750" indent="-285750">
              <a:buFont typeface="Arial"/>
              <a:buChar char="•"/>
            </a:pPr>
            <a:r>
              <a:rPr lang="en-US">
                <a:latin typeface="Biome"/>
                <a:ea typeface="Calibri"/>
                <a:cs typeface="Calibri"/>
              </a:rPr>
              <a:t>Apply voltage, ions migrate according to charge</a:t>
            </a:r>
          </a:p>
          <a:p>
            <a:pPr marL="742950" lvl="1" indent="-285750">
              <a:buFont typeface="Arial"/>
              <a:buChar char="•"/>
            </a:pPr>
            <a:r>
              <a:rPr lang="en-US">
                <a:latin typeface="Biome"/>
                <a:ea typeface="Calibri"/>
                <a:cs typeface="Calibri"/>
              </a:rPr>
              <a:t>Fe</a:t>
            </a:r>
            <a:r>
              <a:rPr lang="en-US" baseline="30000">
                <a:latin typeface="Biome"/>
                <a:ea typeface="Calibri"/>
                <a:cs typeface="Calibri"/>
              </a:rPr>
              <a:t>2+</a:t>
            </a:r>
            <a:r>
              <a:rPr lang="en-US">
                <a:latin typeface="Biome"/>
                <a:ea typeface="Calibri"/>
                <a:cs typeface="Calibri"/>
              </a:rPr>
              <a:t> ions to cathode (-), O</a:t>
            </a:r>
            <a:r>
              <a:rPr lang="en-US" baseline="30000">
                <a:latin typeface="Biome"/>
                <a:ea typeface="Calibri"/>
                <a:cs typeface="Calibri"/>
              </a:rPr>
              <a:t>2-</a:t>
            </a:r>
            <a:r>
              <a:rPr lang="en-US">
                <a:latin typeface="Biome"/>
                <a:ea typeface="Calibri"/>
                <a:cs typeface="Calibri"/>
              </a:rPr>
              <a:t> to anode (+)</a:t>
            </a:r>
          </a:p>
          <a:p>
            <a:pPr marL="285750" indent="-285750">
              <a:buFont typeface="Arial"/>
              <a:buChar char="•"/>
            </a:pPr>
            <a:r>
              <a:rPr lang="en-US">
                <a:latin typeface="Biome"/>
                <a:ea typeface="Calibri"/>
                <a:cs typeface="Calibri"/>
              </a:rPr>
              <a:t>Electron pulled off oxide, forms oxygen</a:t>
            </a:r>
          </a:p>
          <a:p>
            <a:pPr marL="742950" lvl="1" indent="-285750">
              <a:buFont typeface="Arial"/>
              <a:buChar char="•"/>
            </a:pPr>
            <a:r>
              <a:rPr lang="en-US">
                <a:latin typeface="Biome"/>
                <a:ea typeface="Calibri"/>
                <a:cs typeface="Calibri"/>
              </a:rPr>
              <a:t>Electron travels through wire to cathode</a:t>
            </a:r>
          </a:p>
          <a:p>
            <a:pPr marL="285750" indent="-285750">
              <a:buFont typeface="Arial"/>
              <a:buChar char="•"/>
            </a:pPr>
            <a:r>
              <a:rPr lang="en-US">
                <a:latin typeface="Biome"/>
                <a:ea typeface="Calibri"/>
                <a:cs typeface="Calibri"/>
              </a:rPr>
              <a:t>Fe</a:t>
            </a:r>
            <a:r>
              <a:rPr lang="en-US" baseline="30000">
                <a:latin typeface="Biome"/>
                <a:ea typeface="Calibri"/>
                <a:cs typeface="Calibri"/>
              </a:rPr>
              <a:t>2+</a:t>
            </a:r>
            <a:r>
              <a:rPr lang="en-US">
                <a:latin typeface="Biome"/>
                <a:ea typeface="Calibri"/>
                <a:cs typeface="Calibri"/>
              </a:rPr>
              <a:t> reduced to metal at cathode</a:t>
            </a:r>
          </a:p>
          <a:p>
            <a:endParaRPr lang="en-US">
              <a:latin typeface="Biome"/>
              <a:ea typeface="Calibri"/>
              <a:cs typeface="Calibri"/>
            </a:endParaRPr>
          </a:p>
        </p:txBody>
      </p:sp>
      <p:grpSp>
        <p:nvGrpSpPr>
          <p:cNvPr id="7" name="Group 6">
            <a:extLst>
              <a:ext uri="{FF2B5EF4-FFF2-40B4-BE49-F238E27FC236}">
                <a16:creationId xmlns:a16="http://schemas.microsoft.com/office/drawing/2014/main" id="{1FB774B2-212E-D857-B356-7D8074930ABC}"/>
              </a:ext>
            </a:extLst>
          </p:cNvPr>
          <p:cNvGrpSpPr/>
          <p:nvPr/>
        </p:nvGrpSpPr>
        <p:grpSpPr>
          <a:xfrm>
            <a:off x="511971" y="1522943"/>
            <a:ext cx="6649510" cy="4832716"/>
            <a:chOff x="833145" y="1522943"/>
            <a:chExt cx="6649510" cy="4832716"/>
          </a:xfrm>
        </p:grpSpPr>
        <p:pic>
          <p:nvPicPr>
            <p:cNvPr id="5" name="Graphic 4">
              <a:extLst>
                <a:ext uri="{FF2B5EF4-FFF2-40B4-BE49-F238E27FC236}">
                  <a16:creationId xmlns:a16="http://schemas.microsoft.com/office/drawing/2014/main" id="{114A3191-ED51-7F88-8BDD-9007CBDD225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3145" y="1522943"/>
              <a:ext cx="6649510" cy="4832716"/>
            </a:xfrm>
            <a:prstGeom prst="rect">
              <a:avLst/>
            </a:prstGeom>
          </p:spPr>
        </p:pic>
        <p:sp>
          <p:nvSpPr>
            <p:cNvPr id="6" name="Rectangle 5">
              <a:extLst>
                <a:ext uri="{FF2B5EF4-FFF2-40B4-BE49-F238E27FC236}">
                  <a16:creationId xmlns:a16="http://schemas.microsoft.com/office/drawing/2014/main" id="{1E5A5057-FEC1-53CF-4840-1E157AAC2F8E}"/>
                </a:ext>
              </a:extLst>
            </p:cNvPr>
            <p:cNvSpPr/>
            <p:nvPr/>
          </p:nvSpPr>
          <p:spPr>
            <a:xfrm>
              <a:off x="3262115" y="3463636"/>
              <a:ext cx="1643652" cy="201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2335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722C-3936-7A14-DEA2-AA9ED8311C1C}"/>
              </a:ext>
            </a:extLst>
          </p:cNvPr>
          <p:cNvSpPr>
            <a:spLocks noGrp="1"/>
          </p:cNvSpPr>
          <p:nvPr>
            <p:ph type="title"/>
          </p:nvPr>
        </p:nvSpPr>
        <p:spPr/>
        <p:txBody>
          <a:bodyPr/>
          <a:lstStyle/>
          <a:p>
            <a:r>
              <a:rPr lang="en-US">
                <a:latin typeface="Biome"/>
                <a:cs typeface="Calibri Light"/>
              </a:rPr>
              <a:t>MRE Reactor Design</a:t>
            </a:r>
          </a:p>
        </p:txBody>
      </p:sp>
      <p:sp>
        <p:nvSpPr>
          <p:cNvPr id="5" name="Rectangle 4">
            <a:extLst>
              <a:ext uri="{FF2B5EF4-FFF2-40B4-BE49-F238E27FC236}">
                <a16:creationId xmlns:a16="http://schemas.microsoft.com/office/drawing/2014/main" id="{259DAEE7-DF17-F5B7-B50C-77CBF648FD65}"/>
              </a:ext>
            </a:extLst>
          </p:cNvPr>
          <p:cNvSpPr/>
          <p:nvPr/>
        </p:nvSpPr>
        <p:spPr>
          <a:xfrm>
            <a:off x="11549062" y="2185987"/>
            <a:ext cx="161925" cy="561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F20EB0C-3A29-C40A-E851-A6D69F93A973}"/>
              </a:ext>
            </a:extLst>
          </p:cNvPr>
          <p:cNvGrpSpPr/>
          <p:nvPr/>
        </p:nvGrpSpPr>
        <p:grpSpPr>
          <a:xfrm>
            <a:off x="5345790" y="1162768"/>
            <a:ext cx="5460229" cy="5085995"/>
            <a:chOff x="1241769" y="1328777"/>
            <a:chExt cx="4564544" cy="4497785"/>
          </a:xfrm>
        </p:grpSpPr>
        <p:pic>
          <p:nvPicPr>
            <p:cNvPr id="4" name="Picture 3">
              <a:extLst>
                <a:ext uri="{FF2B5EF4-FFF2-40B4-BE49-F238E27FC236}">
                  <a16:creationId xmlns:a16="http://schemas.microsoft.com/office/drawing/2014/main" id="{80C6A928-751F-191F-398A-62F884E534E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70"/>
            <a:stretch/>
          </p:blipFill>
          <p:spPr>
            <a:xfrm>
              <a:off x="1241769" y="1388649"/>
              <a:ext cx="4359987" cy="4437913"/>
            </a:xfrm>
            <a:prstGeom prst="rect">
              <a:avLst/>
            </a:prstGeom>
          </p:spPr>
        </p:pic>
        <p:sp>
          <p:nvSpPr>
            <p:cNvPr id="9" name="Rectangle 8">
              <a:extLst>
                <a:ext uri="{FF2B5EF4-FFF2-40B4-BE49-F238E27FC236}">
                  <a16:creationId xmlns:a16="http://schemas.microsoft.com/office/drawing/2014/main" id="{B182652E-9AB8-2664-8604-542B952F49FE}"/>
                </a:ext>
              </a:extLst>
            </p:cNvPr>
            <p:cNvSpPr/>
            <p:nvPr/>
          </p:nvSpPr>
          <p:spPr>
            <a:xfrm>
              <a:off x="5422165" y="2506413"/>
              <a:ext cx="384148" cy="428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9DF34C-5BB6-9E17-2207-0E98ABBA841E}"/>
                </a:ext>
              </a:extLst>
            </p:cNvPr>
            <p:cNvSpPr/>
            <p:nvPr/>
          </p:nvSpPr>
          <p:spPr>
            <a:xfrm>
              <a:off x="5385639" y="5272284"/>
              <a:ext cx="384148" cy="428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1E94AE-E16F-FFE8-32C0-5F3B806D905A}"/>
                </a:ext>
              </a:extLst>
            </p:cNvPr>
            <p:cNvSpPr/>
            <p:nvPr/>
          </p:nvSpPr>
          <p:spPr>
            <a:xfrm>
              <a:off x="1807388" y="1328777"/>
              <a:ext cx="2814991" cy="251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machine on a stand&#10;&#10;Description automatically generated">
            <a:extLst>
              <a:ext uri="{FF2B5EF4-FFF2-40B4-BE49-F238E27FC236}">
                <a16:creationId xmlns:a16="http://schemas.microsoft.com/office/drawing/2014/main" id="{3778286A-A857-5FD1-29C5-A11488314C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470" r="-402"/>
          <a:stretch/>
        </p:blipFill>
        <p:spPr>
          <a:xfrm>
            <a:off x="980260" y="1333605"/>
            <a:ext cx="3181227" cy="4896762"/>
          </a:xfrm>
          <a:prstGeom prst="rect">
            <a:avLst/>
          </a:prstGeom>
        </p:spPr>
      </p:pic>
    </p:spTree>
    <p:extLst>
      <p:ext uri="{BB962C8B-B14F-4D97-AF65-F5344CB8AC3E}">
        <p14:creationId xmlns:p14="http://schemas.microsoft.com/office/powerpoint/2010/main" val="742564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909817-DEDB-CD7D-3709-B4FB674850D6}"/>
              </a:ext>
            </a:extLst>
          </p:cNvPr>
          <p:cNvSpPr>
            <a:spLocks noGrp="1"/>
          </p:cNvSpPr>
          <p:nvPr>
            <p:ph type="body" idx="10"/>
          </p:nvPr>
        </p:nvSpPr>
        <p:spPr>
          <a:xfrm>
            <a:off x="4690008" y="1657970"/>
            <a:ext cx="7149172" cy="4921172"/>
          </a:xfrm>
        </p:spPr>
        <p:txBody>
          <a:bodyPr vert="horz" lIns="91440" tIns="45720" rIns="91440" bIns="45720" rtlCol="0" anchor="t">
            <a:normAutofit/>
          </a:bodyPr>
          <a:lstStyle/>
          <a:p>
            <a:pPr marL="685800" indent="-457200">
              <a:buChar char="•"/>
            </a:pPr>
            <a:r>
              <a:rPr lang="en-US" b="0" dirty="0">
                <a:latin typeface="Biome"/>
                <a:ea typeface="Calibri"/>
                <a:cs typeface="Calibri"/>
              </a:rPr>
              <a:t>Beneficiation essential </a:t>
            </a:r>
          </a:p>
          <a:p>
            <a:pPr marL="1143000" lvl="1" indent="-457200">
              <a:buClr>
                <a:srgbClr val="000000"/>
              </a:buClr>
              <a:buChar char="•"/>
            </a:pPr>
            <a:r>
              <a:rPr lang="en-US" dirty="0">
                <a:latin typeface="Biome"/>
                <a:ea typeface="Calibri"/>
                <a:cs typeface="Calibri"/>
              </a:rPr>
              <a:t>LHS-1 too low in </a:t>
            </a:r>
            <a:r>
              <a:rPr lang="en-US" dirty="0" err="1">
                <a:latin typeface="Biome"/>
                <a:ea typeface="Calibri"/>
                <a:cs typeface="Calibri"/>
              </a:rPr>
              <a:t>FeO</a:t>
            </a:r>
            <a:endParaRPr lang="en-US" dirty="0">
              <a:latin typeface="Biome"/>
              <a:ea typeface="Calibri"/>
              <a:cs typeface="Calibri"/>
            </a:endParaRPr>
          </a:p>
          <a:p>
            <a:pPr marL="685800" indent="-457200">
              <a:buClr>
                <a:srgbClr val="000000"/>
              </a:buClr>
              <a:buChar char="•"/>
            </a:pPr>
            <a:r>
              <a:rPr lang="en-US" b="0" dirty="0">
                <a:latin typeface="Biome"/>
                <a:cs typeface="Biome Light"/>
              </a:rPr>
              <a:t>Metal composition and thermodynamic voltage calculated</a:t>
            </a:r>
          </a:p>
          <a:p>
            <a:pPr marL="685800" indent="-457200">
              <a:buClr>
                <a:srgbClr val="000000"/>
              </a:buClr>
              <a:buChar char="•"/>
            </a:pPr>
            <a:r>
              <a:rPr lang="en-US" b="0" dirty="0">
                <a:latin typeface="Biome"/>
                <a:cs typeface="Biome Light"/>
              </a:rPr>
              <a:t>Estimation of power consumption</a:t>
            </a:r>
            <a:endParaRPr lang="en-US" b="0" dirty="0">
              <a:latin typeface="Biome"/>
            </a:endParaRPr>
          </a:p>
          <a:p>
            <a:pPr marL="1143000" lvl="1" indent="-457200">
              <a:buClr>
                <a:srgbClr val="000000"/>
              </a:buClr>
              <a:buChar char="•"/>
            </a:pPr>
            <a:r>
              <a:rPr lang="en-US" dirty="0">
                <a:latin typeface="Biome"/>
                <a:ea typeface="Calibri"/>
                <a:cs typeface="Biome Light"/>
              </a:rPr>
              <a:t>100g, ~3x thermodynamic voltage: 7.30kW</a:t>
            </a:r>
          </a:p>
          <a:p>
            <a:endParaRPr lang="en-US" b="0" dirty="0">
              <a:latin typeface="Biome"/>
              <a:ea typeface="Calibri"/>
              <a:cs typeface="Calibri"/>
            </a:endParaRPr>
          </a:p>
          <a:p>
            <a:endParaRPr lang="en-US" b="0" dirty="0">
              <a:latin typeface="Biome"/>
              <a:ea typeface="Calibri"/>
              <a:cs typeface="Calibri"/>
            </a:endParaRPr>
          </a:p>
        </p:txBody>
      </p:sp>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569214" cy="594300"/>
          </a:xfrm>
        </p:spPr>
        <p:txBody>
          <a:bodyPr/>
          <a:lstStyle/>
          <a:p>
            <a:r>
              <a:rPr lang="en-US" sz="3200">
                <a:latin typeface="Biome"/>
                <a:ea typeface="Calibri Light"/>
                <a:cs typeface="Calibri Light"/>
              </a:rPr>
              <a:t>Simulations and Calculations aided Development</a:t>
            </a:r>
          </a:p>
        </p:txBody>
      </p:sp>
      <p:sp>
        <p:nvSpPr>
          <p:cNvPr id="5" name="TextBox 4">
            <a:extLst>
              <a:ext uri="{FF2B5EF4-FFF2-40B4-BE49-F238E27FC236}">
                <a16:creationId xmlns:a16="http://schemas.microsoft.com/office/drawing/2014/main" id="{3618DFB6-AD5E-6C7A-F7E8-5AEC5AC592CB}"/>
              </a:ext>
            </a:extLst>
          </p:cNvPr>
          <p:cNvSpPr txBox="1"/>
          <p:nvPr/>
        </p:nvSpPr>
        <p:spPr>
          <a:xfrm>
            <a:off x="518160" y="4431792"/>
            <a:ext cx="206044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Biome"/>
                <a:ea typeface="Calibri"/>
                <a:cs typeface="Calibri"/>
              </a:rPr>
              <a:t>The change in composition of the regolith after a theoretical beneficiation step </a:t>
            </a:r>
          </a:p>
        </p:txBody>
      </p:sp>
      <p:pic>
        <p:nvPicPr>
          <p:cNvPr id="6" name="Graphic 5">
            <a:extLst>
              <a:ext uri="{FF2B5EF4-FFF2-40B4-BE49-F238E27FC236}">
                <a16:creationId xmlns:a16="http://schemas.microsoft.com/office/drawing/2014/main" id="{E3D63F98-A34C-C9C8-F632-9DE7BB3EF1DC}"/>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2838" y="1653635"/>
            <a:ext cx="4546403" cy="4376928"/>
          </a:xfrm>
          <a:prstGeom prst="rect">
            <a:avLst/>
          </a:prstGeom>
        </p:spPr>
      </p:pic>
    </p:spTree>
    <p:extLst>
      <p:ext uri="{BB962C8B-B14F-4D97-AF65-F5344CB8AC3E}">
        <p14:creationId xmlns:p14="http://schemas.microsoft.com/office/powerpoint/2010/main" val="2242917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Calibri Light"/>
                <a:cs typeface="Calibri Light"/>
              </a:rPr>
              <a:t>Lunar Environment Technology Development</a:t>
            </a:r>
            <a:endParaRPr lang="en-US"/>
          </a:p>
        </p:txBody>
      </p:sp>
    </p:spTree>
    <p:extLst>
      <p:ext uri="{BB962C8B-B14F-4D97-AF65-F5344CB8AC3E}">
        <p14:creationId xmlns:p14="http://schemas.microsoft.com/office/powerpoint/2010/main" val="10985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473746" cy="594300"/>
          </a:xfrm>
        </p:spPr>
        <p:txBody>
          <a:bodyPr/>
          <a:lstStyle/>
          <a:p>
            <a:pPr algn="ctr"/>
            <a:r>
              <a:rPr lang="en-US">
                <a:latin typeface="Biome"/>
                <a:cs typeface="Calibri Light"/>
              </a:rPr>
              <a:t>Lunar Environment Technology</a:t>
            </a:r>
            <a:endParaRPr lang="en-US"/>
          </a:p>
        </p:txBody>
      </p:sp>
      <p:grpSp>
        <p:nvGrpSpPr>
          <p:cNvPr id="8" name="Group 7">
            <a:extLst>
              <a:ext uri="{FF2B5EF4-FFF2-40B4-BE49-F238E27FC236}">
                <a16:creationId xmlns:a16="http://schemas.microsoft.com/office/drawing/2014/main" id="{1F129436-C3A6-7162-6937-C31946D40F89}"/>
              </a:ext>
            </a:extLst>
          </p:cNvPr>
          <p:cNvGrpSpPr/>
          <p:nvPr/>
        </p:nvGrpSpPr>
        <p:grpSpPr>
          <a:xfrm>
            <a:off x="374650" y="1747837"/>
            <a:ext cx="11491343" cy="4385527"/>
            <a:chOff x="374650" y="1747837"/>
            <a:chExt cx="11491343" cy="4385527"/>
          </a:xfrm>
        </p:grpSpPr>
        <p:sp>
          <p:nvSpPr>
            <p:cNvPr id="11" name="TextBox 10">
              <a:extLst>
                <a:ext uri="{FF2B5EF4-FFF2-40B4-BE49-F238E27FC236}">
                  <a16:creationId xmlns:a16="http://schemas.microsoft.com/office/drawing/2014/main" id="{82D82C22-5D94-3BB0-604B-68A190BDF1F3}"/>
                </a:ext>
              </a:extLst>
            </p:cNvPr>
            <p:cNvSpPr txBox="1"/>
            <p:nvPr/>
          </p:nvSpPr>
          <p:spPr>
            <a:xfrm>
              <a:off x="374650" y="4486275"/>
              <a:ext cx="195380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Extraction of Steel in a Vacuum Environment</a:t>
              </a:r>
              <a:endParaRPr lang="en-US" sz="2000" b="1" i="1">
                <a:latin typeface="Biome Light"/>
                <a:cs typeface="Calibri"/>
              </a:endParaRPr>
            </a:p>
          </p:txBody>
        </p:sp>
        <p:sp>
          <p:nvSpPr>
            <p:cNvPr id="13" name="TextBox 12">
              <a:extLst>
                <a:ext uri="{FF2B5EF4-FFF2-40B4-BE49-F238E27FC236}">
                  <a16:creationId xmlns:a16="http://schemas.microsoft.com/office/drawing/2014/main" id="{03FC4E18-CA7E-6E12-EB2E-4FC95DEC5836}"/>
                </a:ext>
              </a:extLst>
            </p:cNvPr>
            <p:cNvSpPr txBox="1"/>
            <p:nvPr/>
          </p:nvSpPr>
          <p:spPr>
            <a:xfrm>
              <a:off x="2660649" y="4487068"/>
              <a:ext cx="198516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Extraction of Steel without Beneficiation or Varying Beneficiation</a:t>
              </a:r>
              <a:endParaRPr lang="en-US"/>
            </a:p>
          </p:txBody>
        </p:sp>
        <p:sp>
          <p:nvSpPr>
            <p:cNvPr id="15" name="TextBox 14">
              <a:extLst>
                <a:ext uri="{FF2B5EF4-FFF2-40B4-BE49-F238E27FC236}">
                  <a16:creationId xmlns:a16="http://schemas.microsoft.com/office/drawing/2014/main" id="{D966AA53-C496-C20A-69DE-AAFB250A844C}"/>
                </a:ext>
              </a:extLst>
            </p:cNvPr>
            <p:cNvSpPr txBox="1"/>
            <p:nvPr/>
          </p:nvSpPr>
          <p:spPr>
            <a:xfrm>
              <a:off x="4984748" y="4502148"/>
              <a:ext cx="228600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Electrolysis Efficiency Increase for Low Gravity </a:t>
              </a:r>
              <a:r>
                <a:rPr lang="en-US" sz="2000" b="1" i="1">
                  <a:latin typeface="Biome Light"/>
                  <a:cs typeface="Calibri"/>
                </a:rPr>
                <a:t>via </a:t>
              </a:r>
              <a:r>
                <a:rPr lang="en-US" sz="2000" b="1">
                  <a:latin typeface="Biome Light"/>
                  <a:cs typeface="Calibri"/>
                </a:rPr>
                <a:t>Sonication</a:t>
              </a:r>
              <a:endParaRPr lang="en-US" i="1"/>
            </a:p>
          </p:txBody>
        </p:sp>
        <p:sp>
          <p:nvSpPr>
            <p:cNvPr id="17" name="TextBox 16">
              <a:extLst>
                <a:ext uri="{FF2B5EF4-FFF2-40B4-BE49-F238E27FC236}">
                  <a16:creationId xmlns:a16="http://schemas.microsoft.com/office/drawing/2014/main" id="{08EB21C9-DB59-9114-C3A4-381DE2E9F514}"/>
                </a:ext>
              </a:extLst>
            </p:cNvPr>
            <p:cNvSpPr txBox="1"/>
            <p:nvPr/>
          </p:nvSpPr>
          <p:spPr>
            <a:xfrm>
              <a:off x="7282371" y="4502147"/>
              <a:ext cx="2286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Automation of Steel and Slag Collection</a:t>
              </a:r>
              <a:endParaRPr lang="en-US"/>
            </a:p>
          </p:txBody>
        </p:sp>
        <p:sp>
          <p:nvSpPr>
            <p:cNvPr id="19" name="TextBox 18">
              <a:extLst>
                <a:ext uri="{FF2B5EF4-FFF2-40B4-BE49-F238E27FC236}">
                  <a16:creationId xmlns:a16="http://schemas.microsoft.com/office/drawing/2014/main" id="{99A63F4F-C5C5-3D2C-2C72-CCDC14449F2E}"/>
                </a:ext>
              </a:extLst>
            </p:cNvPr>
            <p:cNvSpPr txBox="1"/>
            <p:nvPr/>
          </p:nvSpPr>
          <p:spPr>
            <a:xfrm>
              <a:off x="9579993" y="4490092"/>
              <a:ext cx="2286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Steel Manufacturing in a Vacuum Environment</a:t>
              </a:r>
            </a:p>
          </p:txBody>
        </p:sp>
        <p:pic>
          <p:nvPicPr>
            <p:cNvPr id="23" name="Picture 22" descr="A black and white line drawing of a battery&#10;&#10;Description automatically generated">
              <a:extLst>
                <a:ext uri="{FF2B5EF4-FFF2-40B4-BE49-F238E27FC236}">
                  <a16:creationId xmlns:a16="http://schemas.microsoft.com/office/drawing/2014/main" id="{C544F4B3-637D-1C30-F495-1543A32265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944" y="2371725"/>
              <a:ext cx="1245395" cy="1507332"/>
            </a:xfrm>
            <a:prstGeom prst="rect">
              <a:avLst/>
            </a:prstGeom>
          </p:spPr>
        </p:pic>
        <p:pic>
          <p:nvPicPr>
            <p:cNvPr id="25" name="Picture 24" descr="Melt Metal - Free industry icons">
              <a:extLst>
                <a:ext uri="{FF2B5EF4-FFF2-40B4-BE49-F238E27FC236}">
                  <a16:creationId xmlns:a16="http://schemas.microsoft.com/office/drawing/2014/main" id="{A5F316FC-69B3-9CBE-CA44-5113A8AE4A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13010" y="1928247"/>
              <a:ext cx="1748726" cy="1709981"/>
            </a:xfrm>
            <a:prstGeom prst="rect">
              <a:avLst/>
            </a:prstGeom>
          </p:spPr>
        </p:pic>
        <p:sp>
          <p:nvSpPr>
            <p:cNvPr id="27" name="Rectangle: Rounded Corners 26">
              <a:extLst>
                <a:ext uri="{FF2B5EF4-FFF2-40B4-BE49-F238E27FC236}">
                  <a16:creationId xmlns:a16="http://schemas.microsoft.com/office/drawing/2014/main" id="{73F25F14-4A1C-274D-160B-8EDD4EC094E3}"/>
                </a:ext>
              </a:extLst>
            </p:cNvPr>
            <p:cNvSpPr/>
            <p:nvPr/>
          </p:nvSpPr>
          <p:spPr>
            <a:xfrm>
              <a:off x="9599262" y="3632416"/>
              <a:ext cx="2143932" cy="50369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ircular saw, black and white icon. Isolated vector 8279492 Vector Art at  Vecteezy">
              <a:extLst>
                <a:ext uri="{FF2B5EF4-FFF2-40B4-BE49-F238E27FC236}">
                  <a16:creationId xmlns:a16="http://schemas.microsoft.com/office/drawing/2014/main" id="{5783F827-04F0-F38D-FCCC-D25B076D191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60369" y="2502456"/>
              <a:ext cx="2743199" cy="1853088"/>
            </a:xfrm>
            <a:prstGeom prst="rect">
              <a:avLst/>
            </a:prstGeom>
          </p:spPr>
        </p:pic>
        <p:pic>
          <p:nvPicPr>
            <p:cNvPr id="3" name="Picture 2" descr="Ultrasound icon in flat style. Scanner equipment vector illustration on  white isolated background. Ultrasonic business concept. 16134805 Vector Art  at Vecteezy">
              <a:extLst>
                <a:ext uri="{FF2B5EF4-FFF2-40B4-BE49-F238E27FC236}">
                  <a16:creationId xmlns:a16="http://schemas.microsoft.com/office/drawing/2014/main" id="{48D2AF9E-104B-406D-1D2B-11B91620E04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10800000">
              <a:off x="4955795" y="1747837"/>
              <a:ext cx="1746509" cy="2578122"/>
            </a:xfrm>
            <a:prstGeom prst="rect">
              <a:avLst/>
            </a:prstGeom>
          </p:spPr>
        </p:pic>
        <p:sp>
          <p:nvSpPr>
            <p:cNvPr id="6" name="Rectangle: Rounded Corners 5">
              <a:extLst>
                <a:ext uri="{FF2B5EF4-FFF2-40B4-BE49-F238E27FC236}">
                  <a16:creationId xmlns:a16="http://schemas.microsoft.com/office/drawing/2014/main" id="{91349478-389B-524C-C6EB-311B39653C90}"/>
                </a:ext>
              </a:extLst>
            </p:cNvPr>
            <p:cNvSpPr/>
            <p:nvPr/>
          </p:nvSpPr>
          <p:spPr>
            <a:xfrm>
              <a:off x="416718" y="2012156"/>
              <a:ext cx="1785937" cy="2178843"/>
            </a:xfrm>
            <a:prstGeom prst="roundRect">
              <a:avLst/>
            </a:prstGeom>
            <a:noFill/>
            <a:ln w="57150">
              <a:solidFill>
                <a:srgbClr val="0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ine drawing of a battery&#10;&#10;Description automatically generated">
              <a:extLst>
                <a:ext uri="{FF2B5EF4-FFF2-40B4-BE49-F238E27FC236}">
                  <a16:creationId xmlns:a16="http://schemas.microsoft.com/office/drawing/2014/main" id="{6ABA571F-0E55-C49E-AB8C-59DB23BBDD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5099" y="2052671"/>
              <a:ext cx="1864519" cy="2269331"/>
            </a:xfrm>
            <a:prstGeom prst="rect">
              <a:avLst/>
            </a:prstGeom>
          </p:spPr>
        </p:pic>
        <p:pic>
          <p:nvPicPr>
            <p:cNvPr id="4" name="Picture 3" descr="Black and white freehand drawn cartoon pile Vector Image">
              <a:extLst>
                <a:ext uri="{FF2B5EF4-FFF2-40B4-BE49-F238E27FC236}">
                  <a16:creationId xmlns:a16="http://schemas.microsoft.com/office/drawing/2014/main" id="{BEE731E6-BDB5-821C-3C09-FC76437179B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113252" y="3638029"/>
              <a:ext cx="1092066" cy="452955"/>
            </a:xfrm>
            <a:prstGeom prst="rect">
              <a:avLst/>
            </a:prstGeom>
          </p:spPr>
        </p:pic>
      </p:grpSp>
    </p:spTree>
    <p:extLst>
      <p:ext uri="{BB962C8B-B14F-4D97-AF65-F5344CB8AC3E}">
        <p14:creationId xmlns:p14="http://schemas.microsoft.com/office/powerpoint/2010/main" val="82296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310516-289C-CB3C-6C90-1E12AFBE36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0727" y="1554480"/>
            <a:ext cx="3095633" cy="4114800"/>
          </a:xfrm>
          <a:prstGeom prst="rect">
            <a:avLst/>
          </a:prstGeom>
        </p:spPr>
      </p:pic>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473746" cy="594300"/>
          </a:xfrm>
        </p:spPr>
        <p:txBody>
          <a:bodyPr/>
          <a:lstStyle/>
          <a:p>
            <a:r>
              <a:rPr lang="en-US" sz="4000">
                <a:latin typeface="Biome"/>
                <a:ea typeface="Calibri Light"/>
                <a:cs typeface="Calibri Light"/>
              </a:rPr>
              <a:t>Steel Extraction in Vacuum Environment </a:t>
            </a:r>
            <a:endParaRPr lang="en-US" sz="4000"/>
          </a:p>
        </p:txBody>
      </p:sp>
      <p:pic>
        <p:nvPicPr>
          <p:cNvPr id="9" name="Picture 8" descr="A close up of a liquid&#10;&#10;Description automatically generated">
            <a:extLst>
              <a:ext uri="{FF2B5EF4-FFF2-40B4-BE49-F238E27FC236}">
                <a16:creationId xmlns:a16="http://schemas.microsoft.com/office/drawing/2014/main" id="{541A1D74-4B84-0101-D833-145BB416E5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2101" y="1840992"/>
            <a:ext cx="4872070" cy="3651504"/>
          </a:xfrm>
          <a:prstGeom prst="rect">
            <a:avLst/>
          </a:prstGeom>
        </p:spPr>
      </p:pic>
      <p:pic>
        <p:nvPicPr>
          <p:cNvPr id="3" name="Picture 2" descr="A close up of a red and white object&#10;&#10;Description automatically generated">
            <a:extLst>
              <a:ext uri="{FF2B5EF4-FFF2-40B4-BE49-F238E27FC236}">
                <a16:creationId xmlns:a16="http://schemas.microsoft.com/office/drawing/2014/main" id="{6E17A2A8-F395-9712-1858-E5616F830B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12986" y="1396589"/>
            <a:ext cx="3737460" cy="4114800"/>
          </a:xfrm>
          <a:prstGeom prst="rect">
            <a:avLst/>
          </a:prstGeom>
        </p:spPr>
      </p:pic>
      <p:sp>
        <p:nvSpPr>
          <p:cNvPr id="7" name="TextBox 6">
            <a:extLst>
              <a:ext uri="{FF2B5EF4-FFF2-40B4-BE49-F238E27FC236}">
                <a16:creationId xmlns:a16="http://schemas.microsoft.com/office/drawing/2014/main" id="{8F3CA2C2-97E9-3CCA-5DA6-C22AFD49FE36}"/>
              </a:ext>
            </a:extLst>
          </p:cNvPr>
          <p:cNvSpPr txBox="1"/>
          <p:nvPr/>
        </p:nvSpPr>
        <p:spPr>
          <a:xfrm>
            <a:off x="6943344" y="5644896"/>
            <a:ext cx="41269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iome"/>
                <a:cs typeface="Biome"/>
              </a:rPr>
              <a:t>Iridium wire with an iron deposit shown via overlayed EDS data</a:t>
            </a:r>
          </a:p>
        </p:txBody>
      </p:sp>
      <p:pic>
        <p:nvPicPr>
          <p:cNvPr id="4" name="Graphic 3">
            <a:extLst>
              <a:ext uri="{FF2B5EF4-FFF2-40B4-BE49-F238E27FC236}">
                <a16:creationId xmlns:a16="http://schemas.microsoft.com/office/drawing/2014/main" id="{DF058459-E935-AD0F-7A75-3ACD0B6DE08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4928" y="1527134"/>
            <a:ext cx="4733309" cy="4114800"/>
          </a:xfrm>
          <a:prstGeom prst="rect">
            <a:avLst/>
          </a:prstGeom>
        </p:spPr>
      </p:pic>
    </p:spTree>
    <p:extLst>
      <p:ext uri="{BB962C8B-B14F-4D97-AF65-F5344CB8AC3E}">
        <p14:creationId xmlns:p14="http://schemas.microsoft.com/office/powerpoint/2010/main" val="406088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717882" cy="594300"/>
          </a:xfrm>
        </p:spPr>
        <p:txBody>
          <a:bodyPr/>
          <a:lstStyle/>
          <a:p>
            <a:r>
              <a:rPr lang="en-US" sz="4000" dirty="0">
                <a:latin typeface="Biome"/>
                <a:ea typeface="Calibri Light"/>
                <a:cs typeface="Calibri Light"/>
              </a:rPr>
              <a:t>Steel Extraction at Various Beneficiation Levels</a:t>
            </a:r>
            <a:endParaRPr lang="en-US" sz="4000" dirty="0"/>
          </a:p>
        </p:txBody>
      </p:sp>
      <p:pic>
        <p:nvPicPr>
          <p:cNvPr id="10" name="Graphic 9">
            <a:extLst>
              <a:ext uri="{FF2B5EF4-FFF2-40B4-BE49-F238E27FC236}">
                <a16:creationId xmlns:a16="http://schemas.microsoft.com/office/drawing/2014/main" id="{5711B696-F409-9475-AE6A-50B15993EBE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42243" y="1600427"/>
            <a:ext cx="6195988" cy="4396547"/>
          </a:xfrm>
          <a:prstGeom prst="rect">
            <a:avLst/>
          </a:prstGeom>
        </p:spPr>
      </p:pic>
      <p:grpSp>
        <p:nvGrpSpPr>
          <p:cNvPr id="4" name="Group 3">
            <a:extLst>
              <a:ext uri="{FF2B5EF4-FFF2-40B4-BE49-F238E27FC236}">
                <a16:creationId xmlns:a16="http://schemas.microsoft.com/office/drawing/2014/main" id="{6DE96743-A06A-81B0-6E9F-A240D4DCC574}"/>
              </a:ext>
            </a:extLst>
          </p:cNvPr>
          <p:cNvGrpSpPr/>
          <p:nvPr/>
        </p:nvGrpSpPr>
        <p:grpSpPr>
          <a:xfrm>
            <a:off x="5453865" y="1561798"/>
            <a:ext cx="6096000" cy="4435295"/>
            <a:chOff x="5466460" y="1599583"/>
            <a:chExt cx="6096000" cy="4435295"/>
          </a:xfrm>
        </p:grpSpPr>
        <p:pic>
          <p:nvPicPr>
            <p:cNvPr id="11" name="Graphic 10">
              <a:extLst>
                <a:ext uri="{FF2B5EF4-FFF2-40B4-BE49-F238E27FC236}">
                  <a16:creationId xmlns:a16="http://schemas.microsoft.com/office/drawing/2014/main" id="{CC8BCDCC-879A-68B6-6444-741106DBC5E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66460" y="1599583"/>
              <a:ext cx="6096000" cy="3498273"/>
            </a:xfrm>
            <a:prstGeom prst="rect">
              <a:avLst/>
            </a:prstGeom>
          </p:spPr>
        </p:pic>
        <p:sp>
          <p:nvSpPr>
            <p:cNvPr id="3" name="TextBox 2">
              <a:extLst>
                <a:ext uri="{FF2B5EF4-FFF2-40B4-BE49-F238E27FC236}">
                  <a16:creationId xmlns:a16="http://schemas.microsoft.com/office/drawing/2014/main" id="{33488538-77DC-D056-6375-AC04C0608FA7}"/>
                </a:ext>
              </a:extLst>
            </p:cNvPr>
            <p:cNvSpPr txBox="1"/>
            <p:nvPr/>
          </p:nvSpPr>
          <p:spPr>
            <a:xfrm>
              <a:off x="5825206" y="5296214"/>
              <a:ext cx="573704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Biome"/>
                  <a:ea typeface="Calibri"/>
                  <a:cs typeface="Calibri"/>
                </a:rPr>
                <a:t>Stacked bar plot showing the composition of different metals produced in small scale testing. The final composition was determined via thermodynamic modelling</a:t>
              </a:r>
              <a:endParaRPr lang="en-US">
                <a:ea typeface="Calibri" panose="020F0502020204030204"/>
                <a:cs typeface="Calibri" panose="020F0502020204030204"/>
              </a:endParaRPr>
            </a:p>
          </p:txBody>
        </p:sp>
      </p:grpSp>
      <p:pic>
        <p:nvPicPr>
          <p:cNvPr id="5" name="Online Media 4" title="SST">
            <a:hlinkClick r:id="" action="ppaction://media"/>
            <a:extLst>
              <a:ext uri="{FF2B5EF4-FFF2-40B4-BE49-F238E27FC236}">
                <a16:creationId xmlns:a16="http://schemas.microsoft.com/office/drawing/2014/main" id="{9D5BEB29-0593-707A-D472-75C3DADAE26D}"/>
              </a:ext>
            </a:extLst>
          </p:cNvPr>
          <p:cNvPicPr>
            <a:picLocks noRot="1" noChangeAspect="1"/>
          </p:cNvPicPr>
          <p:nvPr>
            <a:videoFile r:link="rId1"/>
          </p:nvPr>
        </p:nvPicPr>
        <p:blipFill>
          <a:blip r:embed="rId7"/>
          <a:stretch>
            <a:fillRect/>
          </a:stretch>
        </p:blipFill>
        <p:spPr>
          <a:xfrm>
            <a:off x="93058" y="2027349"/>
            <a:ext cx="5267527" cy="2975019"/>
          </a:xfrm>
          <a:prstGeom prst="rect">
            <a:avLst/>
          </a:prstGeom>
        </p:spPr>
      </p:pic>
    </p:spTree>
    <p:extLst>
      <p:ext uri="{BB962C8B-B14F-4D97-AF65-F5344CB8AC3E}">
        <p14:creationId xmlns:p14="http://schemas.microsoft.com/office/powerpoint/2010/main" val="212635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753122"/>
            <a:ext cx="7791718" cy="594300"/>
          </a:xfrm>
        </p:spPr>
        <p:txBody>
          <a:bodyPr/>
          <a:lstStyle/>
          <a:p>
            <a:r>
              <a:rPr lang="en-US" sz="4400">
                <a:latin typeface="Biome"/>
                <a:ea typeface="Calibri Light"/>
                <a:cs typeface="Calibri Light"/>
              </a:rPr>
              <a:t>Electrolysis Efficiency Improvement </a:t>
            </a:r>
            <a:endParaRPr lang="en-US" sz="4400">
              <a:cs typeface="Calibri Light"/>
            </a:endParaRPr>
          </a:p>
        </p:txBody>
      </p:sp>
      <p:sp>
        <p:nvSpPr>
          <p:cNvPr id="4" name="TextBox 3">
            <a:extLst>
              <a:ext uri="{FF2B5EF4-FFF2-40B4-BE49-F238E27FC236}">
                <a16:creationId xmlns:a16="http://schemas.microsoft.com/office/drawing/2014/main" id="{F37BF0E1-478A-1049-59DB-85DFF4916088}"/>
              </a:ext>
            </a:extLst>
          </p:cNvPr>
          <p:cNvSpPr txBox="1"/>
          <p:nvPr/>
        </p:nvSpPr>
        <p:spPr>
          <a:xfrm>
            <a:off x="255171" y="1807298"/>
            <a:ext cx="78764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solidFill>
                  <a:srgbClr val="595959"/>
                </a:solidFill>
                <a:latin typeface="Biome"/>
                <a:ea typeface="+mn-lt"/>
                <a:cs typeface="+mn-lt"/>
              </a:rPr>
              <a:t> On the moon, buoyancy force is reduced to </a:t>
            </a:r>
            <a:r>
              <a:rPr lang="en-US" sz="2400" b="1">
                <a:solidFill>
                  <a:srgbClr val="595959"/>
                </a:solidFill>
                <a:latin typeface="Biome"/>
                <a:ea typeface="+mn-lt"/>
                <a:cs typeface="+mn-lt"/>
              </a:rPr>
              <a:t>1/6th</a:t>
            </a:r>
            <a:r>
              <a:rPr lang="en-US" sz="2400">
                <a:solidFill>
                  <a:srgbClr val="595959"/>
                </a:solidFill>
                <a:latin typeface="Biome"/>
                <a:ea typeface="+mn-lt"/>
                <a:cs typeface="+mn-lt"/>
              </a:rPr>
              <a:t>. </a:t>
            </a:r>
            <a:endParaRPr lang="en-US" sz="2400">
              <a:latin typeface="Biome"/>
              <a:cs typeface="Biome"/>
            </a:endParaRPr>
          </a:p>
          <a:p>
            <a:pPr marL="342900" indent="-342900">
              <a:buFont typeface="Arial"/>
              <a:buChar char="•"/>
            </a:pPr>
            <a:endParaRPr lang="en-US" sz="2400">
              <a:solidFill>
                <a:srgbClr val="595959"/>
              </a:solidFill>
              <a:latin typeface="Biome"/>
              <a:ea typeface="+mn-lt"/>
              <a:cs typeface="+mn-lt"/>
            </a:endParaRPr>
          </a:p>
          <a:p>
            <a:pPr marL="342900" indent="-342900">
              <a:buFont typeface="Arial"/>
              <a:buChar char="•"/>
            </a:pPr>
            <a:r>
              <a:rPr lang="en-US" sz="2400">
                <a:solidFill>
                  <a:srgbClr val="595959"/>
                </a:solidFill>
                <a:latin typeface="Biome"/>
                <a:ea typeface="+mn-lt"/>
                <a:cs typeface="+mn-lt"/>
              </a:rPr>
              <a:t>Consequently, the bubbles could expand and take longer to detach from the anode, </a:t>
            </a:r>
            <a:r>
              <a:rPr lang="en-US" sz="2400" b="1">
                <a:solidFill>
                  <a:srgbClr val="595959"/>
                </a:solidFill>
                <a:latin typeface="Biome"/>
                <a:ea typeface="+mn-lt"/>
                <a:cs typeface="+mn-lt"/>
              </a:rPr>
              <a:t>inhibiting the electrolysis reaction </a:t>
            </a:r>
            <a:r>
              <a:rPr lang="en-US" sz="2400">
                <a:solidFill>
                  <a:srgbClr val="595959"/>
                </a:solidFill>
                <a:latin typeface="Biome"/>
                <a:ea typeface="+mn-lt"/>
                <a:cs typeface="+mn-lt"/>
              </a:rPr>
              <a:t>and </a:t>
            </a:r>
            <a:r>
              <a:rPr lang="en-US" sz="2400" b="1">
                <a:solidFill>
                  <a:srgbClr val="595959"/>
                </a:solidFill>
                <a:latin typeface="Biome"/>
                <a:ea typeface="+mn-lt"/>
                <a:cs typeface="+mn-lt"/>
              </a:rPr>
              <a:t>shortening the lifespan</a:t>
            </a:r>
            <a:r>
              <a:rPr lang="en-US" sz="2400">
                <a:solidFill>
                  <a:srgbClr val="595959"/>
                </a:solidFill>
                <a:latin typeface="Biome"/>
                <a:ea typeface="+mn-lt"/>
                <a:cs typeface="+mn-lt"/>
              </a:rPr>
              <a:t> of the electrodes due to </a:t>
            </a:r>
            <a:r>
              <a:rPr lang="en-US" sz="2400" b="1">
                <a:solidFill>
                  <a:srgbClr val="595959"/>
                </a:solidFill>
                <a:latin typeface="Biome"/>
                <a:ea typeface="+mn-lt"/>
                <a:cs typeface="+mn-lt"/>
              </a:rPr>
              <a:t>corrosion</a:t>
            </a:r>
            <a:r>
              <a:rPr lang="en-US" sz="2400">
                <a:solidFill>
                  <a:srgbClr val="595959"/>
                </a:solidFill>
                <a:latin typeface="Biome"/>
                <a:ea typeface="+mn-lt"/>
                <a:cs typeface="+mn-lt"/>
              </a:rPr>
              <a:t>. </a:t>
            </a:r>
            <a:endParaRPr lang="en-US">
              <a:cs typeface="Calibri" panose="020F0502020204030204"/>
            </a:endParaRPr>
          </a:p>
          <a:p>
            <a:pPr marL="342900" indent="-342900">
              <a:buFont typeface="Arial"/>
              <a:buChar char="•"/>
            </a:pPr>
            <a:endParaRPr lang="en-US" sz="2400">
              <a:solidFill>
                <a:srgbClr val="595959"/>
              </a:solidFill>
              <a:latin typeface="Biome"/>
              <a:ea typeface="+mn-lt"/>
              <a:cs typeface="+mn-lt"/>
            </a:endParaRPr>
          </a:p>
          <a:p>
            <a:pPr marL="342900" indent="-342900">
              <a:buFont typeface="Arial"/>
              <a:buChar char="•"/>
            </a:pPr>
            <a:r>
              <a:rPr lang="en-US" sz="2400">
                <a:solidFill>
                  <a:srgbClr val="595959"/>
                </a:solidFill>
                <a:latin typeface="Biome"/>
                <a:ea typeface="+mn-lt"/>
                <a:cs typeface="+mn-lt"/>
              </a:rPr>
              <a:t>We incorporated a </a:t>
            </a:r>
            <a:r>
              <a:rPr lang="en-US" sz="2400" b="1" err="1">
                <a:solidFill>
                  <a:srgbClr val="595959"/>
                </a:solidFill>
                <a:latin typeface="Biome"/>
                <a:ea typeface="+mn-lt"/>
                <a:cs typeface="+mn-lt"/>
              </a:rPr>
              <a:t>sonicator</a:t>
            </a:r>
            <a:r>
              <a:rPr lang="en-US" sz="2400" b="1">
                <a:solidFill>
                  <a:srgbClr val="595959"/>
                </a:solidFill>
                <a:latin typeface="Biome"/>
                <a:ea typeface="+mn-lt"/>
                <a:cs typeface="+mn-lt"/>
              </a:rPr>
              <a:t> on the anode </a:t>
            </a:r>
            <a:r>
              <a:rPr lang="en-US" sz="2400">
                <a:solidFill>
                  <a:srgbClr val="595959"/>
                </a:solidFill>
                <a:latin typeface="Biome"/>
                <a:ea typeface="+mn-lt"/>
                <a:cs typeface="+mn-lt"/>
              </a:rPr>
              <a:t>to induce vibrations that detach the bubbles while they are still small. </a:t>
            </a:r>
            <a:endParaRPr lang="en-US" sz="2400">
              <a:solidFill>
                <a:srgbClr val="595959"/>
              </a:solidFill>
              <a:latin typeface="Biome"/>
              <a:cs typeface="Calibri"/>
            </a:endParaRPr>
          </a:p>
          <a:p>
            <a:pPr marL="342900" indent="-342900">
              <a:buFont typeface="Arial"/>
              <a:buChar char="•"/>
            </a:pPr>
            <a:endParaRPr lang="en-US" sz="2400">
              <a:solidFill>
                <a:srgbClr val="595959"/>
              </a:solidFill>
              <a:latin typeface="Biome"/>
              <a:cs typeface="Calibri"/>
            </a:endParaRPr>
          </a:p>
        </p:txBody>
      </p:sp>
      <p:pic>
        <p:nvPicPr>
          <p:cNvPr id="5" name="Online Media 4" title="Sonicator">
            <a:hlinkClick r:id="" action="ppaction://media"/>
            <a:extLst>
              <a:ext uri="{FF2B5EF4-FFF2-40B4-BE49-F238E27FC236}">
                <a16:creationId xmlns:a16="http://schemas.microsoft.com/office/drawing/2014/main" id="{ED58EB57-D08D-C4F0-DEB3-02983222921E}"/>
              </a:ext>
            </a:extLst>
          </p:cNvPr>
          <p:cNvPicPr>
            <a:picLocks noRot="1" noChangeAspect="1"/>
          </p:cNvPicPr>
          <p:nvPr>
            <a:videoFile r:link="rId1"/>
          </p:nvPr>
        </p:nvPicPr>
        <p:blipFill>
          <a:blip r:embed="rId4"/>
          <a:stretch>
            <a:fillRect/>
          </a:stretch>
        </p:blipFill>
        <p:spPr>
          <a:xfrm>
            <a:off x="8185284" y="1716110"/>
            <a:ext cx="3829386" cy="3898005"/>
          </a:xfrm>
          <a:prstGeom prst="rect">
            <a:avLst/>
          </a:prstGeom>
        </p:spPr>
      </p:pic>
    </p:spTree>
    <p:extLst>
      <p:ext uri="{BB962C8B-B14F-4D97-AF65-F5344CB8AC3E}">
        <p14:creationId xmlns:p14="http://schemas.microsoft.com/office/powerpoint/2010/main" val="290346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5ADC5C-36D6-0041-8220-095F7A3DB918}"/>
              </a:ext>
            </a:extLst>
          </p:cNvPr>
          <p:cNvSpPr>
            <a:spLocks noGrp="1"/>
          </p:cNvSpPr>
          <p:nvPr>
            <p:ph type="body" idx="10"/>
          </p:nvPr>
        </p:nvSpPr>
        <p:spPr>
          <a:xfrm>
            <a:off x="4163556" y="1447906"/>
            <a:ext cx="7404280" cy="4793701"/>
          </a:xfrm>
        </p:spPr>
        <p:txBody>
          <a:bodyPr>
            <a:normAutofit lnSpcReduction="10000"/>
          </a:bodyPr>
          <a:lstStyle/>
          <a:p>
            <a:pPr marL="685800" indent="-457200">
              <a:buChar char="•"/>
            </a:pPr>
            <a:r>
              <a:rPr lang="en-US" b="0">
                <a:latin typeface="Biome"/>
                <a:cs typeface="Biome Light"/>
              </a:rPr>
              <a:t>ARTEMIS Steelworks incorporates a </a:t>
            </a:r>
            <a:r>
              <a:rPr lang="en-US">
                <a:latin typeface="Biome"/>
                <a:cs typeface="Biome Light"/>
              </a:rPr>
              <a:t>S</a:t>
            </a:r>
            <a:r>
              <a:rPr lang="en-US" b="0">
                <a:latin typeface="Biome"/>
                <a:cs typeface="Biome Light"/>
              </a:rPr>
              <a:t>lag-and-</a:t>
            </a:r>
            <a:r>
              <a:rPr lang="en-US">
                <a:latin typeface="Biome"/>
                <a:cs typeface="Biome Light"/>
              </a:rPr>
              <a:t>I</a:t>
            </a:r>
            <a:r>
              <a:rPr lang="en-US" b="0">
                <a:latin typeface="Biome"/>
                <a:cs typeface="Biome Light"/>
              </a:rPr>
              <a:t>ron-</a:t>
            </a:r>
            <a:r>
              <a:rPr lang="en-US">
                <a:latin typeface="Biome"/>
                <a:cs typeface="Biome Light"/>
              </a:rPr>
              <a:t>S</a:t>
            </a:r>
            <a:r>
              <a:rPr lang="en-US" b="0">
                <a:latin typeface="Biome"/>
                <a:cs typeface="Biome Light"/>
              </a:rPr>
              <a:t>licer (SIS) </a:t>
            </a:r>
            <a:r>
              <a:rPr lang="en-US">
                <a:latin typeface="Biome"/>
                <a:cs typeface="Biome Light"/>
              </a:rPr>
              <a:t>and </a:t>
            </a:r>
            <a:r>
              <a:rPr lang="en-US" b="0">
                <a:latin typeface="Biome"/>
                <a:cs typeface="Biome Light"/>
              </a:rPr>
              <a:t>(+)</a:t>
            </a:r>
            <a:r>
              <a:rPr lang="en-US">
                <a:latin typeface="Biome"/>
                <a:cs typeface="Biome Light"/>
              </a:rPr>
              <a:t> E</a:t>
            </a:r>
            <a:r>
              <a:rPr lang="en-US" b="0">
                <a:latin typeface="Biome"/>
                <a:cs typeface="Biome Light"/>
              </a:rPr>
              <a:t>xtraction </a:t>
            </a:r>
            <a:r>
              <a:rPr lang="en-US">
                <a:latin typeface="Biome"/>
                <a:cs typeface="Biome Light"/>
              </a:rPr>
              <a:t>R</a:t>
            </a:r>
            <a:r>
              <a:rPr lang="en-US" b="0">
                <a:latin typeface="Biome"/>
                <a:cs typeface="Biome Light"/>
              </a:rPr>
              <a:t>od (ER) setup. </a:t>
            </a:r>
            <a:endParaRPr lang="en-US">
              <a:latin typeface="Biome"/>
            </a:endParaRPr>
          </a:p>
          <a:p>
            <a:pPr marL="685800" indent="-457200">
              <a:buClr>
                <a:srgbClr val="000000"/>
              </a:buClr>
              <a:buChar char="•"/>
            </a:pPr>
            <a:r>
              <a:rPr lang="en-US" b="0">
                <a:latin typeface="Biome"/>
                <a:cs typeface="Biome Light"/>
              </a:rPr>
              <a:t>The ER pulls out the electrolysis products.</a:t>
            </a:r>
            <a:endParaRPr lang="en-US">
              <a:latin typeface="Biome"/>
            </a:endParaRPr>
          </a:p>
          <a:p>
            <a:pPr marL="685800" indent="-457200">
              <a:buClr>
                <a:srgbClr val="000000"/>
              </a:buClr>
              <a:buChar char="•"/>
            </a:pPr>
            <a:r>
              <a:rPr lang="en-US" b="0">
                <a:latin typeface="Biome"/>
                <a:cs typeface="Biome Light"/>
              </a:rPr>
              <a:t>The SIS will then saw through the resultant iron and slag for collection. </a:t>
            </a:r>
          </a:p>
          <a:p>
            <a:pPr marL="685800" indent="-457200">
              <a:buClr>
                <a:srgbClr val="000000"/>
              </a:buClr>
              <a:buChar char="•"/>
            </a:pPr>
            <a:r>
              <a:rPr lang="en-US">
                <a:latin typeface="Biome"/>
                <a:cs typeface="Biome Light"/>
              </a:rPr>
              <a:t>B</a:t>
            </a:r>
            <a:r>
              <a:rPr lang="en-US" b="0">
                <a:latin typeface="Biome"/>
                <a:cs typeface="Biome Light"/>
              </a:rPr>
              <a:t>ack </a:t>
            </a:r>
            <a:r>
              <a:rPr lang="en-US">
                <a:latin typeface="Biome"/>
                <a:cs typeface="Biome Light"/>
              </a:rPr>
              <a:t>R</a:t>
            </a:r>
            <a:r>
              <a:rPr lang="en-US" b="0">
                <a:latin typeface="Biome"/>
                <a:cs typeface="Biome Light"/>
              </a:rPr>
              <a:t>od </a:t>
            </a:r>
            <a:r>
              <a:rPr lang="en-US">
                <a:latin typeface="Biome"/>
                <a:cs typeface="Biome Light"/>
              </a:rPr>
              <a:t>O</a:t>
            </a:r>
            <a:r>
              <a:rPr lang="en-US" b="0">
                <a:latin typeface="Biome"/>
                <a:cs typeface="Biome Light"/>
              </a:rPr>
              <a:t>pposer (BRO) used to mitigate shear forces on motor.</a:t>
            </a:r>
            <a:endParaRPr lang="en-US" b="0">
              <a:latin typeface="Biome"/>
            </a:endParaRPr>
          </a:p>
        </p:txBody>
      </p:sp>
      <p:sp>
        <p:nvSpPr>
          <p:cNvPr id="3" name="Title 2">
            <a:extLst>
              <a:ext uri="{FF2B5EF4-FFF2-40B4-BE49-F238E27FC236}">
                <a16:creationId xmlns:a16="http://schemas.microsoft.com/office/drawing/2014/main" id="{D0868F0C-4661-7ABF-F489-E96DFFC86112}"/>
              </a:ext>
            </a:extLst>
          </p:cNvPr>
          <p:cNvSpPr>
            <a:spLocks noGrp="1"/>
          </p:cNvSpPr>
          <p:nvPr>
            <p:ph type="title"/>
          </p:nvPr>
        </p:nvSpPr>
        <p:spPr>
          <a:xfrm>
            <a:off x="1037201" y="501588"/>
            <a:ext cx="10768522" cy="594300"/>
          </a:xfrm>
        </p:spPr>
        <p:txBody>
          <a:bodyPr/>
          <a:lstStyle/>
          <a:p>
            <a:r>
              <a:rPr lang="en-US" sz="4000" dirty="0">
                <a:latin typeface="Biome"/>
                <a:cs typeface="Biome"/>
              </a:rPr>
              <a:t>SIS+ER to Demonstrate Automation</a:t>
            </a:r>
            <a:endParaRPr lang="en-US" dirty="0"/>
          </a:p>
        </p:txBody>
      </p:sp>
      <p:pic>
        <p:nvPicPr>
          <p:cNvPr id="6" name="Picture 5" descr="Diagram of a machine with text&#10;&#10;Description automatically generated">
            <a:extLst>
              <a:ext uri="{FF2B5EF4-FFF2-40B4-BE49-F238E27FC236}">
                <a16:creationId xmlns:a16="http://schemas.microsoft.com/office/drawing/2014/main" id="{35F0351C-DAC4-24AF-1295-EF631BA9415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86"/>
          <a:stretch/>
        </p:blipFill>
        <p:spPr>
          <a:xfrm>
            <a:off x="323675" y="1599663"/>
            <a:ext cx="3774420" cy="4242984"/>
          </a:xfrm>
          <a:prstGeom prst="rect">
            <a:avLst/>
          </a:prstGeom>
        </p:spPr>
      </p:pic>
    </p:spTree>
    <p:extLst>
      <p:ext uri="{BB962C8B-B14F-4D97-AF65-F5344CB8AC3E}">
        <p14:creationId xmlns:p14="http://schemas.microsoft.com/office/powerpoint/2010/main" val="2320335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CF0329-9674-E297-6596-C3E74C1D6A19}"/>
              </a:ext>
            </a:extLst>
          </p:cNvPr>
          <p:cNvSpPr>
            <a:spLocks noGrp="1"/>
          </p:cNvSpPr>
          <p:nvPr>
            <p:ph type="body" idx="10"/>
          </p:nvPr>
        </p:nvSpPr>
        <p:spPr>
          <a:xfrm>
            <a:off x="-103291" y="1610815"/>
            <a:ext cx="5151577" cy="4304015"/>
          </a:xfrm>
        </p:spPr>
        <p:txBody>
          <a:bodyPr>
            <a:normAutofit fontScale="92500" lnSpcReduction="10000"/>
          </a:bodyPr>
          <a:lstStyle/>
          <a:p>
            <a:pPr marL="685800" indent="-457200">
              <a:buChar char="•"/>
            </a:pPr>
            <a:r>
              <a:rPr lang="en-US">
                <a:latin typeface="Biome Light"/>
                <a:cs typeface="Biome Light"/>
              </a:rPr>
              <a:t>SIS+ER low risk tests.</a:t>
            </a:r>
          </a:p>
          <a:p>
            <a:pPr marL="1143000" lvl="1">
              <a:buClr>
                <a:srgbClr val="000000"/>
              </a:buClr>
              <a:buChar char="•"/>
            </a:pPr>
            <a:r>
              <a:rPr lang="en-US" b="1">
                <a:latin typeface="Biome Light"/>
                <a:cs typeface="Biome Light"/>
              </a:rPr>
              <a:t>Created a SIS+ER test mount.</a:t>
            </a:r>
          </a:p>
          <a:p>
            <a:pPr marL="685800" indent="-457200">
              <a:buClr>
                <a:srgbClr val="000000"/>
              </a:buClr>
              <a:buChar char="•"/>
            </a:pPr>
            <a:r>
              <a:rPr lang="en-US">
                <a:latin typeface="Biome Light"/>
                <a:cs typeface="Biome Light"/>
              </a:rPr>
              <a:t>Attached a </a:t>
            </a:r>
            <a:r>
              <a:rPr lang="en-US" i="1">
                <a:latin typeface="Biome Light"/>
                <a:cs typeface="Biome Light"/>
              </a:rPr>
              <a:t>cast iron</a:t>
            </a:r>
            <a:r>
              <a:rPr lang="en-US">
                <a:latin typeface="Biome Light"/>
                <a:cs typeface="Biome Light"/>
              </a:rPr>
              <a:t> rod </a:t>
            </a:r>
          </a:p>
          <a:p>
            <a:pPr marL="1143000" lvl="1">
              <a:buClr>
                <a:srgbClr val="000000"/>
              </a:buClr>
              <a:buChar char="•"/>
            </a:pPr>
            <a:r>
              <a:rPr lang="en-US" sz="2400" b="1">
                <a:latin typeface="Biome Light"/>
                <a:cs typeface="Biome Light"/>
              </a:rPr>
              <a:t>Pure Fe Hardness (Vickers Scale): 150</a:t>
            </a:r>
          </a:p>
          <a:p>
            <a:pPr marL="1143000" lvl="1">
              <a:buClr>
                <a:srgbClr val="000000"/>
              </a:buClr>
              <a:buChar char="•"/>
            </a:pPr>
            <a:r>
              <a:rPr lang="en-US" sz="2400" b="1">
                <a:latin typeface="Biome Light"/>
                <a:cs typeface="Biome Light"/>
              </a:rPr>
              <a:t>Pure Cast Iron Hardness (Vickers Scale): 246</a:t>
            </a:r>
          </a:p>
          <a:p>
            <a:pPr marL="685800" indent="-457200">
              <a:buClr>
                <a:srgbClr val="000000"/>
              </a:buClr>
              <a:buChar char="•"/>
            </a:pPr>
            <a:r>
              <a:rPr lang="en-US" sz="2400">
                <a:latin typeface="Biome Light"/>
                <a:cs typeface="Biome Light"/>
              </a:rPr>
              <a:t>ER actuated and tested resistance against cutting test. </a:t>
            </a:r>
            <a:endParaRPr lang="en-US" sz="2400" b="1">
              <a:latin typeface="Biome Light"/>
            </a:endParaRPr>
          </a:p>
        </p:txBody>
      </p:sp>
      <p:sp>
        <p:nvSpPr>
          <p:cNvPr id="3" name="Title 2">
            <a:extLst>
              <a:ext uri="{FF2B5EF4-FFF2-40B4-BE49-F238E27FC236}">
                <a16:creationId xmlns:a16="http://schemas.microsoft.com/office/drawing/2014/main" id="{BA54B2DA-482D-1A48-DDAB-EE008058A96B}"/>
              </a:ext>
            </a:extLst>
          </p:cNvPr>
          <p:cNvSpPr>
            <a:spLocks noGrp="1"/>
          </p:cNvSpPr>
          <p:nvPr>
            <p:ph type="title"/>
          </p:nvPr>
        </p:nvSpPr>
        <p:spPr>
          <a:xfrm>
            <a:off x="1037201" y="501588"/>
            <a:ext cx="9115733" cy="594300"/>
          </a:xfrm>
        </p:spPr>
        <p:txBody>
          <a:bodyPr/>
          <a:lstStyle/>
          <a:p>
            <a:r>
              <a:rPr lang="en-US">
                <a:latin typeface="Biome"/>
                <a:cs typeface="Biome"/>
              </a:rPr>
              <a:t>Automation Tests</a:t>
            </a:r>
            <a:endParaRPr lang="en-US"/>
          </a:p>
        </p:txBody>
      </p:sp>
      <p:sp>
        <p:nvSpPr>
          <p:cNvPr id="6" name="TextBox 5">
            <a:extLst>
              <a:ext uri="{FF2B5EF4-FFF2-40B4-BE49-F238E27FC236}">
                <a16:creationId xmlns:a16="http://schemas.microsoft.com/office/drawing/2014/main" id="{AA95CCA7-980E-E5C2-5A43-0718D62458E8}"/>
              </a:ext>
            </a:extLst>
          </p:cNvPr>
          <p:cNvSpPr txBox="1"/>
          <p:nvPr/>
        </p:nvSpPr>
        <p:spPr>
          <a:xfrm>
            <a:off x="8588460" y="29255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ea typeface="Calibri"/>
                <a:cs typeface="Calibri"/>
              </a:rPr>
              <a:t>Video of our SIS in action</a:t>
            </a:r>
            <a:endParaRPr lang="en-US">
              <a:latin typeface="Times New Roman"/>
              <a:cs typeface="Times New Roman"/>
            </a:endParaRPr>
          </a:p>
        </p:txBody>
      </p:sp>
      <p:sp>
        <p:nvSpPr>
          <p:cNvPr id="5" name="TextBox 4">
            <a:extLst>
              <a:ext uri="{FF2B5EF4-FFF2-40B4-BE49-F238E27FC236}">
                <a16:creationId xmlns:a16="http://schemas.microsoft.com/office/drawing/2014/main" id="{29239D54-9230-0672-E276-DFEC0617BED7}"/>
              </a:ext>
            </a:extLst>
          </p:cNvPr>
          <p:cNvSpPr txBox="1"/>
          <p:nvPr/>
        </p:nvSpPr>
        <p:spPr>
          <a:xfrm>
            <a:off x="8588459" y="59962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Times New Roman"/>
                <a:ea typeface="Calibri"/>
                <a:cs typeface="Calibri"/>
              </a:rPr>
              <a:t>Video of our ER in action</a:t>
            </a:r>
          </a:p>
        </p:txBody>
      </p:sp>
      <p:pic>
        <p:nvPicPr>
          <p:cNvPr id="4" name="Picture 3" descr="A metal frame with wires and a blue light&#10;&#10;Description automatically generated">
            <a:extLst>
              <a:ext uri="{FF2B5EF4-FFF2-40B4-BE49-F238E27FC236}">
                <a16:creationId xmlns:a16="http://schemas.microsoft.com/office/drawing/2014/main" id="{48089118-4514-4016-3A5C-8FD19FC0B8E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12074" y="1110352"/>
            <a:ext cx="2547882" cy="4683456"/>
          </a:xfrm>
          <a:prstGeom prst="rect">
            <a:avLst/>
          </a:prstGeom>
        </p:spPr>
      </p:pic>
      <p:pic>
        <p:nvPicPr>
          <p:cNvPr id="7" name="Online Media 6" title="SIS 1">
            <a:hlinkClick r:id="" action="ppaction://media"/>
            <a:extLst>
              <a:ext uri="{FF2B5EF4-FFF2-40B4-BE49-F238E27FC236}">
                <a16:creationId xmlns:a16="http://schemas.microsoft.com/office/drawing/2014/main" id="{1B1026DE-C8B6-C17A-0C08-F6F790CCA0F2}"/>
              </a:ext>
            </a:extLst>
          </p:cNvPr>
          <p:cNvPicPr>
            <a:picLocks noRot="1" noChangeAspect="1"/>
          </p:cNvPicPr>
          <p:nvPr>
            <a:videoFile r:link="rId1"/>
          </p:nvPr>
        </p:nvPicPr>
        <p:blipFill>
          <a:blip r:embed="rId6"/>
          <a:stretch>
            <a:fillRect/>
          </a:stretch>
        </p:blipFill>
        <p:spPr>
          <a:xfrm>
            <a:off x="7852581" y="396024"/>
            <a:ext cx="4226486" cy="2427669"/>
          </a:xfrm>
          <a:prstGeom prst="rect">
            <a:avLst/>
          </a:prstGeom>
        </p:spPr>
      </p:pic>
      <p:pic>
        <p:nvPicPr>
          <p:cNvPr id="8" name="Online Media 7" title="SIS 2">
            <a:hlinkClick r:id="" action="ppaction://media"/>
            <a:extLst>
              <a:ext uri="{FF2B5EF4-FFF2-40B4-BE49-F238E27FC236}">
                <a16:creationId xmlns:a16="http://schemas.microsoft.com/office/drawing/2014/main" id="{37170B6A-56DE-C4AE-6F5B-C1B906867F5D}"/>
              </a:ext>
            </a:extLst>
          </p:cNvPr>
          <p:cNvPicPr>
            <a:picLocks noRot="1" noChangeAspect="1"/>
          </p:cNvPicPr>
          <p:nvPr>
            <a:videoFile r:link="rId2"/>
          </p:nvPr>
        </p:nvPicPr>
        <p:blipFill>
          <a:blip r:embed="rId7"/>
          <a:stretch>
            <a:fillRect/>
          </a:stretch>
        </p:blipFill>
        <p:spPr>
          <a:xfrm>
            <a:off x="7809649" y="3368898"/>
            <a:ext cx="4269416" cy="2438400"/>
          </a:xfrm>
          <a:prstGeom prst="rect">
            <a:avLst/>
          </a:prstGeom>
        </p:spPr>
      </p:pic>
      <p:sp>
        <p:nvSpPr>
          <p:cNvPr id="9" name="TextBox 8">
            <a:extLst>
              <a:ext uri="{FF2B5EF4-FFF2-40B4-BE49-F238E27FC236}">
                <a16:creationId xmlns:a16="http://schemas.microsoft.com/office/drawing/2014/main" id="{1AF95577-4B3F-6E07-49EA-10C84DB9C362}"/>
              </a:ext>
            </a:extLst>
          </p:cNvPr>
          <p:cNvSpPr txBox="1"/>
          <p:nvPr/>
        </p:nvSpPr>
        <p:spPr>
          <a:xfrm>
            <a:off x="5074161" y="57801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Times New Roman"/>
                <a:cs typeface="Calibri"/>
              </a:rPr>
              <a:t>SIS+ER Testing Mount</a:t>
            </a:r>
            <a:endParaRPr lang="en-US">
              <a:cs typeface="Calibri" panose="020F0502020204030204"/>
            </a:endParaRPr>
          </a:p>
        </p:txBody>
      </p:sp>
    </p:spTree>
    <p:extLst>
      <p:ext uri="{BB962C8B-B14F-4D97-AF65-F5344CB8AC3E}">
        <p14:creationId xmlns:p14="http://schemas.microsoft.com/office/powerpoint/2010/main" val="67690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chine on a stand&#10;&#10;Description automatically generated">
            <a:extLst>
              <a:ext uri="{FF2B5EF4-FFF2-40B4-BE49-F238E27FC236}">
                <a16:creationId xmlns:a16="http://schemas.microsoft.com/office/drawing/2014/main" id="{E82845DB-51C6-AB72-7020-1FEFFC5EC6C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82" b="91069" l="8558" r="89918">
                        <a14:foregroundMark x1="30832" y1="7806" x2="49707" y2="4782"/>
                        <a14:foregroundMark x1="49707" y1="4782" x2="59789" y2="8368"/>
                        <a14:foregroundMark x1="55100" y1="91139" x2="61665" y2="88467"/>
                        <a14:foregroundMark x1="8558" y1="79887" x2="10551" y2="79747"/>
                        <a14:backgroundMark x1="59086" y1="86076" x2="59086" y2="86076"/>
                        <a14:backgroundMark x1="32239" y1="70323" x2="32239" y2="70323"/>
                        <a14:backgroundMark x1="60375" y1="63994" x2="60375" y2="63994"/>
                        <a14:backgroundMark x1="59086" y1="63291" x2="59086" y2="63291"/>
                        <a14:backgroundMark x1="46307" y1="59001" x2="46307" y2="59001"/>
                        <a14:backgroundMark x1="51231" y1="60970" x2="51231" y2="60970"/>
                        <a14:backgroundMark x1="49472" y1="60197" x2="49472" y2="60197"/>
                        <a14:backgroundMark x1="53341" y1="61392" x2="53341" y2="61392"/>
                        <a14:backgroundMark x1="36928" y1="55696" x2="36928" y2="55696"/>
                        <a14:backgroundMark x1="35287" y1="54852" x2="35287" y2="54852"/>
                        <a14:backgroundMark x1="32005" y1="54079" x2="32005" y2="54079"/>
                        <a14:backgroundMark x1="66002" y1="63572" x2="66002" y2="63572"/>
                        <a14:backgroundMark x1="58265" y1="70464" x2="58265" y2="70464"/>
                        <a14:backgroundMark x1="43142" y1="72996" x2="43142" y2="72996"/>
                        <a14:backgroundMark x1="27315" y1="78481" x2="27315" y2="78481"/>
                        <a14:backgroundMark x1="44900" y1="72363" x2="44900" y2="72363"/>
                        <a14:backgroundMark x1="49472" y1="60127" x2="49472" y2="60127"/>
                      </a14:backgroundRemoval>
                    </a14:imgEffect>
                  </a14:imgLayer>
                </a14:imgProps>
              </a:ext>
            </a:extLst>
          </a:blip>
          <a:srcRect t="-456" r="-402" b="3030"/>
          <a:stretch/>
        </p:blipFill>
        <p:spPr>
          <a:xfrm>
            <a:off x="4987825" y="2804109"/>
            <a:ext cx="2618320" cy="4030296"/>
          </a:xfrm>
          <a:prstGeom prst="rect">
            <a:avLst/>
          </a:prstGeom>
        </p:spPr>
      </p:pic>
      <p:sp>
        <p:nvSpPr>
          <p:cNvPr id="4" name="TextBox 3">
            <a:extLst>
              <a:ext uri="{FF2B5EF4-FFF2-40B4-BE49-F238E27FC236}">
                <a16:creationId xmlns:a16="http://schemas.microsoft.com/office/drawing/2014/main" id="{372A43BC-9D9C-2BDD-E9F4-DE57EC73F7F9}"/>
              </a:ext>
            </a:extLst>
          </p:cNvPr>
          <p:cNvSpPr txBox="1"/>
          <p:nvPr/>
        </p:nvSpPr>
        <p:spPr>
          <a:xfrm>
            <a:off x="2380662" y="2524609"/>
            <a:ext cx="74306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Biome"/>
                <a:cs typeface="Calibri"/>
              </a:rPr>
              <a:t>MASSACHUSETTS INSTITUTE OF TECHNOLOGY X HONEYBEE ROBOTICS</a:t>
            </a:r>
          </a:p>
        </p:txBody>
      </p:sp>
      <p:sp>
        <p:nvSpPr>
          <p:cNvPr id="2" name="TextBox 1">
            <a:extLst>
              <a:ext uri="{FF2B5EF4-FFF2-40B4-BE49-F238E27FC236}">
                <a16:creationId xmlns:a16="http://schemas.microsoft.com/office/drawing/2014/main" id="{AA911D44-6FA4-8C5C-BCF0-0FB357C6BF60}"/>
              </a:ext>
            </a:extLst>
          </p:cNvPr>
          <p:cNvSpPr txBox="1"/>
          <p:nvPr/>
        </p:nvSpPr>
        <p:spPr>
          <a:xfrm>
            <a:off x="159327" y="3134564"/>
            <a:ext cx="11881924" cy="1323439"/>
          </a:xfrm>
          <a:prstGeom prst="rect">
            <a:avLst/>
          </a:prstGeom>
          <a:noFill/>
        </p:spPr>
        <p:txBody>
          <a:bodyPr wrap="square" rtlCol="0">
            <a:spAutoFit/>
          </a:bodyPr>
          <a:lstStyle/>
          <a:p>
            <a:r>
              <a:rPr lang="en-US" sz="1600" b="1" u="sng" dirty="0">
                <a:solidFill>
                  <a:schemeClr val="bg1"/>
                </a:solidFill>
                <a:latin typeface="Biome Light" panose="020B0303030204020804" pitchFamily="34" charset="0"/>
                <a:cs typeface="Biome Light" panose="020B0303030204020804" pitchFamily="34" charset="0"/>
              </a:rPr>
              <a:t>Co-Leads</a:t>
            </a:r>
            <a:r>
              <a:rPr lang="en-US" sz="1600" b="1" dirty="0">
                <a:solidFill>
                  <a:schemeClr val="bg1"/>
                </a:solidFill>
                <a:latin typeface="Biome Light" panose="020B0303030204020804" pitchFamily="34" charset="0"/>
                <a:cs typeface="Biome Light" panose="020B0303030204020804" pitchFamily="34" charset="0"/>
              </a:rPr>
              <a:t>: </a:t>
            </a:r>
            <a:r>
              <a:rPr lang="en-US" sz="1600" dirty="0">
                <a:solidFill>
                  <a:schemeClr val="bg1"/>
                </a:solidFill>
                <a:latin typeface="Biome Light" panose="020B0303030204020804" pitchFamily="34" charset="0"/>
                <a:cs typeface="Biome Light" panose="020B0303030204020804" pitchFamily="34" charset="0"/>
              </a:rPr>
              <a:t>Palak B Patel, Jose Soto, </a:t>
            </a:r>
            <a:r>
              <a:rPr lang="en-US" sz="1600" b="1" u="sng" dirty="0">
                <a:solidFill>
                  <a:schemeClr val="bg1"/>
                </a:solidFill>
                <a:latin typeface="Biome Light" panose="020B0303030204020804" pitchFamily="34" charset="0"/>
                <a:cs typeface="Biome Light" panose="020B0303030204020804" pitchFamily="34" charset="0"/>
              </a:rPr>
              <a:t>Team Members</a:t>
            </a:r>
            <a:r>
              <a:rPr lang="en-US" sz="1600" b="1" dirty="0">
                <a:solidFill>
                  <a:schemeClr val="bg1"/>
                </a:solidFill>
                <a:latin typeface="Biome Light" panose="020B0303030204020804" pitchFamily="34" charset="0"/>
                <a:cs typeface="Biome Light" panose="020B0303030204020804" pitchFamily="34" charset="0"/>
              </a:rPr>
              <a:t>: 		           </a:t>
            </a:r>
            <a:r>
              <a:rPr lang="en-US" sz="1600" dirty="0">
                <a:solidFill>
                  <a:schemeClr val="bg1"/>
                </a:solidFill>
                <a:latin typeface="Biome Light" panose="020B0303030204020804" pitchFamily="34" charset="0"/>
                <a:cs typeface="Biome Light" panose="020B0303030204020804" pitchFamily="34" charset="0"/>
              </a:rPr>
              <a:t>Zachary K Adams, Derek Chan, Amber Cooper, Jonatan Fontanez, Laman Jalil, Christopher Kwon,                                         Kir Latyshev, Beverly Ma, Lanie McKinney, Cesar Meza, Kristoff Misquitta, Hyein Na, Tom Nguyen,                                                 Hezekiah Pendley, Lokesh Sangabattula, Helena Usey, Alice Zehner, </a:t>
            </a:r>
            <a:r>
              <a:rPr lang="en-US" sz="1600" b="1" u="sng" dirty="0">
                <a:solidFill>
                  <a:schemeClr val="bg1"/>
                </a:solidFill>
                <a:latin typeface="Biome Light" panose="020B0303030204020804" pitchFamily="34" charset="0"/>
                <a:cs typeface="Biome Light" panose="020B0303030204020804" pitchFamily="34" charset="0"/>
              </a:rPr>
              <a:t>Advisors</a:t>
            </a:r>
            <a:r>
              <a:rPr lang="en-US" sz="1600" b="1" dirty="0">
                <a:solidFill>
                  <a:schemeClr val="bg1"/>
                </a:solidFill>
                <a:latin typeface="Biome Light" panose="020B0303030204020804" pitchFamily="34" charset="0"/>
                <a:cs typeface="Biome Light" panose="020B0303030204020804" pitchFamily="34" charset="0"/>
              </a:rPr>
              <a:t>:                                                          		 </a:t>
            </a:r>
            <a:r>
              <a:rPr lang="en-US" sz="1600" b="1" u="sng" dirty="0">
                <a:solidFill>
                  <a:schemeClr val="bg1"/>
                </a:solidFill>
                <a:latin typeface="Biome Light" panose="020B0303030204020804" pitchFamily="34" charset="0"/>
                <a:cs typeface="Biome Light" panose="020B0303030204020804" pitchFamily="34" charset="0"/>
              </a:rPr>
              <a:t>Lead Advisor: </a:t>
            </a:r>
            <a:r>
              <a:rPr lang="en-US" sz="1600" dirty="0">
                <a:solidFill>
                  <a:schemeClr val="bg1"/>
                </a:solidFill>
                <a:latin typeface="Biome Light" panose="020B0303030204020804" pitchFamily="34" charset="0"/>
                <a:cs typeface="Biome Light" panose="020B0303030204020804" pitchFamily="34" charset="0"/>
              </a:rPr>
              <a:t>Jeffrey Hoffman, </a:t>
            </a:r>
            <a:r>
              <a:rPr lang="en-US" sz="1600" b="1" u="sng" dirty="0">
                <a:solidFill>
                  <a:schemeClr val="bg1"/>
                </a:solidFill>
                <a:latin typeface="Biome Light" panose="020B0303030204020804" pitchFamily="34" charset="0"/>
                <a:cs typeface="Biome Light" panose="020B0303030204020804" pitchFamily="34" charset="0"/>
              </a:rPr>
              <a:t>Co-advisors: </a:t>
            </a:r>
            <a:r>
              <a:rPr lang="en-US" sz="1600" dirty="0">
                <a:solidFill>
                  <a:schemeClr val="bg1"/>
                </a:solidFill>
                <a:latin typeface="Biome Light" panose="020B0303030204020804" pitchFamily="34" charset="0"/>
                <a:cs typeface="Biome Light" panose="020B0303030204020804" pitchFamily="34" charset="0"/>
              </a:rPr>
              <a:t>Antoine Allanore, Martin Culpepper, 			Olivier de </a:t>
            </a:r>
            <a:r>
              <a:rPr lang="en-US" sz="1600" dirty="0" err="1">
                <a:solidFill>
                  <a:schemeClr val="bg1"/>
                </a:solidFill>
                <a:latin typeface="Biome Light" panose="020B0303030204020804" pitchFamily="34" charset="0"/>
                <a:cs typeface="Biome Light" panose="020B0303030204020804" pitchFamily="34" charset="0"/>
              </a:rPr>
              <a:t>Weck</a:t>
            </a:r>
            <a:r>
              <a:rPr lang="en-US" sz="1600">
                <a:solidFill>
                  <a:schemeClr val="bg1"/>
                </a:solidFill>
                <a:latin typeface="Biome Light" panose="020B0303030204020804" pitchFamily="34" charset="0"/>
                <a:cs typeface="Biome Light" panose="020B0303030204020804" pitchFamily="34" charset="0"/>
              </a:rPr>
              <a:t>, </a:t>
            </a:r>
            <a:r>
              <a:rPr lang="en-US" sz="1600" dirty="0">
                <a:solidFill>
                  <a:schemeClr val="bg1"/>
                </a:solidFill>
                <a:latin typeface="Biome Light" panose="020B0303030204020804" pitchFamily="34" charset="0"/>
                <a:cs typeface="Biome Light" panose="020B0303030204020804" pitchFamily="34" charset="0"/>
              </a:rPr>
              <a:t>George Lordos</a:t>
            </a:r>
          </a:p>
        </p:txBody>
      </p:sp>
    </p:spTree>
    <p:extLst>
      <p:ext uri="{BB962C8B-B14F-4D97-AF65-F5344CB8AC3E}">
        <p14:creationId xmlns:p14="http://schemas.microsoft.com/office/powerpoint/2010/main" val="1963303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103843" cy="594300"/>
          </a:xfrm>
        </p:spPr>
        <p:txBody>
          <a:bodyPr/>
          <a:lstStyle/>
          <a:p>
            <a:r>
              <a:rPr lang="en-US" sz="3200">
                <a:latin typeface="Biome"/>
                <a:ea typeface="Calibri Light"/>
                <a:cs typeface="Calibri Light"/>
              </a:rPr>
              <a:t>Steel Manufacturing in Vacuum Environment </a:t>
            </a:r>
            <a:endParaRPr lang="en-US" sz="3200"/>
          </a:p>
        </p:txBody>
      </p:sp>
      <p:sp>
        <p:nvSpPr>
          <p:cNvPr id="9" name="Rectangle: Diagonal Corners Snipped 8">
            <a:extLst>
              <a:ext uri="{FF2B5EF4-FFF2-40B4-BE49-F238E27FC236}">
                <a16:creationId xmlns:a16="http://schemas.microsoft.com/office/drawing/2014/main" id="{551ECE0A-317D-00EA-7381-B97BF431EE25}"/>
              </a:ext>
            </a:extLst>
          </p:cNvPr>
          <p:cNvSpPr/>
          <p:nvPr/>
        </p:nvSpPr>
        <p:spPr>
          <a:xfrm>
            <a:off x="424597" y="1852928"/>
            <a:ext cx="2070308" cy="862765"/>
          </a:xfrm>
          <a:prstGeom prst="snip2DiagRect">
            <a:avLst/>
          </a:prstGeom>
          <a:solidFill>
            <a:schemeClr val="accent2">
              <a:lumMod val="60000"/>
              <a:lumOff val="4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Mixing Steel Simulant by Reheating</a:t>
            </a:r>
          </a:p>
        </p:txBody>
      </p:sp>
      <p:sp>
        <p:nvSpPr>
          <p:cNvPr id="10" name="Rectangle: Diagonal Corners Snipped 9">
            <a:extLst>
              <a:ext uri="{FF2B5EF4-FFF2-40B4-BE49-F238E27FC236}">
                <a16:creationId xmlns:a16="http://schemas.microsoft.com/office/drawing/2014/main" id="{3F660DB7-8A9F-0E1A-CB6A-0F8FD2046BAA}"/>
              </a:ext>
            </a:extLst>
          </p:cNvPr>
          <p:cNvSpPr/>
          <p:nvPr/>
        </p:nvSpPr>
        <p:spPr>
          <a:xfrm>
            <a:off x="424596" y="2843527"/>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Casting with Liquid Cooling</a:t>
            </a:r>
          </a:p>
        </p:txBody>
      </p:sp>
      <p:sp>
        <p:nvSpPr>
          <p:cNvPr id="11" name="Rectangle: Diagonal Corners Snipped 10">
            <a:extLst>
              <a:ext uri="{FF2B5EF4-FFF2-40B4-BE49-F238E27FC236}">
                <a16:creationId xmlns:a16="http://schemas.microsoft.com/office/drawing/2014/main" id="{BF8CA741-5CC2-F974-6110-96EFD895B695}"/>
              </a:ext>
            </a:extLst>
          </p:cNvPr>
          <p:cNvSpPr/>
          <p:nvPr/>
        </p:nvSpPr>
        <p:spPr>
          <a:xfrm>
            <a:off x="424596" y="3821426"/>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Polishing Samples</a:t>
            </a:r>
          </a:p>
        </p:txBody>
      </p:sp>
      <p:sp>
        <p:nvSpPr>
          <p:cNvPr id="12" name="Rectangle: Diagonal Corners Snipped 11">
            <a:extLst>
              <a:ext uri="{FF2B5EF4-FFF2-40B4-BE49-F238E27FC236}">
                <a16:creationId xmlns:a16="http://schemas.microsoft.com/office/drawing/2014/main" id="{D2FA22F5-3B96-06ED-6513-FDED5D100578}"/>
              </a:ext>
            </a:extLst>
          </p:cNvPr>
          <p:cNvSpPr/>
          <p:nvPr/>
        </p:nvSpPr>
        <p:spPr>
          <a:xfrm>
            <a:off x="424596" y="4812026"/>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Grain Imaging and Hardness Testing</a:t>
            </a:r>
          </a:p>
        </p:txBody>
      </p:sp>
      <p:pic>
        <p:nvPicPr>
          <p:cNvPr id="14" name="Picture 13" descr="A circular object with a hole in it&#10;&#10;Description automatically generated">
            <a:extLst>
              <a:ext uri="{FF2B5EF4-FFF2-40B4-BE49-F238E27FC236}">
                <a16:creationId xmlns:a16="http://schemas.microsoft.com/office/drawing/2014/main" id="{22FD1D4A-E7D7-93C8-B646-12F6196403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82100" y="1612900"/>
            <a:ext cx="2374901" cy="1663704"/>
          </a:xfrm>
          <a:prstGeom prst="rect">
            <a:avLst/>
          </a:prstGeom>
        </p:spPr>
      </p:pic>
      <p:pic>
        <p:nvPicPr>
          <p:cNvPr id="16" name="Picture 15" descr="A copper object on a wood surface&#10;&#10;Description automatically generated">
            <a:extLst>
              <a:ext uri="{FF2B5EF4-FFF2-40B4-BE49-F238E27FC236}">
                <a16:creationId xmlns:a16="http://schemas.microsoft.com/office/drawing/2014/main" id="{27365A23-DAF7-EBB7-3F21-045A332E0A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27400" y="3708400"/>
            <a:ext cx="2133600" cy="2108200"/>
          </a:xfrm>
          <a:prstGeom prst="rect">
            <a:avLst/>
          </a:prstGeom>
        </p:spPr>
      </p:pic>
      <p:sp>
        <p:nvSpPr>
          <p:cNvPr id="5" name="Content Placeholder 2">
            <a:extLst>
              <a:ext uri="{FF2B5EF4-FFF2-40B4-BE49-F238E27FC236}">
                <a16:creationId xmlns:a16="http://schemas.microsoft.com/office/drawing/2014/main" id="{E33C57EB-DEB3-6456-FA7B-DFB7DE66D42B}"/>
              </a:ext>
            </a:extLst>
          </p:cNvPr>
          <p:cNvSpPr>
            <a:spLocks noGrp="1"/>
          </p:cNvSpPr>
          <p:nvPr>
            <p:ph type="body" idx="10"/>
          </p:nvPr>
        </p:nvSpPr>
        <p:spPr>
          <a:xfrm>
            <a:off x="4485200" y="5994400"/>
            <a:ext cx="5384800" cy="595615"/>
          </a:xfrm>
        </p:spPr>
        <p:txBody>
          <a:bodyPr vert="horz" lIns="91440" tIns="45720" rIns="91440" bIns="45720" rtlCol="0" anchor="t">
            <a:normAutofit fontScale="70000" lnSpcReduction="20000"/>
          </a:bodyPr>
          <a:lstStyle/>
          <a:p>
            <a:pPr algn="ctr"/>
            <a:r>
              <a:rPr lang="en-US">
                <a:latin typeface="Biome Light"/>
                <a:cs typeface="Calibri"/>
              </a:rPr>
              <a:t>Arc Melting in a Vacuum Environment</a:t>
            </a:r>
            <a:endParaRPr lang="en-US"/>
          </a:p>
        </p:txBody>
      </p:sp>
      <p:pic>
        <p:nvPicPr>
          <p:cNvPr id="13" name="Picture 12" descr="A round metal object on a white surface&#10;&#10;Description automatically generated">
            <a:extLst>
              <a:ext uri="{FF2B5EF4-FFF2-40B4-BE49-F238E27FC236}">
                <a16:creationId xmlns:a16="http://schemas.microsoft.com/office/drawing/2014/main" id="{9D3C4F00-57C5-2947-091D-69E9B7E1159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182100" y="3708400"/>
            <a:ext cx="2438403" cy="1987300"/>
          </a:xfrm>
          <a:prstGeom prst="rect">
            <a:avLst/>
          </a:prstGeom>
        </p:spPr>
      </p:pic>
      <p:sp>
        <p:nvSpPr>
          <p:cNvPr id="17" name="Content Placeholder 2">
            <a:extLst>
              <a:ext uri="{FF2B5EF4-FFF2-40B4-BE49-F238E27FC236}">
                <a16:creationId xmlns:a16="http://schemas.microsoft.com/office/drawing/2014/main" id="{057758C2-DF93-40A5-DB00-F8F26FBF23C3}"/>
              </a:ext>
            </a:extLst>
          </p:cNvPr>
          <p:cNvSpPr txBox="1">
            <a:spLocks/>
          </p:cNvSpPr>
          <p:nvPr/>
        </p:nvSpPr>
        <p:spPr>
          <a:xfrm>
            <a:off x="10403400" y="4775200"/>
            <a:ext cx="1371600" cy="1103615"/>
          </a:xfrm>
          <a:prstGeom prst="rect">
            <a:avLst/>
          </a:prstGeom>
          <a:noFill/>
          <a:ln>
            <a:noFill/>
          </a:ln>
        </p:spPr>
        <p:txBody>
          <a:bodyPr spcFirstLastPara="1" vert="horz" wrap="square" lIns="91440" tIns="45720" rIns="91440" bIns="45720" rtlCol="0" anchor="t" anchorCtr="0">
            <a:normAutofit fontScale="92500" lnSpcReduction="10000"/>
          </a:bodyPr>
          <a:lstStyle>
            <a:lvl1pPr marL="457200" lvl="0" indent="-228600" algn="l" defTabSz="914400" rtl="0" eaLnBrk="1" latinLnBrk="0" hangingPunct="1">
              <a:lnSpc>
                <a:spcPct val="100000"/>
              </a:lnSpc>
              <a:spcBef>
                <a:spcPts val="1000"/>
              </a:spcBef>
              <a:spcAft>
                <a:spcPts val="0"/>
              </a:spcAft>
              <a:buClr>
                <a:schemeClr val="dk1"/>
              </a:buClr>
              <a:buSzPts val="2800"/>
              <a:buFont typeface="Arial" panose="020B0604020202020204" pitchFamily="34" charset="0"/>
              <a:buNone/>
              <a:defRPr sz="2800" b="1" i="0" kern="1200">
                <a:solidFill>
                  <a:schemeClr val="dk1"/>
                </a:solidFill>
                <a:latin typeface="Biome Light" panose="020B0303030204020804" pitchFamily="34" charset="0"/>
                <a:ea typeface="Biome Light" panose="020B0303030204020804" pitchFamily="34" charset="0"/>
                <a:cs typeface="Biome Light" panose="020B0303030204020804" pitchFamily="34" charset="0"/>
                <a:sym typeface="Arial"/>
              </a:defRPr>
            </a:lvl1pPr>
            <a:lvl2pPr marL="914400" lvl="1" indent="-406400" algn="l" defTabSz="914400" rtl="0" eaLnBrk="1" latinLnBrk="0" hangingPunct="1">
              <a:lnSpc>
                <a:spcPct val="100000"/>
              </a:lnSpc>
              <a:spcBef>
                <a:spcPts val="500"/>
              </a:spcBef>
              <a:spcAft>
                <a:spcPts val="0"/>
              </a:spcAft>
              <a:buClr>
                <a:schemeClr val="dk1"/>
              </a:buClr>
              <a:buSzPts val="2800"/>
              <a:buFont typeface="Arial" panose="020B0604020202020204" pitchFamily="34" charset="0"/>
              <a:buChar char="▪"/>
              <a:defRPr sz="2800" kern="1200">
                <a:solidFill>
                  <a:schemeClr val="dk1"/>
                </a:solidFill>
                <a:latin typeface="Arial"/>
                <a:ea typeface="Arial"/>
                <a:cs typeface="Arial"/>
                <a:sym typeface="Arial"/>
              </a:defRPr>
            </a:lvl2pPr>
            <a:lvl3pPr marL="1371600" lvl="2" indent="-406400" algn="l" defTabSz="914400" rtl="0" eaLnBrk="1" latinLnBrk="0" hangingPunct="1">
              <a:lnSpc>
                <a:spcPct val="100000"/>
              </a:lnSpc>
              <a:spcBef>
                <a:spcPts val="500"/>
              </a:spcBef>
              <a:spcAft>
                <a:spcPts val="0"/>
              </a:spcAft>
              <a:buClr>
                <a:schemeClr val="dk1"/>
              </a:buClr>
              <a:buSzPts val="2800"/>
              <a:buFont typeface="Arial" panose="020B0604020202020204" pitchFamily="34" charset="0"/>
              <a:buChar char="•"/>
              <a:defRPr sz="2800" kern="1200">
                <a:solidFill>
                  <a:schemeClr val="dk1"/>
                </a:solidFill>
                <a:latin typeface="Arial"/>
                <a:ea typeface="Arial"/>
                <a:cs typeface="Arial"/>
                <a:sym typeface="Arial"/>
              </a:defRPr>
            </a:lvl3pPr>
            <a:lvl4pPr marL="1828800" lvl="3" indent="-431800" algn="l" defTabSz="914400" rtl="0" eaLnBrk="1" latinLnBrk="0" hangingPunct="1">
              <a:lnSpc>
                <a:spcPct val="90000"/>
              </a:lnSpc>
              <a:spcBef>
                <a:spcPts val="500"/>
              </a:spcBef>
              <a:spcAft>
                <a:spcPts val="0"/>
              </a:spcAft>
              <a:buClr>
                <a:schemeClr val="dk1"/>
              </a:buClr>
              <a:buSzPts val="3200"/>
              <a:buFont typeface="Arial" panose="020B0604020202020204" pitchFamily="34" charset="0"/>
              <a:buChar char="•"/>
              <a:defRPr sz="3200" kern="1200">
                <a:solidFill>
                  <a:schemeClr val="tx1"/>
                </a:solidFill>
                <a:latin typeface="Arial"/>
                <a:ea typeface="Arial"/>
                <a:cs typeface="Arial"/>
                <a:sym typeface="Arial"/>
              </a:defRPr>
            </a:lvl4pPr>
            <a:lvl5pPr marL="2286000" lvl="4" indent="-431800" algn="l" defTabSz="914400" rtl="0" eaLnBrk="1" latinLnBrk="0" hangingPunct="1">
              <a:lnSpc>
                <a:spcPct val="90000"/>
              </a:lnSpc>
              <a:spcBef>
                <a:spcPts val="500"/>
              </a:spcBef>
              <a:spcAft>
                <a:spcPts val="0"/>
              </a:spcAft>
              <a:buClr>
                <a:schemeClr val="dk1"/>
              </a:buClr>
              <a:buSzPts val="3200"/>
              <a:buFont typeface="Arial" panose="020B0604020202020204" pitchFamily="34" charset="0"/>
              <a:buChar char="•"/>
              <a:defRPr sz="3200" kern="1200">
                <a:solidFill>
                  <a:schemeClr val="tx1"/>
                </a:solidFill>
                <a:latin typeface="Arial"/>
                <a:ea typeface="Arial"/>
                <a:cs typeface="Arial"/>
                <a:sym typeface="Arial"/>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9pPr>
          </a:lstStyle>
          <a:p>
            <a:pPr algn="ctr"/>
            <a:r>
              <a:rPr lang="en-US">
                <a:latin typeface="Biome Light"/>
                <a:cs typeface="Calibri"/>
              </a:rPr>
              <a:t>___</a:t>
            </a:r>
          </a:p>
          <a:p>
            <a:pPr algn="ctr"/>
            <a:r>
              <a:rPr lang="en-US">
                <a:latin typeface="Biome Light"/>
                <a:cs typeface="Calibri"/>
              </a:rPr>
              <a:t>1cm</a:t>
            </a:r>
            <a:endParaRPr lang="en-US">
              <a:cs typeface="Calibri"/>
            </a:endParaRPr>
          </a:p>
        </p:txBody>
      </p:sp>
      <p:pic>
        <p:nvPicPr>
          <p:cNvPr id="18" name="Picture 17" descr="A white square bowl with black and silver stones&#10;&#10;Description automatically generated">
            <a:extLst>
              <a:ext uri="{FF2B5EF4-FFF2-40B4-BE49-F238E27FC236}">
                <a16:creationId xmlns:a16="http://schemas.microsoft.com/office/drawing/2014/main" id="{A96E7E6D-DE96-52F7-CD5D-E1B43A2F460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225800" y="1305355"/>
            <a:ext cx="2339835" cy="2114137"/>
          </a:xfrm>
          <a:prstGeom prst="rect">
            <a:avLst/>
          </a:prstGeom>
        </p:spPr>
      </p:pic>
      <p:sp>
        <p:nvSpPr>
          <p:cNvPr id="20" name="Content Placeholder 2">
            <a:extLst>
              <a:ext uri="{FF2B5EF4-FFF2-40B4-BE49-F238E27FC236}">
                <a16:creationId xmlns:a16="http://schemas.microsoft.com/office/drawing/2014/main" id="{2EF3C47D-955A-B45B-C940-E7358A05A586}"/>
              </a:ext>
            </a:extLst>
          </p:cNvPr>
          <p:cNvSpPr txBox="1">
            <a:spLocks/>
          </p:cNvSpPr>
          <p:nvPr/>
        </p:nvSpPr>
        <p:spPr>
          <a:xfrm>
            <a:off x="3024700" y="1485900"/>
            <a:ext cx="1409700" cy="506715"/>
          </a:xfrm>
          <a:prstGeom prst="rect">
            <a:avLst/>
          </a:prstGeom>
          <a:noFill/>
          <a:ln>
            <a:noFill/>
          </a:ln>
        </p:spPr>
        <p:txBody>
          <a:bodyPr spcFirstLastPara="1" vert="horz" wrap="square" lIns="91440" tIns="45720" rIns="91440" bIns="45720" rtlCol="0" anchor="t" anchorCtr="0">
            <a:normAutofit fontScale="55000" lnSpcReduction="20000"/>
          </a:bodyPr>
          <a:lstStyle>
            <a:lvl1pPr marL="457200" lvl="0" indent="-228600" algn="l" defTabSz="914400" rtl="0" eaLnBrk="1" latinLnBrk="0" hangingPunct="1">
              <a:lnSpc>
                <a:spcPct val="100000"/>
              </a:lnSpc>
              <a:spcBef>
                <a:spcPts val="1000"/>
              </a:spcBef>
              <a:spcAft>
                <a:spcPts val="0"/>
              </a:spcAft>
              <a:buClr>
                <a:schemeClr val="dk1"/>
              </a:buClr>
              <a:buSzPts val="2800"/>
              <a:buFont typeface="Arial" panose="020B0604020202020204" pitchFamily="34" charset="0"/>
              <a:buNone/>
              <a:defRPr sz="2800" b="1" i="0" kern="1200">
                <a:solidFill>
                  <a:schemeClr val="dk1"/>
                </a:solidFill>
                <a:latin typeface="Biome Light" panose="020B0303030204020804" pitchFamily="34" charset="0"/>
                <a:ea typeface="Biome Light" panose="020B0303030204020804" pitchFamily="34" charset="0"/>
                <a:cs typeface="Biome Light" panose="020B0303030204020804" pitchFamily="34" charset="0"/>
                <a:sym typeface="Arial"/>
              </a:defRPr>
            </a:lvl1pPr>
            <a:lvl2pPr marL="914400" lvl="1" indent="-406400" algn="l" defTabSz="914400" rtl="0" eaLnBrk="1" latinLnBrk="0" hangingPunct="1">
              <a:lnSpc>
                <a:spcPct val="100000"/>
              </a:lnSpc>
              <a:spcBef>
                <a:spcPts val="500"/>
              </a:spcBef>
              <a:spcAft>
                <a:spcPts val="0"/>
              </a:spcAft>
              <a:buClr>
                <a:schemeClr val="dk1"/>
              </a:buClr>
              <a:buSzPts val="2800"/>
              <a:buFont typeface="Arial" panose="020B0604020202020204" pitchFamily="34" charset="0"/>
              <a:buChar char="▪"/>
              <a:defRPr sz="2800" kern="1200">
                <a:solidFill>
                  <a:schemeClr val="dk1"/>
                </a:solidFill>
                <a:latin typeface="Arial"/>
                <a:ea typeface="Arial"/>
                <a:cs typeface="Arial"/>
                <a:sym typeface="Arial"/>
              </a:defRPr>
            </a:lvl2pPr>
            <a:lvl3pPr marL="1371600" lvl="2" indent="-406400" algn="l" defTabSz="914400" rtl="0" eaLnBrk="1" latinLnBrk="0" hangingPunct="1">
              <a:lnSpc>
                <a:spcPct val="100000"/>
              </a:lnSpc>
              <a:spcBef>
                <a:spcPts val="500"/>
              </a:spcBef>
              <a:spcAft>
                <a:spcPts val="0"/>
              </a:spcAft>
              <a:buClr>
                <a:schemeClr val="dk1"/>
              </a:buClr>
              <a:buSzPts val="2800"/>
              <a:buFont typeface="Arial" panose="020B0604020202020204" pitchFamily="34" charset="0"/>
              <a:buChar char="•"/>
              <a:defRPr sz="2800" kern="1200">
                <a:solidFill>
                  <a:schemeClr val="dk1"/>
                </a:solidFill>
                <a:latin typeface="Arial"/>
                <a:ea typeface="Arial"/>
                <a:cs typeface="Arial"/>
                <a:sym typeface="Arial"/>
              </a:defRPr>
            </a:lvl3pPr>
            <a:lvl4pPr marL="1828800" lvl="3" indent="-431800" algn="l" defTabSz="914400" rtl="0" eaLnBrk="1" latinLnBrk="0" hangingPunct="1">
              <a:lnSpc>
                <a:spcPct val="90000"/>
              </a:lnSpc>
              <a:spcBef>
                <a:spcPts val="500"/>
              </a:spcBef>
              <a:spcAft>
                <a:spcPts val="0"/>
              </a:spcAft>
              <a:buClr>
                <a:schemeClr val="dk1"/>
              </a:buClr>
              <a:buSzPts val="3200"/>
              <a:buFont typeface="Arial" panose="020B0604020202020204" pitchFamily="34" charset="0"/>
              <a:buChar char="•"/>
              <a:defRPr sz="3200" kern="1200">
                <a:solidFill>
                  <a:schemeClr val="tx1"/>
                </a:solidFill>
                <a:latin typeface="Arial"/>
                <a:ea typeface="Arial"/>
                <a:cs typeface="Arial"/>
                <a:sym typeface="Arial"/>
              </a:defRPr>
            </a:lvl4pPr>
            <a:lvl5pPr marL="2286000" lvl="4" indent="-431800" algn="l" defTabSz="914400" rtl="0" eaLnBrk="1" latinLnBrk="0" hangingPunct="1">
              <a:lnSpc>
                <a:spcPct val="90000"/>
              </a:lnSpc>
              <a:spcBef>
                <a:spcPts val="500"/>
              </a:spcBef>
              <a:spcAft>
                <a:spcPts val="0"/>
              </a:spcAft>
              <a:buClr>
                <a:schemeClr val="dk1"/>
              </a:buClr>
              <a:buSzPts val="3200"/>
              <a:buFont typeface="Arial" panose="020B0604020202020204" pitchFamily="34" charset="0"/>
              <a:buChar char="•"/>
              <a:defRPr sz="3200" kern="1200">
                <a:solidFill>
                  <a:schemeClr val="tx1"/>
                </a:solidFill>
                <a:latin typeface="Arial"/>
                <a:ea typeface="Arial"/>
                <a:cs typeface="Arial"/>
                <a:sym typeface="Arial"/>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9pPr>
          </a:lstStyle>
          <a:p>
            <a:pPr algn="ctr"/>
            <a:r>
              <a:rPr lang="en-US">
                <a:latin typeface="Biome Light"/>
                <a:cs typeface="Calibri"/>
              </a:rPr>
              <a:t>Titanium</a:t>
            </a:r>
            <a:endParaRPr lang="en-US"/>
          </a:p>
        </p:txBody>
      </p:sp>
      <p:sp>
        <p:nvSpPr>
          <p:cNvPr id="21" name="Content Placeholder 2">
            <a:extLst>
              <a:ext uri="{FF2B5EF4-FFF2-40B4-BE49-F238E27FC236}">
                <a16:creationId xmlns:a16="http://schemas.microsoft.com/office/drawing/2014/main" id="{4897FEB5-DB48-E3BF-2C41-9E8E3361890B}"/>
              </a:ext>
            </a:extLst>
          </p:cNvPr>
          <p:cNvSpPr txBox="1">
            <a:spLocks/>
          </p:cNvSpPr>
          <p:nvPr/>
        </p:nvSpPr>
        <p:spPr>
          <a:xfrm>
            <a:off x="4154999" y="1485899"/>
            <a:ext cx="1473200" cy="443215"/>
          </a:xfrm>
          <a:prstGeom prst="rect">
            <a:avLst/>
          </a:prstGeom>
          <a:noFill/>
          <a:ln>
            <a:noFill/>
          </a:ln>
        </p:spPr>
        <p:txBody>
          <a:bodyPr spcFirstLastPara="1" vert="horz" wrap="square" lIns="91440" tIns="45720" rIns="91440" bIns="45720" rtlCol="0" anchor="t" anchorCtr="0">
            <a:normAutofit fontScale="62500" lnSpcReduction="20000"/>
          </a:bodyPr>
          <a:lstStyle>
            <a:lvl1pPr marL="457200" lvl="0" indent="-228600" algn="l" defTabSz="914400" rtl="0" eaLnBrk="1" latinLnBrk="0" hangingPunct="1">
              <a:lnSpc>
                <a:spcPct val="100000"/>
              </a:lnSpc>
              <a:spcBef>
                <a:spcPts val="1000"/>
              </a:spcBef>
              <a:spcAft>
                <a:spcPts val="0"/>
              </a:spcAft>
              <a:buClr>
                <a:schemeClr val="dk1"/>
              </a:buClr>
              <a:buSzPts val="2800"/>
              <a:buFont typeface="Arial" panose="020B0604020202020204" pitchFamily="34" charset="0"/>
              <a:buNone/>
              <a:defRPr sz="2800" b="1" i="0" kern="1200">
                <a:solidFill>
                  <a:schemeClr val="dk1"/>
                </a:solidFill>
                <a:latin typeface="Biome Light" panose="020B0303030204020804" pitchFamily="34" charset="0"/>
                <a:ea typeface="Biome Light" panose="020B0303030204020804" pitchFamily="34" charset="0"/>
                <a:cs typeface="Biome Light" panose="020B0303030204020804" pitchFamily="34" charset="0"/>
                <a:sym typeface="Arial"/>
              </a:defRPr>
            </a:lvl1pPr>
            <a:lvl2pPr marL="914400" lvl="1" indent="-406400" algn="l" defTabSz="914400" rtl="0" eaLnBrk="1" latinLnBrk="0" hangingPunct="1">
              <a:lnSpc>
                <a:spcPct val="100000"/>
              </a:lnSpc>
              <a:spcBef>
                <a:spcPts val="500"/>
              </a:spcBef>
              <a:spcAft>
                <a:spcPts val="0"/>
              </a:spcAft>
              <a:buClr>
                <a:schemeClr val="dk1"/>
              </a:buClr>
              <a:buSzPts val="2800"/>
              <a:buFont typeface="Arial" panose="020B0604020202020204" pitchFamily="34" charset="0"/>
              <a:buChar char="▪"/>
              <a:defRPr sz="2800" kern="1200">
                <a:solidFill>
                  <a:schemeClr val="dk1"/>
                </a:solidFill>
                <a:latin typeface="Arial"/>
                <a:ea typeface="Arial"/>
                <a:cs typeface="Arial"/>
                <a:sym typeface="Arial"/>
              </a:defRPr>
            </a:lvl2pPr>
            <a:lvl3pPr marL="1371600" lvl="2" indent="-406400" algn="l" defTabSz="914400" rtl="0" eaLnBrk="1" latinLnBrk="0" hangingPunct="1">
              <a:lnSpc>
                <a:spcPct val="100000"/>
              </a:lnSpc>
              <a:spcBef>
                <a:spcPts val="500"/>
              </a:spcBef>
              <a:spcAft>
                <a:spcPts val="0"/>
              </a:spcAft>
              <a:buClr>
                <a:schemeClr val="dk1"/>
              </a:buClr>
              <a:buSzPts val="2800"/>
              <a:buFont typeface="Arial" panose="020B0604020202020204" pitchFamily="34" charset="0"/>
              <a:buChar char="•"/>
              <a:defRPr sz="2800" kern="1200">
                <a:solidFill>
                  <a:schemeClr val="dk1"/>
                </a:solidFill>
                <a:latin typeface="Arial"/>
                <a:ea typeface="Arial"/>
                <a:cs typeface="Arial"/>
                <a:sym typeface="Arial"/>
              </a:defRPr>
            </a:lvl3pPr>
            <a:lvl4pPr marL="1828800" lvl="3" indent="-431800" algn="l" defTabSz="914400" rtl="0" eaLnBrk="1" latinLnBrk="0" hangingPunct="1">
              <a:lnSpc>
                <a:spcPct val="90000"/>
              </a:lnSpc>
              <a:spcBef>
                <a:spcPts val="500"/>
              </a:spcBef>
              <a:spcAft>
                <a:spcPts val="0"/>
              </a:spcAft>
              <a:buClr>
                <a:schemeClr val="dk1"/>
              </a:buClr>
              <a:buSzPts val="3200"/>
              <a:buFont typeface="Arial" panose="020B0604020202020204" pitchFamily="34" charset="0"/>
              <a:buChar char="•"/>
              <a:defRPr sz="3200" kern="1200">
                <a:solidFill>
                  <a:schemeClr val="tx1"/>
                </a:solidFill>
                <a:latin typeface="Arial"/>
                <a:ea typeface="Arial"/>
                <a:cs typeface="Arial"/>
                <a:sym typeface="Arial"/>
              </a:defRPr>
            </a:lvl4pPr>
            <a:lvl5pPr marL="2286000" lvl="4" indent="-431800" algn="l" defTabSz="914400" rtl="0" eaLnBrk="1" latinLnBrk="0" hangingPunct="1">
              <a:lnSpc>
                <a:spcPct val="90000"/>
              </a:lnSpc>
              <a:spcBef>
                <a:spcPts val="500"/>
              </a:spcBef>
              <a:spcAft>
                <a:spcPts val="0"/>
              </a:spcAft>
              <a:buClr>
                <a:schemeClr val="dk1"/>
              </a:buClr>
              <a:buSzPts val="3200"/>
              <a:buFont typeface="Arial" panose="020B0604020202020204" pitchFamily="34" charset="0"/>
              <a:buChar char="•"/>
              <a:defRPr sz="3200" kern="1200">
                <a:solidFill>
                  <a:schemeClr val="tx1"/>
                </a:solidFill>
                <a:latin typeface="Arial"/>
                <a:ea typeface="Arial"/>
                <a:cs typeface="Arial"/>
                <a:sym typeface="Arial"/>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9pPr>
          </a:lstStyle>
          <a:p>
            <a:pPr algn="ctr"/>
            <a:r>
              <a:rPr lang="en-US">
                <a:latin typeface="Biome Light"/>
                <a:cs typeface="Calibri"/>
              </a:rPr>
              <a:t>Iron</a:t>
            </a:r>
            <a:endParaRPr lang="en-US"/>
          </a:p>
        </p:txBody>
      </p:sp>
      <p:sp>
        <p:nvSpPr>
          <p:cNvPr id="22" name="Content Placeholder 2">
            <a:extLst>
              <a:ext uri="{FF2B5EF4-FFF2-40B4-BE49-F238E27FC236}">
                <a16:creationId xmlns:a16="http://schemas.microsoft.com/office/drawing/2014/main" id="{42763C4D-6C59-7B04-7F65-86ADC2E5EAF4}"/>
              </a:ext>
            </a:extLst>
          </p:cNvPr>
          <p:cNvSpPr txBox="1">
            <a:spLocks/>
          </p:cNvSpPr>
          <p:nvPr/>
        </p:nvSpPr>
        <p:spPr>
          <a:xfrm>
            <a:off x="3570799" y="2908298"/>
            <a:ext cx="1473200" cy="443215"/>
          </a:xfrm>
          <a:prstGeom prst="rect">
            <a:avLst/>
          </a:prstGeom>
          <a:noFill/>
          <a:ln>
            <a:noFill/>
          </a:ln>
        </p:spPr>
        <p:txBody>
          <a:bodyPr spcFirstLastPara="1" vert="horz" wrap="square" lIns="91440" tIns="45720" rIns="91440" bIns="45720" rtlCol="0" anchor="t" anchorCtr="0">
            <a:normAutofit fontScale="62500" lnSpcReduction="20000"/>
          </a:bodyPr>
          <a:lstStyle>
            <a:lvl1pPr marL="457200" lvl="0" indent="-228600" algn="l" defTabSz="914400" rtl="0" eaLnBrk="1" latinLnBrk="0" hangingPunct="1">
              <a:lnSpc>
                <a:spcPct val="100000"/>
              </a:lnSpc>
              <a:spcBef>
                <a:spcPts val="1000"/>
              </a:spcBef>
              <a:spcAft>
                <a:spcPts val="0"/>
              </a:spcAft>
              <a:buClr>
                <a:schemeClr val="dk1"/>
              </a:buClr>
              <a:buSzPts val="2800"/>
              <a:buFont typeface="Arial" panose="020B0604020202020204" pitchFamily="34" charset="0"/>
              <a:buNone/>
              <a:defRPr sz="2800" b="1" i="0" kern="1200">
                <a:solidFill>
                  <a:schemeClr val="dk1"/>
                </a:solidFill>
                <a:latin typeface="Biome Light" panose="020B0303030204020804" pitchFamily="34" charset="0"/>
                <a:ea typeface="Biome Light" panose="020B0303030204020804" pitchFamily="34" charset="0"/>
                <a:cs typeface="Biome Light" panose="020B0303030204020804" pitchFamily="34" charset="0"/>
                <a:sym typeface="Arial"/>
              </a:defRPr>
            </a:lvl1pPr>
            <a:lvl2pPr marL="914400" lvl="1" indent="-406400" algn="l" defTabSz="914400" rtl="0" eaLnBrk="1" latinLnBrk="0" hangingPunct="1">
              <a:lnSpc>
                <a:spcPct val="100000"/>
              </a:lnSpc>
              <a:spcBef>
                <a:spcPts val="500"/>
              </a:spcBef>
              <a:spcAft>
                <a:spcPts val="0"/>
              </a:spcAft>
              <a:buClr>
                <a:schemeClr val="dk1"/>
              </a:buClr>
              <a:buSzPts val="2800"/>
              <a:buFont typeface="Arial" panose="020B0604020202020204" pitchFamily="34" charset="0"/>
              <a:buChar char="▪"/>
              <a:defRPr sz="2800" kern="1200">
                <a:solidFill>
                  <a:schemeClr val="dk1"/>
                </a:solidFill>
                <a:latin typeface="Arial"/>
                <a:ea typeface="Arial"/>
                <a:cs typeface="Arial"/>
                <a:sym typeface="Arial"/>
              </a:defRPr>
            </a:lvl2pPr>
            <a:lvl3pPr marL="1371600" lvl="2" indent="-406400" algn="l" defTabSz="914400" rtl="0" eaLnBrk="1" latinLnBrk="0" hangingPunct="1">
              <a:lnSpc>
                <a:spcPct val="100000"/>
              </a:lnSpc>
              <a:spcBef>
                <a:spcPts val="500"/>
              </a:spcBef>
              <a:spcAft>
                <a:spcPts val="0"/>
              </a:spcAft>
              <a:buClr>
                <a:schemeClr val="dk1"/>
              </a:buClr>
              <a:buSzPts val="2800"/>
              <a:buFont typeface="Arial" panose="020B0604020202020204" pitchFamily="34" charset="0"/>
              <a:buChar char="•"/>
              <a:defRPr sz="2800" kern="1200">
                <a:solidFill>
                  <a:schemeClr val="dk1"/>
                </a:solidFill>
                <a:latin typeface="Arial"/>
                <a:ea typeface="Arial"/>
                <a:cs typeface="Arial"/>
                <a:sym typeface="Arial"/>
              </a:defRPr>
            </a:lvl3pPr>
            <a:lvl4pPr marL="1828800" lvl="3" indent="-431800" algn="l" defTabSz="914400" rtl="0" eaLnBrk="1" latinLnBrk="0" hangingPunct="1">
              <a:lnSpc>
                <a:spcPct val="90000"/>
              </a:lnSpc>
              <a:spcBef>
                <a:spcPts val="500"/>
              </a:spcBef>
              <a:spcAft>
                <a:spcPts val="0"/>
              </a:spcAft>
              <a:buClr>
                <a:schemeClr val="dk1"/>
              </a:buClr>
              <a:buSzPts val="3200"/>
              <a:buFont typeface="Arial" panose="020B0604020202020204" pitchFamily="34" charset="0"/>
              <a:buChar char="•"/>
              <a:defRPr sz="3200" kern="1200">
                <a:solidFill>
                  <a:schemeClr val="tx1"/>
                </a:solidFill>
                <a:latin typeface="Arial"/>
                <a:ea typeface="Arial"/>
                <a:cs typeface="Arial"/>
                <a:sym typeface="Arial"/>
              </a:defRPr>
            </a:lvl4pPr>
            <a:lvl5pPr marL="2286000" lvl="4" indent="-431800" algn="l" defTabSz="914400" rtl="0" eaLnBrk="1" latinLnBrk="0" hangingPunct="1">
              <a:lnSpc>
                <a:spcPct val="90000"/>
              </a:lnSpc>
              <a:spcBef>
                <a:spcPts val="500"/>
              </a:spcBef>
              <a:spcAft>
                <a:spcPts val="0"/>
              </a:spcAft>
              <a:buClr>
                <a:schemeClr val="dk1"/>
              </a:buClr>
              <a:buSzPts val="3200"/>
              <a:buFont typeface="Arial" panose="020B0604020202020204" pitchFamily="34" charset="0"/>
              <a:buChar char="•"/>
              <a:defRPr sz="3200" kern="1200">
                <a:solidFill>
                  <a:schemeClr val="tx1"/>
                </a:solidFill>
                <a:latin typeface="Arial"/>
                <a:ea typeface="Arial"/>
                <a:cs typeface="Arial"/>
                <a:sym typeface="Arial"/>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Arial"/>
                <a:ea typeface="Arial"/>
                <a:cs typeface="Arial"/>
                <a:sym typeface="Arial"/>
              </a:defRPr>
            </a:lvl9pPr>
          </a:lstStyle>
          <a:p>
            <a:pPr algn="ctr"/>
            <a:r>
              <a:rPr lang="en-US">
                <a:latin typeface="Biome Light"/>
                <a:cs typeface="Calibri"/>
              </a:rPr>
              <a:t>Silicon</a:t>
            </a:r>
            <a:endParaRPr lang="en-US"/>
          </a:p>
        </p:txBody>
      </p:sp>
      <p:pic>
        <p:nvPicPr>
          <p:cNvPr id="4" name="Online Media 3" title="remelting">
            <a:hlinkClick r:id="" action="ppaction://media"/>
            <a:extLst>
              <a:ext uri="{FF2B5EF4-FFF2-40B4-BE49-F238E27FC236}">
                <a16:creationId xmlns:a16="http://schemas.microsoft.com/office/drawing/2014/main" id="{1136447B-0AED-D3C6-7B4A-3DEFE69A8A80}"/>
              </a:ext>
            </a:extLst>
          </p:cNvPr>
          <p:cNvPicPr>
            <a:picLocks noRot="1" noChangeAspect="1"/>
          </p:cNvPicPr>
          <p:nvPr>
            <a:videoFile r:link="rId1"/>
          </p:nvPr>
        </p:nvPicPr>
        <p:blipFill>
          <a:blip r:embed="rId8"/>
          <a:stretch>
            <a:fillRect/>
          </a:stretch>
        </p:blipFill>
        <p:spPr>
          <a:xfrm>
            <a:off x="6092065" y="1308279"/>
            <a:ext cx="2638896" cy="4391696"/>
          </a:xfrm>
          <a:prstGeom prst="rect">
            <a:avLst/>
          </a:prstGeom>
        </p:spPr>
      </p:pic>
    </p:spTree>
    <p:extLst>
      <p:ext uri="{BB962C8B-B14F-4D97-AF65-F5344CB8AC3E}">
        <p14:creationId xmlns:p14="http://schemas.microsoft.com/office/powerpoint/2010/main" val="385735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103843" cy="594300"/>
          </a:xfrm>
        </p:spPr>
        <p:txBody>
          <a:bodyPr/>
          <a:lstStyle/>
          <a:p>
            <a:r>
              <a:rPr lang="en-US" sz="3200">
                <a:latin typeface="Biome"/>
                <a:ea typeface="Calibri Light"/>
                <a:cs typeface="Calibri Light"/>
              </a:rPr>
              <a:t>Steel Manufacturing in Vacuum Environment </a:t>
            </a:r>
            <a:endParaRPr lang="en-US" sz="3200"/>
          </a:p>
        </p:txBody>
      </p:sp>
      <p:sp>
        <p:nvSpPr>
          <p:cNvPr id="9" name="Rectangle: Diagonal Corners Snipped 8">
            <a:extLst>
              <a:ext uri="{FF2B5EF4-FFF2-40B4-BE49-F238E27FC236}">
                <a16:creationId xmlns:a16="http://schemas.microsoft.com/office/drawing/2014/main" id="{551ECE0A-317D-00EA-7381-B97BF431EE25}"/>
              </a:ext>
            </a:extLst>
          </p:cNvPr>
          <p:cNvSpPr/>
          <p:nvPr/>
        </p:nvSpPr>
        <p:spPr>
          <a:xfrm>
            <a:off x="424597" y="1852928"/>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Mixing Steel Simulant by Reheating</a:t>
            </a:r>
          </a:p>
        </p:txBody>
      </p:sp>
      <p:sp>
        <p:nvSpPr>
          <p:cNvPr id="10" name="Rectangle: Diagonal Corners Snipped 9">
            <a:extLst>
              <a:ext uri="{FF2B5EF4-FFF2-40B4-BE49-F238E27FC236}">
                <a16:creationId xmlns:a16="http://schemas.microsoft.com/office/drawing/2014/main" id="{3F660DB7-8A9F-0E1A-CB6A-0F8FD2046BAA}"/>
              </a:ext>
            </a:extLst>
          </p:cNvPr>
          <p:cNvSpPr/>
          <p:nvPr/>
        </p:nvSpPr>
        <p:spPr>
          <a:xfrm>
            <a:off x="424596" y="2843527"/>
            <a:ext cx="2070308" cy="862765"/>
          </a:xfrm>
          <a:prstGeom prst="snip2DiagRect">
            <a:avLst/>
          </a:prstGeom>
          <a:solidFill>
            <a:schemeClr val="accent2">
              <a:lumMod val="60000"/>
              <a:lumOff val="4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Casting with Liquid Cooling</a:t>
            </a:r>
          </a:p>
        </p:txBody>
      </p:sp>
      <p:sp>
        <p:nvSpPr>
          <p:cNvPr id="11" name="Rectangle: Diagonal Corners Snipped 10">
            <a:extLst>
              <a:ext uri="{FF2B5EF4-FFF2-40B4-BE49-F238E27FC236}">
                <a16:creationId xmlns:a16="http://schemas.microsoft.com/office/drawing/2014/main" id="{BF8CA741-5CC2-F974-6110-96EFD895B695}"/>
              </a:ext>
            </a:extLst>
          </p:cNvPr>
          <p:cNvSpPr/>
          <p:nvPr/>
        </p:nvSpPr>
        <p:spPr>
          <a:xfrm>
            <a:off x="424596" y="3821426"/>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Polishing Samples</a:t>
            </a:r>
          </a:p>
        </p:txBody>
      </p:sp>
      <p:sp>
        <p:nvSpPr>
          <p:cNvPr id="12" name="Rectangle: Diagonal Corners Snipped 11">
            <a:extLst>
              <a:ext uri="{FF2B5EF4-FFF2-40B4-BE49-F238E27FC236}">
                <a16:creationId xmlns:a16="http://schemas.microsoft.com/office/drawing/2014/main" id="{D2FA22F5-3B96-06ED-6513-FDED5D100578}"/>
              </a:ext>
            </a:extLst>
          </p:cNvPr>
          <p:cNvSpPr/>
          <p:nvPr/>
        </p:nvSpPr>
        <p:spPr>
          <a:xfrm>
            <a:off x="424596" y="4812026"/>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Grain Imaging and Hardness Testing</a:t>
            </a:r>
          </a:p>
        </p:txBody>
      </p:sp>
      <p:pic>
        <p:nvPicPr>
          <p:cNvPr id="4" name="Picture 3" descr="A pair of metal parts&#10;&#10;Description automatically generated">
            <a:extLst>
              <a:ext uri="{FF2B5EF4-FFF2-40B4-BE49-F238E27FC236}">
                <a16:creationId xmlns:a16="http://schemas.microsoft.com/office/drawing/2014/main" id="{0F1CB756-EDCB-18A7-4727-A223A891DC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13505" y="1436670"/>
            <a:ext cx="2618495" cy="2173236"/>
          </a:xfrm>
          <a:prstGeom prst="rect">
            <a:avLst/>
          </a:prstGeom>
        </p:spPr>
      </p:pic>
      <p:sp>
        <p:nvSpPr>
          <p:cNvPr id="6" name="Content Placeholder 2">
            <a:extLst>
              <a:ext uri="{FF2B5EF4-FFF2-40B4-BE49-F238E27FC236}">
                <a16:creationId xmlns:a16="http://schemas.microsoft.com/office/drawing/2014/main" id="{439FA304-B036-094C-3A9F-AAD7C2550EB2}"/>
              </a:ext>
            </a:extLst>
          </p:cNvPr>
          <p:cNvSpPr>
            <a:spLocks noGrp="1"/>
          </p:cNvSpPr>
          <p:nvPr>
            <p:ph type="body" idx="10"/>
          </p:nvPr>
        </p:nvSpPr>
        <p:spPr>
          <a:xfrm>
            <a:off x="6214106" y="5488675"/>
            <a:ext cx="5384800" cy="595615"/>
          </a:xfrm>
        </p:spPr>
        <p:txBody>
          <a:bodyPr vert="horz" lIns="91440" tIns="45720" rIns="91440" bIns="45720" rtlCol="0" anchor="t">
            <a:normAutofit fontScale="62500" lnSpcReduction="20000"/>
          </a:bodyPr>
          <a:lstStyle/>
          <a:p>
            <a:pPr algn="ctr"/>
            <a:r>
              <a:rPr lang="en-US">
                <a:latin typeface="Biome Light"/>
                <a:cs typeface="Calibri"/>
              </a:rPr>
              <a:t>Suction Casting in a Vacuum Environment</a:t>
            </a:r>
            <a:endParaRPr lang="en-US"/>
          </a:p>
        </p:txBody>
      </p:sp>
      <p:pic>
        <p:nvPicPr>
          <p:cNvPr id="7" name="Picture 6" descr="A close up of a machine&#10;&#10;Description automatically generated">
            <a:extLst>
              <a:ext uri="{FF2B5EF4-FFF2-40B4-BE49-F238E27FC236}">
                <a16:creationId xmlns:a16="http://schemas.microsoft.com/office/drawing/2014/main" id="{AC967B6A-4BA5-0468-78B8-35F062FE245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505200" y="3756903"/>
            <a:ext cx="1828805" cy="2426022"/>
          </a:xfrm>
          <a:prstGeom prst="rect">
            <a:avLst/>
          </a:prstGeom>
        </p:spPr>
      </p:pic>
      <p:sp>
        <p:nvSpPr>
          <p:cNvPr id="3" name="TextBox 2">
            <a:extLst>
              <a:ext uri="{FF2B5EF4-FFF2-40B4-BE49-F238E27FC236}">
                <a16:creationId xmlns:a16="http://schemas.microsoft.com/office/drawing/2014/main" id="{BE9763E0-EDA9-7399-7BF9-DFC73B9EF07C}"/>
              </a:ext>
            </a:extLst>
          </p:cNvPr>
          <p:cNvSpPr txBox="1"/>
          <p:nvPr/>
        </p:nvSpPr>
        <p:spPr>
          <a:xfrm>
            <a:off x="7002887" y="2079401"/>
            <a:ext cx="26830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TOM REMEMBER TO ADD THIS VIDEO :3</a:t>
            </a:r>
            <a:endParaRPr lang="en-US"/>
          </a:p>
        </p:txBody>
      </p:sp>
      <p:pic>
        <p:nvPicPr>
          <p:cNvPr id="5" name="Online Media 4" title="steel manufacturing in vaccuum">
            <a:hlinkClick r:id="" action="ppaction://media"/>
            <a:extLst>
              <a:ext uri="{FF2B5EF4-FFF2-40B4-BE49-F238E27FC236}">
                <a16:creationId xmlns:a16="http://schemas.microsoft.com/office/drawing/2014/main" id="{9748F380-8996-C3DA-696F-561ACA31A344}"/>
              </a:ext>
            </a:extLst>
          </p:cNvPr>
          <p:cNvPicPr>
            <a:picLocks noRot="1" noChangeAspect="1"/>
          </p:cNvPicPr>
          <p:nvPr>
            <a:videoFile r:link="rId1"/>
          </p:nvPr>
        </p:nvPicPr>
        <p:blipFill>
          <a:blip r:embed="rId6"/>
          <a:stretch>
            <a:fillRect/>
          </a:stretch>
        </p:blipFill>
        <p:spPr>
          <a:xfrm>
            <a:off x="6092466" y="1608786"/>
            <a:ext cx="5804147" cy="3779949"/>
          </a:xfrm>
          <a:prstGeom prst="rect">
            <a:avLst/>
          </a:prstGeom>
        </p:spPr>
      </p:pic>
    </p:spTree>
    <p:extLst>
      <p:ext uri="{BB962C8B-B14F-4D97-AF65-F5344CB8AC3E}">
        <p14:creationId xmlns:p14="http://schemas.microsoft.com/office/powerpoint/2010/main" val="23213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103843" cy="594300"/>
          </a:xfrm>
        </p:spPr>
        <p:txBody>
          <a:bodyPr/>
          <a:lstStyle/>
          <a:p>
            <a:r>
              <a:rPr lang="en-US" sz="3200">
                <a:latin typeface="Biome"/>
                <a:ea typeface="Calibri Light"/>
                <a:cs typeface="Calibri Light"/>
              </a:rPr>
              <a:t>Steel Manufacturing in Vacuum Environment </a:t>
            </a:r>
            <a:endParaRPr lang="en-US" sz="3200"/>
          </a:p>
        </p:txBody>
      </p:sp>
      <p:sp>
        <p:nvSpPr>
          <p:cNvPr id="9" name="Rectangle: Diagonal Corners Snipped 8">
            <a:extLst>
              <a:ext uri="{FF2B5EF4-FFF2-40B4-BE49-F238E27FC236}">
                <a16:creationId xmlns:a16="http://schemas.microsoft.com/office/drawing/2014/main" id="{551ECE0A-317D-00EA-7381-B97BF431EE25}"/>
              </a:ext>
            </a:extLst>
          </p:cNvPr>
          <p:cNvSpPr/>
          <p:nvPr/>
        </p:nvSpPr>
        <p:spPr>
          <a:xfrm>
            <a:off x="424597" y="1852928"/>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Mixing Steel Simulant by Reheating</a:t>
            </a:r>
          </a:p>
        </p:txBody>
      </p:sp>
      <p:sp>
        <p:nvSpPr>
          <p:cNvPr id="10" name="Rectangle: Diagonal Corners Snipped 9">
            <a:extLst>
              <a:ext uri="{FF2B5EF4-FFF2-40B4-BE49-F238E27FC236}">
                <a16:creationId xmlns:a16="http://schemas.microsoft.com/office/drawing/2014/main" id="{3F660DB7-8A9F-0E1A-CB6A-0F8FD2046BAA}"/>
              </a:ext>
            </a:extLst>
          </p:cNvPr>
          <p:cNvSpPr/>
          <p:nvPr/>
        </p:nvSpPr>
        <p:spPr>
          <a:xfrm>
            <a:off x="424596" y="2843527"/>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Casting with Liquid Cooling</a:t>
            </a:r>
          </a:p>
        </p:txBody>
      </p:sp>
      <p:sp>
        <p:nvSpPr>
          <p:cNvPr id="11" name="Rectangle: Diagonal Corners Snipped 10">
            <a:extLst>
              <a:ext uri="{FF2B5EF4-FFF2-40B4-BE49-F238E27FC236}">
                <a16:creationId xmlns:a16="http://schemas.microsoft.com/office/drawing/2014/main" id="{BF8CA741-5CC2-F974-6110-96EFD895B695}"/>
              </a:ext>
            </a:extLst>
          </p:cNvPr>
          <p:cNvSpPr/>
          <p:nvPr/>
        </p:nvSpPr>
        <p:spPr>
          <a:xfrm>
            <a:off x="424596" y="3821426"/>
            <a:ext cx="2070308" cy="862765"/>
          </a:xfrm>
          <a:prstGeom prst="snip2DiagRect">
            <a:avLst/>
          </a:prstGeom>
          <a:solidFill>
            <a:schemeClr val="accent2">
              <a:lumMod val="60000"/>
              <a:lumOff val="4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Polishing Samples</a:t>
            </a:r>
          </a:p>
        </p:txBody>
      </p:sp>
      <p:sp>
        <p:nvSpPr>
          <p:cNvPr id="12" name="Rectangle: Diagonal Corners Snipped 11">
            <a:extLst>
              <a:ext uri="{FF2B5EF4-FFF2-40B4-BE49-F238E27FC236}">
                <a16:creationId xmlns:a16="http://schemas.microsoft.com/office/drawing/2014/main" id="{D2FA22F5-3B96-06ED-6513-FDED5D100578}"/>
              </a:ext>
            </a:extLst>
          </p:cNvPr>
          <p:cNvSpPr/>
          <p:nvPr/>
        </p:nvSpPr>
        <p:spPr>
          <a:xfrm>
            <a:off x="424596" y="4812026"/>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Grain Imaging and Hardness Testing</a:t>
            </a:r>
          </a:p>
        </p:txBody>
      </p:sp>
      <p:sp>
        <p:nvSpPr>
          <p:cNvPr id="6" name="Content Placeholder 2">
            <a:extLst>
              <a:ext uri="{FF2B5EF4-FFF2-40B4-BE49-F238E27FC236}">
                <a16:creationId xmlns:a16="http://schemas.microsoft.com/office/drawing/2014/main" id="{439FA304-B036-094C-3A9F-AAD7C2550EB2}"/>
              </a:ext>
            </a:extLst>
          </p:cNvPr>
          <p:cNvSpPr>
            <a:spLocks noGrp="1"/>
          </p:cNvSpPr>
          <p:nvPr>
            <p:ph type="body" idx="10"/>
          </p:nvPr>
        </p:nvSpPr>
        <p:spPr>
          <a:xfrm>
            <a:off x="1735650" y="5888831"/>
            <a:ext cx="5384800" cy="595615"/>
          </a:xfrm>
        </p:spPr>
        <p:txBody>
          <a:bodyPr vert="horz" lIns="91440" tIns="45720" rIns="91440" bIns="45720" rtlCol="0" anchor="t">
            <a:noAutofit/>
          </a:bodyPr>
          <a:lstStyle/>
          <a:p>
            <a:pPr algn="ctr"/>
            <a:r>
              <a:rPr lang="en-US" sz="2000">
                <a:latin typeface="Biome Light"/>
                <a:cs typeface="Calibri"/>
              </a:rPr>
              <a:t>Polishing samples for testing</a:t>
            </a:r>
            <a:endParaRPr lang="en-US" sz="2000"/>
          </a:p>
        </p:txBody>
      </p:sp>
      <p:grpSp>
        <p:nvGrpSpPr>
          <p:cNvPr id="4" name="Group 3">
            <a:extLst>
              <a:ext uri="{FF2B5EF4-FFF2-40B4-BE49-F238E27FC236}">
                <a16:creationId xmlns:a16="http://schemas.microsoft.com/office/drawing/2014/main" id="{84BFB15C-1229-8904-F1AB-17B6053B39A1}"/>
              </a:ext>
            </a:extLst>
          </p:cNvPr>
          <p:cNvGrpSpPr/>
          <p:nvPr/>
        </p:nvGrpSpPr>
        <p:grpSpPr>
          <a:xfrm>
            <a:off x="3181826" y="1305069"/>
            <a:ext cx="7438767" cy="4498046"/>
            <a:chOff x="3181826" y="1305069"/>
            <a:chExt cx="7438767" cy="4498046"/>
          </a:xfrm>
        </p:grpSpPr>
        <p:pic>
          <p:nvPicPr>
            <p:cNvPr id="13" name="Picture 12" descr="A person standing next to a person&#10;&#10;Description automatically generated">
              <a:extLst>
                <a:ext uri="{FF2B5EF4-FFF2-40B4-BE49-F238E27FC236}">
                  <a16:creationId xmlns:a16="http://schemas.microsoft.com/office/drawing/2014/main" id="{466DC24E-F125-BDB2-0451-BB16243615C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690"/>
            <a:stretch/>
          </p:blipFill>
          <p:spPr>
            <a:xfrm>
              <a:off x="3181826" y="1305069"/>
              <a:ext cx="2740730" cy="4498046"/>
            </a:xfrm>
            <a:prstGeom prst="rect">
              <a:avLst/>
            </a:prstGeom>
          </p:spPr>
        </p:pic>
        <p:pic>
          <p:nvPicPr>
            <p:cNvPr id="14" name="Picture 13" descr="A group of metal objects on a wood surface&#10;&#10;Description automatically generated">
              <a:extLst>
                <a:ext uri="{FF2B5EF4-FFF2-40B4-BE49-F238E27FC236}">
                  <a16:creationId xmlns:a16="http://schemas.microsoft.com/office/drawing/2014/main" id="{87C13FAF-702A-2B98-D482-3B1F568726F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0800000">
              <a:off x="6884535" y="1603510"/>
              <a:ext cx="3678602" cy="3999883"/>
            </a:xfrm>
            <a:prstGeom prst="rect">
              <a:avLst/>
            </a:prstGeom>
          </p:spPr>
        </p:pic>
        <p:sp>
          <p:nvSpPr>
            <p:cNvPr id="5" name="TextBox 4">
              <a:extLst>
                <a:ext uri="{FF2B5EF4-FFF2-40B4-BE49-F238E27FC236}">
                  <a16:creationId xmlns:a16="http://schemas.microsoft.com/office/drawing/2014/main" id="{64481EDE-B997-98AE-CBFE-CD66FEB72B90}"/>
                </a:ext>
              </a:extLst>
            </p:cNvPr>
            <p:cNvSpPr txBox="1"/>
            <p:nvPr/>
          </p:nvSpPr>
          <p:spPr>
            <a:xfrm>
              <a:off x="6973288" y="3231799"/>
              <a:ext cx="1968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SST-1, Slow cooled</a:t>
              </a:r>
              <a:endParaRPr lang="en-US"/>
            </a:p>
          </p:txBody>
        </p:sp>
        <p:sp>
          <p:nvSpPr>
            <p:cNvPr id="15" name="TextBox 14">
              <a:extLst>
                <a:ext uri="{FF2B5EF4-FFF2-40B4-BE49-F238E27FC236}">
                  <a16:creationId xmlns:a16="http://schemas.microsoft.com/office/drawing/2014/main" id="{CFA7C0AE-D08C-4314-8AF8-C63B7D00AE30}"/>
                </a:ext>
              </a:extLst>
            </p:cNvPr>
            <p:cNvSpPr txBox="1"/>
            <p:nvPr/>
          </p:nvSpPr>
          <p:spPr>
            <a:xfrm>
              <a:off x="7026498" y="5106664"/>
              <a:ext cx="18634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SST-1, Fast cooled</a:t>
              </a:r>
              <a:endParaRPr lang="en-US"/>
            </a:p>
          </p:txBody>
        </p:sp>
        <p:sp>
          <p:nvSpPr>
            <p:cNvPr id="16" name="TextBox 15">
              <a:extLst>
                <a:ext uri="{FF2B5EF4-FFF2-40B4-BE49-F238E27FC236}">
                  <a16:creationId xmlns:a16="http://schemas.microsoft.com/office/drawing/2014/main" id="{94552709-529C-09FA-7E65-8D7AD57CB37D}"/>
                </a:ext>
              </a:extLst>
            </p:cNvPr>
            <p:cNvSpPr txBox="1"/>
            <p:nvPr/>
          </p:nvSpPr>
          <p:spPr>
            <a:xfrm>
              <a:off x="8652068" y="1648268"/>
              <a:ext cx="1968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SST-2, Slow cooled</a:t>
              </a:r>
              <a:endParaRPr lang="en-US"/>
            </a:p>
          </p:txBody>
        </p:sp>
        <p:sp>
          <p:nvSpPr>
            <p:cNvPr id="17" name="TextBox 16">
              <a:extLst>
                <a:ext uri="{FF2B5EF4-FFF2-40B4-BE49-F238E27FC236}">
                  <a16:creationId xmlns:a16="http://schemas.microsoft.com/office/drawing/2014/main" id="{F594B43A-81D9-4C30-D1E0-FCF01DCCFD28}"/>
                </a:ext>
              </a:extLst>
            </p:cNvPr>
            <p:cNvSpPr txBox="1"/>
            <p:nvPr/>
          </p:nvSpPr>
          <p:spPr>
            <a:xfrm>
              <a:off x="8705278" y="3523132"/>
              <a:ext cx="18634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SST-2, Fast cooled</a:t>
              </a:r>
              <a:endParaRPr lang="en-US"/>
            </a:p>
          </p:txBody>
        </p:sp>
      </p:grpSp>
    </p:spTree>
    <p:extLst>
      <p:ext uri="{BB962C8B-B14F-4D97-AF65-F5344CB8AC3E}">
        <p14:creationId xmlns:p14="http://schemas.microsoft.com/office/powerpoint/2010/main" val="850712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103843" cy="594300"/>
          </a:xfrm>
        </p:spPr>
        <p:txBody>
          <a:bodyPr/>
          <a:lstStyle/>
          <a:p>
            <a:r>
              <a:rPr lang="en-US" sz="3200">
                <a:latin typeface="Biome"/>
                <a:ea typeface="Calibri Light"/>
                <a:cs typeface="Calibri Light"/>
              </a:rPr>
              <a:t>Steel Manufacturing in Vacuum Environment </a:t>
            </a:r>
            <a:endParaRPr lang="en-US" sz="3200"/>
          </a:p>
        </p:txBody>
      </p:sp>
      <p:sp>
        <p:nvSpPr>
          <p:cNvPr id="9" name="Rectangle: Diagonal Corners Snipped 8">
            <a:extLst>
              <a:ext uri="{FF2B5EF4-FFF2-40B4-BE49-F238E27FC236}">
                <a16:creationId xmlns:a16="http://schemas.microsoft.com/office/drawing/2014/main" id="{551ECE0A-317D-00EA-7381-B97BF431EE25}"/>
              </a:ext>
            </a:extLst>
          </p:cNvPr>
          <p:cNvSpPr/>
          <p:nvPr/>
        </p:nvSpPr>
        <p:spPr>
          <a:xfrm>
            <a:off x="424597" y="1852928"/>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Mixing Steel Simulant by Reheating</a:t>
            </a:r>
          </a:p>
        </p:txBody>
      </p:sp>
      <p:sp>
        <p:nvSpPr>
          <p:cNvPr id="10" name="Rectangle: Diagonal Corners Snipped 9">
            <a:extLst>
              <a:ext uri="{FF2B5EF4-FFF2-40B4-BE49-F238E27FC236}">
                <a16:creationId xmlns:a16="http://schemas.microsoft.com/office/drawing/2014/main" id="{3F660DB7-8A9F-0E1A-CB6A-0F8FD2046BAA}"/>
              </a:ext>
            </a:extLst>
          </p:cNvPr>
          <p:cNvSpPr/>
          <p:nvPr/>
        </p:nvSpPr>
        <p:spPr>
          <a:xfrm>
            <a:off x="424596" y="2843527"/>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Casting with Liquid Cooling</a:t>
            </a:r>
          </a:p>
        </p:txBody>
      </p:sp>
      <p:sp>
        <p:nvSpPr>
          <p:cNvPr id="11" name="Rectangle: Diagonal Corners Snipped 10">
            <a:extLst>
              <a:ext uri="{FF2B5EF4-FFF2-40B4-BE49-F238E27FC236}">
                <a16:creationId xmlns:a16="http://schemas.microsoft.com/office/drawing/2014/main" id="{BF8CA741-5CC2-F974-6110-96EFD895B695}"/>
              </a:ext>
            </a:extLst>
          </p:cNvPr>
          <p:cNvSpPr/>
          <p:nvPr/>
        </p:nvSpPr>
        <p:spPr>
          <a:xfrm>
            <a:off x="424596" y="3821426"/>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Polishing Samples</a:t>
            </a:r>
          </a:p>
        </p:txBody>
      </p:sp>
      <p:sp>
        <p:nvSpPr>
          <p:cNvPr id="12" name="Rectangle: Diagonal Corners Snipped 11">
            <a:extLst>
              <a:ext uri="{FF2B5EF4-FFF2-40B4-BE49-F238E27FC236}">
                <a16:creationId xmlns:a16="http://schemas.microsoft.com/office/drawing/2014/main" id="{D2FA22F5-3B96-06ED-6513-FDED5D100578}"/>
              </a:ext>
            </a:extLst>
          </p:cNvPr>
          <p:cNvSpPr/>
          <p:nvPr/>
        </p:nvSpPr>
        <p:spPr>
          <a:xfrm>
            <a:off x="424596" y="4812026"/>
            <a:ext cx="2070308" cy="862765"/>
          </a:xfrm>
          <a:prstGeom prst="snip2DiagRect">
            <a:avLst/>
          </a:prstGeom>
          <a:solidFill>
            <a:schemeClr val="accent2">
              <a:lumMod val="60000"/>
              <a:lumOff val="4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Calibri"/>
              </a:rPr>
              <a:t>Grain Imaging and Hardness Testing</a:t>
            </a:r>
          </a:p>
        </p:txBody>
      </p:sp>
      <p:sp>
        <p:nvSpPr>
          <p:cNvPr id="6" name="Content Placeholder 2">
            <a:extLst>
              <a:ext uri="{FF2B5EF4-FFF2-40B4-BE49-F238E27FC236}">
                <a16:creationId xmlns:a16="http://schemas.microsoft.com/office/drawing/2014/main" id="{439FA304-B036-094C-3A9F-AAD7C2550EB2}"/>
              </a:ext>
            </a:extLst>
          </p:cNvPr>
          <p:cNvSpPr>
            <a:spLocks noGrp="1"/>
          </p:cNvSpPr>
          <p:nvPr>
            <p:ph type="body" idx="10"/>
          </p:nvPr>
        </p:nvSpPr>
        <p:spPr>
          <a:xfrm>
            <a:off x="2259525" y="5888831"/>
            <a:ext cx="5384800" cy="595615"/>
          </a:xfrm>
        </p:spPr>
        <p:txBody>
          <a:bodyPr vert="horz" lIns="91440" tIns="45720" rIns="91440" bIns="45720" rtlCol="0" anchor="t">
            <a:noAutofit/>
          </a:bodyPr>
          <a:lstStyle/>
          <a:p>
            <a:pPr algn="ctr"/>
            <a:r>
              <a:rPr lang="en-US" sz="2000">
                <a:latin typeface="Biome Light"/>
                <a:cs typeface="Calibri"/>
              </a:rPr>
              <a:t>Hardness testing</a:t>
            </a:r>
            <a:endParaRPr lang="en-US" sz="2000"/>
          </a:p>
        </p:txBody>
      </p:sp>
      <p:pic>
        <p:nvPicPr>
          <p:cNvPr id="3" name="Picture 2" descr="A person in a red shirt&#10;&#10;Description automatically generated">
            <a:extLst>
              <a:ext uri="{FF2B5EF4-FFF2-40B4-BE49-F238E27FC236}">
                <a16:creationId xmlns:a16="http://schemas.microsoft.com/office/drawing/2014/main" id="{C6CE9AB3-1B9C-2ADD-DE5A-0A89FBFF68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2806" y="1352971"/>
            <a:ext cx="3386137" cy="4413995"/>
          </a:xfrm>
          <a:prstGeom prst="rect">
            <a:avLst/>
          </a:prstGeom>
        </p:spPr>
      </p:pic>
      <p:sp>
        <p:nvSpPr>
          <p:cNvPr id="4" name="TextBox 3">
            <a:extLst>
              <a:ext uri="{FF2B5EF4-FFF2-40B4-BE49-F238E27FC236}">
                <a16:creationId xmlns:a16="http://schemas.microsoft.com/office/drawing/2014/main" id="{1D0F466A-FEF7-FAB5-13E4-4C84A1BA014C}"/>
              </a:ext>
            </a:extLst>
          </p:cNvPr>
          <p:cNvSpPr txBox="1"/>
          <p:nvPr/>
        </p:nvSpPr>
        <p:spPr>
          <a:xfrm>
            <a:off x="7958667" y="1245809"/>
            <a:ext cx="361647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Biome"/>
                <a:cs typeface="Calibri"/>
              </a:rPr>
              <a:t>Test Parameters:</a:t>
            </a:r>
            <a:endParaRPr lang="en-US">
              <a:latin typeface="Calibri" panose="020F0502020204030204"/>
              <a:cs typeface="Calibri"/>
            </a:endParaRPr>
          </a:p>
          <a:p>
            <a:endParaRPr lang="en-US" b="1">
              <a:latin typeface="Biome"/>
              <a:cs typeface="Calibri"/>
            </a:endParaRPr>
          </a:p>
          <a:p>
            <a:r>
              <a:rPr lang="en-US" b="1">
                <a:latin typeface="Biome"/>
                <a:cs typeface="Calibri"/>
              </a:rPr>
              <a:t>Load: 10kgf = 98 N </a:t>
            </a:r>
            <a:endParaRPr lang="en-US">
              <a:cs typeface="Calibri"/>
            </a:endParaRPr>
          </a:p>
          <a:p>
            <a:r>
              <a:rPr lang="en-US" b="1">
                <a:latin typeface="Biome"/>
                <a:cs typeface="Calibri"/>
              </a:rPr>
              <a:t>5 Indentations per sample</a:t>
            </a:r>
          </a:p>
          <a:p>
            <a:r>
              <a:rPr lang="en-US" b="1">
                <a:latin typeface="Biome"/>
                <a:cs typeface="Calibri"/>
              </a:rPr>
              <a:t>Inert Environment</a:t>
            </a:r>
          </a:p>
        </p:txBody>
      </p:sp>
      <p:pic>
        <p:nvPicPr>
          <p:cNvPr id="5" name="Picture 4" descr="A close up of a crystal&#10;&#10;Description automatically generated">
            <a:extLst>
              <a:ext uri="{FF2B5EF4-FFF2-40B4-BE49-F238E27FC236}">
                <a16:creationId xmlns:a16="http://schemas.microsoft.com/office/drawing/2014/main" id="{064FDD2A-76B9-17F7-A623-81FDBDD0F5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8367" y="2845174"/>
            <a:ext cx="3849221" cy="3100668"/>
          </a:xfrm>
          <a:prstGeom prst="rect">
            <a:avLst/>
          </a:prstGeom>
        </p:spPr>
      </p:pic>
    </p:spTree>
    <p:extLst>
      <p:ext uri="{BB962C8B-B14F-4D97-AF65-F5344CB8AC3E}">
        <p14:creationId xmlns:p14="http://schemas.microsoft.com/office/powerpoint/2010/main" val="864067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3563" y="2420975"/>
            <a:ext cx="7758139" cy="2248520"/>
          </a:xfrm>
        </p:spPr>
        <p:txBody>
          <a:bodyPr/>
          <a:lstStyle/>
          <a:p>
            <a:r>
              <a:rPr lang="en-US">
                <a:latin typeface="Biome Light"/>
                <a:cs typeface="Calibri Light"/>
              </a:rPr>
              <a:t>Steel Characterization and Testing</a:t>
            </a:r>
            <a:endParaRPr lang="en-US">
              <a:latin typeface="Biome Light"/>
            </a:endParaRPr>
          </a:p>
        </p:txBody>
      </p:sp>
    </p:spTree>
    <p:extLst>
      <p:ext uri="{BB962C8B-B14F-4D97-AF65-F5344CB8AC3E}">
        <p14:creationId xmlns:p14="http://schemas.microsoft.com/office/powerpoint/2010/main" val="3135461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263463"/>
            <a:ext cx="10164992" cy="594300"/>
          </a:xfrm>
        </p:spPr>
        <p:txBody>
          <a:bodyPr/>
          <a:lstStyle/>
          <a:p>
            <a:r>
              <a:rPr lang="en-US" sz="4400">
                <a:latin typeface="Biome"/>
                <a:ea typeface="Calibri Light"/>
                <a:cs typeface="Calibri Light"/>
              </a:rPr>
              <a:t>Steel Characterization and Testing</a:t>
            </a:r>
            <a:endParaRPr lang="en-US" sz="4400">
              <a:latin typeface="Biome"/>
            </a:endParaRPr>
          </a:p>
        </p:txBody>
      </p:sp>
      <p:pic>
        <p:nvPicPr>
          <p:cNvPr id="6" name="Content Placeholder 5">
            <a:extLst>
              <a:ext uri="{FF2B5EF4-FFF2-40B4-BE49-F238E27FC236}">
                <a16:creationId xmlns:a16="http://schemas.microsoft.com/office/drawing/2014/main" id="{C23EB1AF-6585-F0F3-599A-4C5F7AA31738}"/>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824590" y="971259"/>
            <a:ext cx="2640671" cy="2407579"/>
          </a:xfrm>
        </p:spPr>
      </p:pic>
      <p:pic>
        <p:nvPicPr>
          <p:cNvPr id="16" name="Picture 15">
            <a:extLst>
              <a:ext uri="{FF2B5EF4-FFF2-40B4-BE49-F238E27FC236}">
                <a16:creationId xmlns:a16="http://schemas.microsoft.com/office/drawing/2014/main" id="{3BE8C59B-C985-2A27-CC38-EAE21B1420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30023" y="3613633"/>
            <a:ext cx="2656265" cy="2403896"/>
          </a:xfrm>
          <a:prstGeom prst="rect">
            <a:avLst/>
          </a:prstGeom>
        </p:spPr>
      </p:pic>
      <p:sp>
        <p:nvSpPr>
          <p:cNvPr id="18" name="TextBox 17">
            <a:extLst>
              <a:ext uri="{FF2B5EF4-FFF2-40B4-BE49-F238E27FC236}">
                <a16:creationId xmlns:a16="http://schemas.microsoft.com/office/drawing/2014/main" id="{BCAD3A4D-4EA4-32B0-E2E6-6AF4BD8F97E3}"/>
              </a:ext>
            </a:extLst>
          </p:cNvPr>
          <p:cNvSpPr txBox="1"/>
          <p:nvPr/>
        </p:nvSpPr>
        <p:spPr>
          <a:xfrm>
            <a:off x="657931" y="1964849"/>
            <a:ext cx="12048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ea typeface="Calibri"/>
                <a:cs typeface="Calibri"/>
              </a:rPr>
              <a:t>Hardness</a:t>
            </a:r>
            <a:endParaRPr lang="en-US" sz="2000" b="1" dirty="0"/>
          </a:p>
        </p:txBody>
      </p:sp>
      <p:sp>
        <p:nvSpPr>
          <p:cNvPr id="20" name="TextBox 19">
            <a:extLst>
              <a:ext uri="{FF2B5EF4-FFF2-40B4-BE49-F238E27FC236}">
                <a16:creationId xmlns:a16="http://schemas.microsoft.com/office/drawing/2014/main" id="{A27A0D49-5C2B-864E-3FA5-C0B1BA2D5FE4}"/>
              </a:ext>
            </a:extLst>
          </p:cNvPr>
          <p:cNvSpPr txBox="1"/>
          <p:nvPr/>
        </p:nvSpPr>
        <p:spPr>
          <a:xfrm>
            <a:off x="312873" y="4610283"/>
            <a:ext cx="18949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ea typeface="Calibri"/>
                <a:cs typeface="Calibri"/>
              </a:rPr>
              <a:t>Yield Strength</a:t>
            </a:r>
            <a:endParaRPr lang="en-US"/>
          </a:p>
        </p:txBody>
      </p:sp>
      <p:sp>
        <p:nvSpPr>
          <p:cNvPr id="8" name="TextBox 1">
            <a:extLst>
              <a:ext uri="{FF2B5EF4-FFF2-40B4-BE49-F238E27FC236}">
                <a16:creationId xmlns:a16="http://schemas.microsoft.com/office/drawing/2014/main" id="{9B55F598-0802-7C62-E967-D8B38231BE48}"/>
              </a:ext>
            </a:extLst>
          </p:cNvPr>
          <p:cNvSpPr txBox="1"/>
          <p:nvPr/>
        </p:nvSpPr>
        <p:spPr>
          <a:xfrm>
            <a:off x="305420" y="3291831"/>
            <a:ext cx="211230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YS (MPa) = HV/2.596</a:t>
            </a:r>
            <a:endParaRPr lang="en-US"/>
          </a:p>
        </p:txBody>
      </p:sp>
      <p:sp>
        <p:nvSpPr>
          <p:cNvPr id="11" name="Arrow: Down 10">
            <a:extLst>
              <a:ext uri="{FF2B5EF4-FFF2-40B4-BE49-F238E27FC236}">
                <a16:creationId xmlns:a16="http://schemas.microsoft.com/office/drawing/2014/main" id="{6619C8BE-8DBA-06FA-685B-9594AF223F1B}"/>
              </a:ext>
            </a:extLst>
          </p:cNvPr>
          <p:cNvSpPr/>
          <p:nvPr/>
        </p:nvSpPr>
        <p:spPr>
          <a:xfrm>
            <a:off x="1120124" y="2522897"/>
            <a:ext cx="268941" cy="627529"/>
          </a:xfrm>
          <a:prstGeom prst="downArrow">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row: Down 13">
            <a:extLst>
              <a:ext uri="{FF2B5EF4-FFF2-40B4-BE49-F238E27FC236}">
                <a16:creationId xmlns:a16="http://schemas.microsoft.com/office/drawing/2014/main" id="{F2741EC8-300A-8792-AC04-D9E0551D8A1B}"/>
              </a:ext>
            </a:extLst>
          </p:cNvPr>
          <p:cNvSpPr/>
          <p:nvPr/>
        </p:nvSpPr>
        <p:spPr>
          <a:xfrm>
            <a:off x="1120124" y="3865513"/>
            <a:ext cx="268941" cy="627529"/>
          </a:xfrm>
          <a:prstGeom prst="downArrow">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15" name="Table 14">
            <a:extLst>
              <a:ext uri="{FF2B5EF4-FFF2-40B4-BE49-F238E27FC236}">
                <a16:creationId xmlns:a16="http://schemas.microsoft.com/office/drawing/2014/main" id="{C2451DB7-9074-14C7-7B11-A27D336179CE}"/>
              </a:ext>
            </a:extLst>
          </p:cNvPr>
          <p:cNvGraphicFramePr>
            <a:graphicFrameLocks noGrp="1"/>
          </p:cNvGraphicFramePr>
          <p:nvPr>
            <p:extLst>
              <p:ext uri="{D42A27DB-BD31-4B8C-83A1-F6EECF244321}">
                <p14:modId xmlns:p14="http://schemas.microsoft.com/office/powerpoint/2010/main" val="1644185847"/>
              </p:ext>
            </p:extLst>
          </p:nvPr>
        </p:nvGraphicFramePr>
        <p:xfrm>
          <a:off x="264160" y="5191949"/>
          <a:ext cx="2302306" cy="1051560"/>
        </p:xfrm>
        <a:graphic>
          <a:graphicData uri="http://schemas.openxmlformats.org/drawingml/2006/table">
            <a:tbl>
              <a:tblPr/>
              <a:tblGrid>
                <a:gridCol w="917461">
                  <a:extLst>
                    <a:ext uri="{9D8B030D-6E8A-4147-A177-3AD203B41FA5}">
                      <a16:colId xmlns:a16="http://schemas.microsoft.com/office/drawing/2014/main" val="285184551"/>
                    </a:ext>
                  </a:extLst>
                </a:gridCol>
                <a:gridCol w="1384845">
                  <a:extLst>
                    <a:ext uri="{9D8B030D-6E8A-4147-A177-3AD203B41FA5}">
                      <a16:colId xmlns:a16="http://schemas.microsoft.com/office/drawing/2014/main" val="2242414909"/>
                    </a:ext>
                  </a:extLst>
                </a:gridCol>
              </a:tblGrid>
              <a:tr h="350520">
                <a:tc>
                  <a:txBody>
                    <a:bodyPr/>
                    <a:lstStyle/>
                    <a:p>
                      <a:pPr algn="l" fontAlgn="base"/>
                      <a:r>
                        <a:rPr lang="en-US" sz="1600" b="1" i="0">
                          <a:solidFill>
                            <a:srgbClr val="FFFFFF"/>
                          </a:solidFill>
                          <a:effectLst/>
                          <a:latin typeface="Times New Roman" panose="02020603050405020304" pitchFamily="18" charset="0"/>
                          <a:cs typeface="Times New Roman" panose="02020603050405020304" pitchFamily="18" charset="0"/>
                        </a:rPr>
                        <a:t>Sample​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a:txBody>
                    <a:bodyPr/>
                    <a:lstStyle/>
                    <a:p>
                      <a:pPr algn="l" fontAlgn="base"/>
                      <a:r>
                        <a:rPr lang="en-US" sz="1600" b="1" i="0" u="none" strike="noStrike">
                          <a:solidFill>
                            <a:srgbClr val="FFFFFF"/>
                          </a:solidFill>
                          <a:effectLst/>
                          <a:latin typeface="Times New Roman" panose="02020603050405020304" pitchFamily="18" charset="0"/>
                          <a:cs typeface="Times New Roman" panose="02020603050405020304" pitchFamily="18" charset="0"/>
                        </a:rPr>
                        <a:t>Composition</a:t>
                      </a:r>
                      <a:r>
                        <a:rPr lang="en-US" sz="1600" b="1" i="0">
                          <a:solidFill>
                            <a:srgbClr val="FFFFFF"/>
                          </a:solidFill>
                          <a:effectLst/>
                          <a:latin typeface="Times New Roman" panose="02020603050405020304" pitchFamily="18" charset="0"/>
                          <a:cs typeface="Times New Roman" panose="02020603050405020304" pitchFamily="18" charset="0"/>
                        </a:rPr>
                        <a: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extLst>
                  <a:ext uri="{0D108BD9-81ED-4DB2-BD59-A6C34878D82A}">
                    <a16:rowId xmlns:a16="http://schemas.microsoft.com/office/drawing/2014/main" val="871976765"/>
                  </a:ext>
                </a:extLst>
              </a:tr>
              <a:tr h="350520">
                <a:tc>
                  <a:txBody>
                    <a:bodyPr/>
                    <a:lstStyle/>
                    <a:p>
                      <a:pPr algn="l" fontAlgn="base"/>
                      <a:r>
                        <a:rPr lang="en-US" sz="1600" b="0" i="0">
                          <a:solidFill>
                            <a:srgbClr val="000000"/>
                          </a:solidFill>
                          <a:effectLst/>
                          <a:latin typeface="Times New Roman" panose="02020603050405020304" pitchFamily="18" charset="0"/>
                          <a:cs typeface="Times New Roman" panose="02020603050405020304" pitchFamily="18" charset="0"/>
                        </a:rPr>
                        <a:t>SST-1​</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ase"/>
                      <a:r>
                        <a:rPr lang="en-US" sz="1600" b="0" i="0" u="none" strike="noStrike">
                          <a:solidFill>
                            <a:srgbClr val="000000"/>
                          </a:solidFill>
                          <a:effectLst/>
                          <a:latin typeface="Times New Roman" panose="02020603050405020304" pitchFamily="18" charset="0"/>
                          <a:cs typeface="Times New Roman" panose="02020603050405020304" pitchFamily="18" charset="0"/>
                        </a:rPr>
                        <a:t>73Fe-20Si-7Ti</a:t>
                      </a:r>
                      <a:r>
                        <a:rPr lang="en-US" sz="1600" b="0" i="0">
                          <a:solidFill>
                            <a:srgbClr val="000000"/>
                          </a:solidFill>
                          <a:effectLst/>
                          <a:latin typeface="Times New Roman" panose="02020603050405020304" pitchFamily="18" charset="0"/>
                          <a:cs typeface="Times New Roman" panose="02020603050405020304" pitchFamily="18" charset="0"/>
                        </a:rPr>
                        <a: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62629"/>
                  </a:ext>
                </a:extLst>
              </a:tr>
              <a:tr h="350520">
                <a:tc>
                  <a:txBody>
                    <a:bodyPr/>
                    <a:lstStyle/>
                    <a:p>
                      <a:pPr algn="l" fontAlgn="base"/>
                      <a:r>
                        <a:rPr lang="en-US" sz="1600" b="0" i="0">
                          <a:solidFill>
                            <a:srgbClr val="000000"/>
                          </a:solidFill>
                          <a:effectLst/>
                          <a:latin typeface="Times New Roman" panose="02020603050405020304" pitchFamily="18" charset="0"/>
                          <a:cs typeface="Times New Roman" panose="02020603050405020304" pitchFamily="18" charset="0"/>
                        </a:rPr>
                        <a:t>SST-2​</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ase"/>
                      <a:r>
                        <a:rPr lang="en-US" sz="1600" b="0" i="0" u="none" strike="noStrike" dirty="0">
                          <a:solidFill>
                            <a:srgbClr val="000000"/>
                          </a:solidFill>
                          <a:effectLst/>
                          <a:latin typeface="Times New Roman" panose="02020603050405020304" pitchFamily="18" charset="0"/>
                          <a:cs typeface="Times New Roman" panose="02020603050405020304" pitchFamily="18" charset="0"/>
                        </a:rPr>
                        <a:t>52Fe-2Si-46Ti</a:t>
                      </a:r>
                      <a:r>
                        <a:rPr lang="en-US" sz="1600" b="0" i="0" dirty="0">
                          <a:solidFill>
                            <a:srgbClr val="000000"/>
                          </a:solidFill>
                          <a:effectLst/>
                          <a:latin typeface="Times New Roman" panose="02020603050405020304" pitchFamily="18" charset="0"/>
                          <a:cs typeface="Times New Roman" panose="02020603050405020304" pitchFamily="18" charset="0"/>
                        </a:rPr>
                        <a: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224704113"/>
                  </a:ext>
                </a:extLst>
              </a:tr>
            </a:tbl>
          </a:graphicData>
        </a:graphic>
      </p:graphicFrame>
      <p:sp>
        <p:nvSpPr>
          <p:cNvPr id="21" name="Rectangle 2">
            <a:extLst>
              <a:ext uri="{FF2B5EF4-FFF2-40B4-BE49-F238E27FC236}">
                <a16:creationId xmlns:a16="http://schemas.microsoft.com/office/drawing/2014/main" id="{C639B260-3C5E-FA9B-3A8C-F58453928A70}"/>
              </a:ext>
            </a:extLst>
          </p:cNvPr>
          <p:cNvSpPr>
            <a:spLocks noChangeArrowheads="1"/>
          </p:cNvSpPr>
          <p:nvPr/>
        </p:nvSpPr>
        <p:spPr bwMode="auto">
          <a:xfrm>
            <a:off x="634" y="4798140"/>
            <a:ext cx="14542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1" name="Group 30">
            <a:extLst>
              <a:ext uri="{FF2B5EF4-FFF2-40B4-BE49-F238E27FC236}">
                <a16:creationId xmlns:a16="http://schemas.microsoft.com/office/drawing/2014/main" id="{12E8E560-8B39-2051-E7D0-DEC01FB0A1BC}"/>
              </a:ext>
            </a:extLst>
          </p:cNvPr>
          <p:cNvGrpSpPr/>
          <p:nvPr/>
        </p:nvGrpSpPr>
        <p:grpSpPr>
          <a:xfrm>
            <a:off x="5726459" y="1017994"/>
            <a:ext cx="5357212" cy="5286338"/>
            <a:chOff x="5669852" y="935845"/>
            <a:chExt cx="5867848" cy="5394671"/>
          </a:xfrm>
        </p:grpSpPr>
        <p:sp>
          <p:nvSpPr>
            <p:cNvPr id="32" name="TextBox 2">
              <a:extLst>
                <a:ext uri="{FF2B5EF4-FFF2-40B4-BE49-F238E27FC236}">
                  <a16:creationId xmlns:a16="http://schemas.microsoft.com/office/drawing/2014/main" id="{587850CF-9509-F879-49DD-062AFF0224B6}"/>
                </a:ext>
              </a:extLst>
            </p:cNvPr>
            <p:cNvSpPr txBox="1"/>
            <p:nvPr/>
          </p:nvSpPr>
          <p:spPr>
            <a:xfrm>
              <a:off x="8847255" y="5913064"/>
              <a:ext cx="2690445" cy="4094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Biome Light"/>
                  <a:cs typeface="Calibri"/>
                </a:rPr>
                <a:t>SST-2, Fast cooled</a:t>
              </a:r>
              <a:endParaRPr lang="en-US">
                <a:latin typeface="Biome Light"/>
                <a:cs typeface="Biome Light"/>
              </a:endParaRPr>
            </a:p>
          </p:txBody>
        </p:sp>
        <p:sp>
          <p:nvSpPr>
            <p:cNvPr id="33" name="TextBox 3">
              <a:extLst>
                <a:ext uri="{FF2B5EF4-FFF2-40B4-BE49-F238E27FC236}">
                  <a16:creationId xmlns:a16="http://schemas.microsoft.com/office/drawing/2014/main" id="{D0F73334-F5EB-EDD8-DDFE-30D03F13E5FE}"/>
                </a:ext>
              </a:extLst>
            </p:cNvPr>
            <p:cNvSpPr txBox="1"/>
            <p:nvPr/>
          </p:nvSpPr>
          <p:spPr>
            <a:xfrm>
              <a:off x="5694908" y="5921050"/>
              <a:ext cx="2690446" cy="4094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Biome Light"/>
                  <a:cs typeface="Calibri"/>
                </a:rPr>
                <a:t>SST-2 , Slow cooled</a:t>
              </a:r>
              <a:endParaRPr lang="en-US">
                <a:latin typeface="Biome Light"/>
                <a:cs typeface="Biome Light"/>
              </a:endParaRPr>
            </a:p>
          </p:txBody>
        </p:sp>
        <p:sp>
          <p:nvSpPr>
            <p:cNvPr id="34" name="TextBox 4">
              <a:extLst>
                <a:ext uri="{FF2B5EF4-FFF2-40B4-BE49-F238E27FC236}">
                  <a16:creationId xmlns:a16="http://schemas.microsoft.com/office/drawing/2014/main" id="{5C9DE999-3EB2-2632-154B-F33EDD3137BC}"/>
                </a:ext>
              </a:extLst>
            </p:cNvPr>
            <p:cNvSpPr txBox="1"/>
            <p:nvPr/>
          </p:nvSpPr>
          <p:spPr>
            <a:xfrm>
              <a:off x="8744345" y="3178608"/>
              <a:ext cx="262060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Biome Light"/>
                  <a:cs typeface="Calibri"/>
                </a:rPr>
                <a:t>SST-1</a:t>
              </a:r>
              <a:r>
                <a:rPr lang="en-US">
                  <a:latin typeface="Biome Light"/>
                  <a:ea typeface="+mn-lt"/>
                  <a:cs typeface="+mn-lt"/>
                </a:rPr>
                <a:t>,</a:t>
              </a:r>
              <a:r>
                <a:rPr lang="en-US">
                  <a:latin typeface="Biome Light"/>
                  <a:cs typeface="Calibri"/>
                </a:rPr>
                <a:t> Fast cooled</a:t>
              </a:r>
              <a:endParaRPr lang="en-US">
                <a:latin typeface="Biome Light"/>
                <a:cs typeface="Biome Light"/>
              </a:endParaRPr>
            </a:p>
          </p:txBody>
        </p:sp>
        <p:sp>
          <p:nvSpPr>
            <p:cNvPr id="35" name="TextBox 5">
              <a:extLst>
                <a:ext uri="{FF2B5EF4-FFF2-40B4-BE49-F238E27FC236}">
                  <a16:creationId xmlns:a16="http://schemas.microsoft.com/office/drawing/2014/main" id="{0C4AE999-DE6A-C7EA-6D03-9876D6F7F539}"/>
                </a:ext>
              </a:extLst>
            </p:cNvPr>
            <p:cNvSpPr txBox="1"/>
            <p:nvPr/>
          </p:nvSpPr>
          <p:spPr>
            <a:xfrm>
              <a:off x="5938162" y="3139569"/>
              <a:ext cx="29090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Biome Light"/>
                  <a:cs typeface="Calibri"/>
                </a:rPr>
                <a:t>SST-1, Slow cooled</a:t>
              </a:r>
              <a:endParaRPr lang="en-US">
                <a:latin typeface="Biome Light"/>
                <a:cs typeface="Biome Light"/>
              </a:endParaRPr>
            </a:p>
          </p:txBody>
        </p:sp>
        <p:pic>
          <p:nvPicPr>
            <p:cNvPr id="36" name="Picture 35" descr="A close up of a grey surface&#10;&#10;Description automatically generated">
              <a:extLst>
                <a:ext uri="{FF2B5EF4-FFF2-40B4-BE49-F238E27FC236}">
                  <a16:creationId xmlns:a16="http://schemas.microsoft.com/office/drawing/2014/main" id="{BF592EC4-443D-E762-30BB-4E0063BFAE6F}"/>
                </a:ext>
              </a:extLst>
            </p:cNvPr>
            <p:cNvPicPr>
              <a:picLocks noChangeAspect="1"/>
            </p:cNvPicPr>
            <p:nvPr/>
          </p:nvPicPr>
          <p:blipFill>
            <a:blip r:embed="rId5"/>
            <a:stretch>
              <a:fillRect/>
            </a:stretch>
          </p:blipFill>
          <p:spPr>
            <a:xfrm>
              <a:off x="5694906" y="935845"/>
              <a:ext cx="2779932" cy="2239460"/>
            </a:xfrm>
            <a:prstGeom prst="rect">
              <a:avLst/>
            </a:prstGeom>
          </p:spPr>
        </p:pic>
        <p:pic>
          <p:nvPicPr>
            <p:cNvPr id="37" name="Picture 36">
              <a:extLst>
                <a:ext uri="{FF2B5EF4-FFF2-40B4-BE49-F238E27FC236}">
                  <a16:creationId xmlns:a16="http://schemas.microsoft.com/office/drawing/2014/main" id="{E04C2D33-8EB5-A213-41B2-94EA11FC6476}"/>
                </a:ext>
              </a:extLst>
            </p:cNvPr>
            <p:cNvPicPr>
              <a:picLocks noChangeAspect="1"/>
            </p:cNvPicPr>
            <p:nvPr/>
          </p:nvPicPr>
          <p:blipFill>
            <a:blip r:embed="rId6"/>
            <a:stretch>
              <a:fillRect/>
            </a:stretch>
          </p:blipFill>
          <p:spPr>
            <a:xfrm>
              <a:off x="8675029" y="940632"/>
              <a:ext cx="2763812" cy="2241030"/>
            </a:xfrm>
            <a:prstGeom prst="rect">
              <a:avLst/>
            </a:prstGeom>
          </p:spPr>
        </p:pic>
        <p:pic>
          <p:nvPicPr>
            <p:cNvPr id="38" name="Picture 37" descr="A close up of a white surface&#10;&#10;Description automatically generated">
              <a:extLst>
                <a:ext uri="{FF2B5EF4-FFF2-40B4-BE49-F238E27FC236}">
                  <a16:creationId xmlns:a16="http://schemas.microsoft.com/office/drawing/2014/main" id="{05B21148-3B77-A799-5C0F-D11129A6C0B0}"/>
                </a:ext>
              </a:extLst>
            </p:cNvPr>
            <p:cNvPicPr>
              <a:picLocks noChangeAspect="1"/>
            </p:cNvPicPr>
            <p:nvPr/>
          </p:nvPicPr>
          <p:blipFill>
            <a:blip r:embed="rId7"/>
            <a:stretch>
              <a:fillRect/>
            </a:stretch>
          </p:blipFill>
          <p:spPr>
            <a:xfrm>
              <a:off x="5669852" y="3680012"/>
              <a:ext cx="2801471" cy="2243418"/>
            </a:xfrm>
            <a:prstGeom prst="rect">
              <a:avLst/>
            </a:prstGeom>
          </p:spPr>
        </p:pic>
        <p:pic>
          <p:nvPicPr>
            <p:cNvPr id="39" name="Picture 38" descr="A close up of a white surface&#10;&#10;Description automatically generated">
              <a:extLst>
                <a:ext uri="{FF2B5EF4-FFF2-40B4-BE49-F238E27FC236}">
                  <a16:creationId xmlns:a16="http://schemas.microsoft.com/office/drawing/2014/main" id="{FA86041C-D45E-6371-B94F-1965A355D498}"/>
                </a:ext>
              </a:extLst>
            </p:cNvPr>
            <p:cNvPicPr>
              <a:picLocks noChangeAspect="1"/>
            </p:cNvPicPr>
            <p:nvPr/>
          </p:nvPicPr>
          <p:blipFill>
            <a:blip r:embed="rId8"/>
            <a:stretch>
              <a:fillRect/>
            </a:stretch>
          </p:blipFill>
          <p:spPr>
            <a:xfrm>
              <a:off x="8658403" y="3680011"/>
              <a:ext cx="2795867" cy="2237813"/>
            </a:xfrm>
            <a:prstGeom prst="rect">
              <a:avLst/>
            </a:prstGeom>
          </p:spPr>
        </p:pic>
      </p:grpSp>
      <p:sp>
        <p:nvSpPr>
          <p:cNvPr id="40" name="Rectangle 39">
            <a:extLst>
              <a:ext uri="{FF2B5EF4-FFF2-40B4-BE49-F238E27FC236}">
                <a16:creationId xmlns:a16="http://schemas.microsoft.com/office/drawing/2014/main" id="{2E189857-5647-E86F-DC6A-2862EF7A34B7}"/>
              </a:ext>
            </a:extLst>
          </p:cNvPr>
          <p:cNvSpPr/>
          <p:nvPr/>
        </p:nvSpPr>
        <p:spPr>
          <a:xfrm flipV="1">
            <a:off x="6988450" y="2787861"/>
            <a:ext cx="1217201" cy="361916"/>
          </a:xfrm>
          <a:prstGeom prst="rect">
            <a:avLst/>
          </a:prstGeom>
          <a:solidFill>
            <a:schemeClr val="tx1">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D4393BA6-AF3F-79A2-2DC5-640967F22924}"/>
              </a:ext>
            </a:extLst>
          </p:cNvPr>
          <p:cNvSpPr/>
          <p:nvPr/>
        </p:nvSpPr>
        <p:spPr>
          <a:xfrm flipV="1">
            <a:off x="7041276" y="3024463"/>
            <a:ext cx="1111547" cy="57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TextBox 3">
            <a:extLst>
              <a:ext uri="{FF2B5EF4-FFF2-40B4-BE49-F238E27FC236}">
                <a16:creationId xmlns:a16="http://schemas.microsoft.com/office/drawing/2014/main" id="{BC29B590-EE47-02E2-6CE3-DC47E74B6127}"/>
              </a:ext>
            </a:extLst>
          </p:cNvPr>
          <p:cNvSpPr txBox="1"/>
          <p:nvPr/>
        </p:nvSpPr>
        <p:spPr>
          <a:xfrm>
            <a:off x="7157076" y="2753197"/>
            <a:ext cx="99574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Biome" panose="020B0503030204020804" pitchFamily="34" charset="0"/>
                <a:cs typeface="Biome" panose="020B0503030204020804" pitchFamily="34" charset="0"/>
              </a:rPr>
              <a:t>100 </a:t>
            </a:r>
            <a:r>
              <a:rPr lang="en-US" sz="1400" b="0" i="0">
                <a:solidFill>
                  <a:schemeClr val="bg1"/>
                </a:solidFill>
                <a:effectLst/>
                <a:latin typeface="Biome" panose="020B0503030204020804" pitchFamily="34" charset="0"/>
                <a:cs typeface="Biome" panose="020B0503030204020804" pitchFamily="34" charset="0"/>
              </a:rPr>
              <a:t>µm</a:t>
            </a:r>
            <a:endParaRPr lang="en-US" sz="1400">
              <a:solidFill>
                <a:schemeClr val="bg1"/>
              </a:solidFill>
              <a:latin typeface="Biome" panose="020B0503030204020804" pitchFamily="34" charset="0"/>
              <a:cs typeface="Biome" panose="020B0503030204020804" pitchFamily="34" charset="0"/>
            </a:endParaRPr>
          </a:p>
        </p:txBody>
      </p:sp>
      <p:sp>
        <p:nvSpPr>
          <p:cNvPr id="43" name="Rectangle 42">
            <a:extLst>
              <a:ext uri="{FF2B5EF4-FFF2-40B4-BE49-F238E27FC236}">
                <a16:creationId xmlns:a16="http://schemas.microsoft.com/office/drawing/2014/main" id="{84CEF322-0295-0C8D-209B-9C327718DBD9}"/>
              </a:ext>
            </a:extLst>
          </p:cNvPr>
          <p:cNvSpPr/>
          <p:nvPr/>
        </p:nvSpPr>
        <p:spPr>
          <a:xfrm flipV="1">
            <a:off x="9722069" y="2819140"/>
            <a:ext cx="1217201" cy="361916"/>
          </a:xfrm>
          <a:prstGeom prst="rect">
            <a:avLst/>
          </a:prstGeom>
          <a:solidFill>
            <a:schemeClr val="tx1">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F63324D8-E8B6-1400-EBFC-E66B8D04AFC5}"/>
              </a:ext>
            </a:extLst>
          </p:cNvPr>
          <p:cNvSpPr/>
          <p:nvPr/>
        </p:nvSpPr>
        <p:spPr>
          <a:xfrm flipV="1">
            <a:off x="9774895" y="3055742"/>
            <a:ext cx="1111547" cy="57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TextBox 3">
            <a:extLst>
              <a:ext uri="{FF2B5EF4-FFF2-40B4-BE49-F238E27FC236}">
                <a16:creationId xmlns:a16="http://schemas.microsoft.com/office/drawing/2014/main" id="{93CEC09E-96C2-EBD7-0296-5949FF92E9FD}"/>
              </a:ext>
            </a:extLst>
          </p:cNvPr>
          <p:cNvSpPr txBox="1"/>
          <p:nvPr/>
        </p:nvSpPr>
        <p:spPr>
          <a:xfrm>
            <a:off x="9890695" y="2784476"/>
            <a:ext cx="99574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Biome" panose="020B0503030204020804" pitchFamily="34" charset="0"/>
                <a:cs typeface="Biome" panose="020B0503030204020804" pitchFamily="34" charset="0"/>
              </a:rPr>
              <a:t>100 </a:t>
            </a:r>
            <a:r>
              <a:rPr lang="en-US" sz="1400" b="0" i="0">
                <a:solidFill>
                  <a:schemeClr val="bg1"/>
                </a:solidFill>
                <a:effectLst/>
                <a:latin typeface="Biome" panose="020B0503030204020804" pitchFamily="34" charset="0"/>
                <a:cs typeface="Biome" panose="020B0503030204020804" pitchFamily="34" charset="0"/>
              </a:rPr>
              <a:t>µm</a:t>
            </a:r>
            <a:endParaRPr lang="en-US" sz="1400">
              <a:solidFill>
                <a:schemeClr val="bg1"/>
              </a:solidFill>
              <a:latin typeface="Biome" panose="020B0503030204020804" pitchFamily="34" charset="0"/>
              <a:cs typeface="Biome" panose="020B0503030204020804" pitchFamily="34" charset="0"/>
            </a:endParaRPr>
          </a:p>
        </p:txBody>
      </p:sp>
      <p:sp>
        <p:nvSpPr>
          <p:cNvPr id="46" name="Rectangle 45">
            <a:extLst>
              <a:ext uri="{FF2B5EF4-FFF2-40B4-BE49-F238E27FC236}">
                <a16:creationId xmlns:a16="http://schemas.microsoft.com/office/drawing/2014/main" id="{BBCD7F0B-65CE-4821-9128-2A1531D80D74}"/>
              </a:ext>
            </a:extLst>
          </p:cNvPr>
          <p:cNvSpPr/>
          <p:nvPr/>
        </p:nvSpPr>
        <p:spPr>
          <a:xfrm flipV="1">
            <a:off x="6983493" y="5457556"/>
            <a:ext cx="1217201" cy="361916"/>
          </a:xfrm>
          <a:prstGeom prst="rect">
            <a:avLst/>
          </a:prstGeom>
          <a:solidFill>
            <a:schemeClr val="tx1">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E5D8677A-FF2A-3797-9C37-2A27514C2BFB}"/>
              </a:ext>
            </a:extLst>
          </p:cNvPr>
          <p:cNvSpPr/>
          <p:nvPr/>
        </p:nvSpPr>
        <p:spPr>
          <a:xfrm flipV="1">
            <a:off x="7036319" y="5694158"/>
            <a:ext cx="1111547" cy="57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TextBox 3">
            <a:extLst>
              <a:ext uri="{FF2B5EF4-FFF2-40B4-BE49-F238E27FC236}">
                <a16:creationId xmlns:a16="http://schemas.microsoft.com/office/drawing/2014/main" id="{F139907A-941C-EC5C-027C-146DE3DCAD2E}"/>
              </a:ext>
            </a:extLst>
          </p:cNvPr>
          <p:cNvSpPr txBox="1"/>
          <p:nvPr/>
        </p:nvSpPr>
        <p:spPr>
          <a:xfrm>
            <a:off x="7152119" y="5422892"/>
            <a:ext cx="99574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Biome" panose="020B0503030204020804" pitchFamily="34" charset="0"/>
                <a:cs typeface="Biome" panose="020B0503030204020804" pitchFamily="34" charset="0"/>
              </a:rPr>
              <a:t>100 </a:t>
            </a:r>
            <a:r>
              <a:rPr lang="en-US" sz="1400" b="0" i="0">
                <a:solidFill>
                  <a:schemeClr val="bg1"/>
                </a:solidFill>
                <a:effectLst/>
                <a:latin typeface="Biome" panose="020B0503030204020804" pitchFamily="34" charset="0"/>
                <a:cs typeface="Biome" panose="020B0503030204020804" pitchFamily="34" charset="0"/>
              </a:rPr>
              <a:t>µm</a:t>
            </a:r>
            <a:endParaRPr lang="en-US" sz="1400">
              <a:solidFill>
                <a:schemeClr val="bg1"/>
              </a:solidFill>
              <a:latin typeface="Biome" panose="020B0503030204020804" pitchFamily="34" charset="0"/>
              <a:cs typeface="Biome" panose="020B0503030204020804" pitchFamily="34" charset="0"/>
            </a:endParaRPr>
          </a:p>
        </p:txBody>
      </p:sp>
      <p:sp>
        <p:nvSpPr>
          <p:cNvPr id="49" name="Rectangle 48">
            <a:extLst>
              <a:ext uri="{FF2B5EF4-FFF2-40B4-BE49-F238E27FC236}">
                <a16:creationId xmlns:a16="http://schemas.microsoft.com/office/drawing/2014/main" id="{86D8D67B-7367-5E22-6795-8902D77D65CA}"/>
              </a:ext>
            </a:extLst>
          </p:cNvPr>
          <p:cNvSpPr/>
          <p:nvPr/>
        </p:nvSpPr>
        <p:spPr>
          <a:xfrm flipV="1">
            <a:off x="9686059" y="5479135"/>
            <a:ext cx="1217201" cy="361916"/>
          </a:xfrm>
          <a:prstGeom prst="rect">
            <a:avLst/>
          </a:prstGeom>
          <a:solidFill>
            <a:schemeClr val="tx1">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ectangle 49">
            <a:extLst>
              <a:ext uri="{FF2B5EF4-FFF2-40B4-BE49-F238E27FC236}">
                <a16:creationId xmlns:a16="http://schemas.microsoft.com/office/drawing/2014/main" id="{0A1C72BA-CDC0-A854-702C-C7B93A57125D}"/>
              </a:ext>
            </a:extLst>
          </p:cNvPr>
          <p:cNvSpPr/>
          <p:nvPr/>
        </p:nvSpPr>
        <p:spPr>
          <a:xfrm flipV="1">
            <a:off x="9738885" y="5715737"/>
            <a:ext cx="1111547" cy="57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TextBox 3">
            <a:extLst>
              <a:ext uri="{FF2B5EF4-FFF2-40B4-BE49-F238E27FC236}">
                <a16:creationId xmlns:a16="http://schemas.microsoft.com/office/drawing/2014/main" id="{B18C8D4F-47B5-D214-866A-BAFD346890D9}"/>
              </a:ext>
            </a:extLst>
          </p:cNvPr>
          <p:cNvSpPr txBox="1"/>
          <p:nvPr/>
        </p:nvSpPr>
        <p:spPr>
          <a:xfrm>
            <a:off x="9854685" y="5444471"/>
            <a:ext cx="99574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Biome" panose="020B0503030204020804" pitchFamily="34" charset="0"/>
                <a:cs typeface="Biome" panose="020B0503030204020804" pitchFamily="34" charset="0"/>
              </a:rPr>
              <a:t>100 </a:t>
            </a:r>
            <a:r>
              <a:rPr lang="en-US" sz="1400" b="0" i="0">
                <a:solidFill>
                  <a:schemeClr val="bg1"/>
                </a:solidFill>
                <a:effectLst/>
                <a:latin typeface="Biome" panose="020B0503030204020804" pitchFamily="34" charset="0"/>
                <a:cs typeface="Biome" panose="020B0503030204020804" pitchFamily="34" charset="0"/>
              </a:rPr>
              <a:t>µm</a:t>
            </a:r>
            <a:endParaRPr lang="en-US" sz="1400">
              <a:solidFill>
                <a:schemeClr val="bg1"/>
              </a:solidFill>
              <a:latin typeface="Biome" panose="020B0503030204020804" pitchFamily="34" charset="0"/>
              <a:cs typeface="Biome" panose="020B0503030204020804" pitchFamily="34" charset="0"/>
            </a:endParaRPr>
          </a:p>
        </p:txBody>
      </p:sp>
    </p:spTree>
    <p:extLst>
      <p:ext uri="{BB962C8B-B14F-4D97-AF65-F5344CB8AC3E}">
        <p14:creationId xmlns:p14="http://schemas.microsoft.com/office/powerpoint/2010/main" val="2106177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p:txBody>
          <a:bodyPr/>
          <a:lstStyle/>
          <a:p>
            <a:r>
              <a:rPr lang="en-US">
                <a:latin typeface="Biome"/>
                <a:cs typeface="Calibri Light"/>
              </a:rPr>
              <a:t>Pressure Vessel Analysis</a:t>
            </a:r>
            <a:endParaRPr lang="en-US">
              <a:cs typeface="Calibri Light"/>
            </a:endParaRPr>
          </a:p>
        </p:txBody>
      </p:sp>
      <p:sp>
        <p:nvSpPr>
          <p:cNvPr id="5" name="Content Placeholder 2">
            <a:extLst>
              <a:ext uri="{FF2B5EF4-FFF2-40B4-BE49-F238E27FC236}">
                <a16:creationId xmlns:a16="http://schemas.microsoft.com/office/drawing/2014/main" id="{0FD6B77C-1C6D-96F3-CCFC-0D5E84060D33}"/>
              </a:ext>
            </a:extLst>
          </p:cNvPr>
          <p:cNvSpPr txBox="1">
            <a:spLocks/>
          </p:cNvSpPr>
          <p:nvPr/>
        </p:nvSpPr>
        <p:spPr>
          <a:xfrm>
            <a:off x="343568" y="1504783"/>
            <a:ext cx="6769995"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solidFill>
                  <a:schemeClr val="dk1"/>
                </a:solidFill>
                <a:latin typeface="Biome Light"/>
                <a:cs typeface="Calibri"/>
                <a:sym typeface="Arial"/>
              </a:rPr>
              <a:t>Using cylinder design with hemisphere ends</a:t>
            </a:r>
            <a:endParaRPr lang="en-US" sz="2200" b="1">
              <a:solidFill>
                <a:schemeClr val="dk1"/>
              </a:solidFill>
              <a:latin typeface="Biome Light"/>
              <a:cs typeface="Calibri"/>
            </a:endParaRPr>
          </a:p>
          <a:p>
            <a:r>
              <a:rPr lang="en-US" sz="2200" b="1">
                <a:solidFill>
                  <a:schemeClr val="dk1"/>
                </a:solidFill>
                <a:latin typeface="Biome Light"/>
                <a:cs typeface="Calibri"/>
              </a:rPr>
              <a:t>Habitat pressure difference = 101,325 Pa</a:t>
            </a:r>
          </a:p>
          <a:p>
            <a:r>
              <a:rPr lang="en-US" sz="2200" b="1">
                <a:solidFill>
                  <a:schemeClr val="dk1"/>
                </a:solidFill>
                <a:latin typeface="Biome Light"/>
                <a:cs typeface="Calibri"/>
                <a:sym typeface="Arial"/>
              </a:rPr>
              <a:t>Factor of safety = 2</a:t>
            </a:r>
            <a:endParaRPr lang="en-US" sz="2200" b="1">
              <a:solidFill>
                <a:schemeClr val="dk1"/>
              </a:solidFill>
              <a:latin typeface="Biome Light"/>
              <a:cs typeface="Calibri"/>
            </a:endParaRPr>
          </a:p>
          <a:p>
            <a:endParaRPr lang="en-US" sz="2200" b="1">
              <a:solidFill>
                <a:schemeClr val="dk1"/>
              </a:solidFill>
              <a:latin typeface="Biome Light" panose="020B0303030204020804" pitchFamily="34" charset="0"/>
              <a:cs typeface="Calibri"/>
            </a:endParaRPr>
          </a:p>
          <a:p>
            <a:endParaRPr lang="en-US">
              <a:solidFill>
                <a:schemeClr val="dk1"/>
              </a:solidFill>
              <a:latin typeface="Calibri" panose="020F0502020204030204"/>
              <a:cs typeface="Calibri"/>
            </a:endParaRPr>
          </a:p>
        </p:txBody>
      </p:sp>
      <p:pic>
        <p:nvPicPr>
          <p:cNvPr id="7" name="Picture 6" descr="A graph of a yield strength&#10;&#10;Description automatically generated">
            <a:extLst>
              <a:ext uri="{FF2B5EF4-FFF2-40B4-BE49-F238E27FC236}">
                <a16:creationId xmlns:a16="http://schemas.microsoft.com/office/drawing/2014/main" id="{5F14769E-2E9F-8BAD-3366-8A80B041D0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6240" y="2059452"/>
            <a:ext cx="5434809" cy="4064716"/>
          </a:xfrm>
          <a:prstGeom prst="rect">
            <a:avLst/>
          </a:prstGeom>
        </p:spPr>
      </p:pic>
      <p:pic>
        <p:nvPicPr>
          <p:cNvPr id="9" name="Picture 8" descr="A graph of metal pressure vessel sizes&#10;&#10;Description automatically generated">
            <a:extLst>
              <a:ext uri="{FF2B5EF4-FFF2-40B4-BE49-F238E27FC236}">
                <a16:creationId xmlns:a16="http://schemas.microsoft.com/office/drawing/2014/main" id="{FDF27C43-C77B-A4AC-FCD4-3F2B9E7453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9549" y="2873759"/>
            <a:ext cx="4335664" cy="3252011"/>
          </a:xfrm>
          <a:prstGeom prst="rect">
            <a:avLst/>
          </a:prstGeom>
        </p:spPr>
      </p:pic>
    </p:spTree>
    <p:extLst>
      <p:ext uri="{BB962C8B-B14F-4D97-AF65-F5344CB8AC3E}">
        <p14:creationId xmlns:p14="http://schemas.microsoft.com/office/powerpoint/2010/main" val="3013820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782" y="2420975"/>
            <a:ext cx="10579920" cy="2248520"/>
          </a:xfrm>
        </p:spPr>
        <p:txBody>
          <a:bodyPr/>
          <a:lstStyle/>
          <a:p>
            <a:r>
              <a:rPr lang="en-US" dirty="0">
                <a:latin typeface="Biome Light"/>
                <a:ea typeface="Calibri Light"/>
                <a:cs typeface="Calibri Light"/>
              </a:rPr>
              <a:t>MRE Reactor Build and Testing</a:t>
            </a:r>
            <a:endParaRPr lang="en-US" dirty="0">
              <a:latin typeface="Biome Light"/>
            </a:endParaRPr>
          </a:p>
        </p:txBody>
      </p:sp>
    </p:spTree>
    <p:extLst>
      <p:ext uri="{BB962C8B-B14F-4D97-AF65-F5344CB8AC3E}">
        <p14:creationId xmlns:p14="http://schemas.microsoft.com/office/powerpoint/2010/main" val="2682099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440D45-58F9-8083-671E-C84F3C35C05D}"/>
              </a:ext>
            </a:extLst>
          </p:cNvPr>
          <p:cNvSpPr>
            <a:spLocks noGrp="1"/>
          </p:cNvSpPr>
          <p:nvPr>
            <p:ph type="title"/>
          </p:nvPr>
        </p:nvSpPr>
        <p:spPr>
          <a:xfrm>
            <a:off x="1037201" y="501588"/>
            <a:ext cx="10212617" cy="594300"/>
          </a:xfrm>
        </p:spPr>
        <p:txBody>
          <a:bodyPr/>
          <a:lstStyle/>
          <a:p>
            <a:r>
              <a:rPr lang="en-US">
                <a:latin typeface="Biome"/>
                <a:cs typeface="Biome"/>
              </a:rPr>
              <a:t>Building the MRE Reactor </a:t>
            </a:r>
            <a:endParaRPr lang="en-US"/>
          </a:p>
        </p:txBody>
      </p:sp>
      <p:sp>
        <p:nvSpPr>
          <p:cNvPr id="6" name="TextBox 5">
            <a:extLst>
              <a:ext uri="{FF2B5EF4-FFF2-40B4-BE49-F238E27FC236}">
                <a16:creationId xmlns:a16="http://schemas.microsoft.com/office/drawing/2014/main" id="{4FB3F7BF-8A5E-74AC-756F-4E727E51E71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A87B3C56-1E7F-D93A-2E2F-9F6A3537360D}"/>
              </a:ext>
            </a:extLst>
          </p:cNvPr>
          <p:cNvSpPr txBox="1"/>
          <p:nvPr/>
        </p:nvSpPr>
        <p:spPr>
          <a:xfrm>
            <a:off x="4273296" y="32430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F3AA36C9-F69B-7542-27DD-F7451BF1A6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976" y="1408176"/>
            <a:ext cx="3450208" cy="4596384"/>
          </a:xfrm>
          <a:prstGeom prst="rect">
            <a:avLst/>
          </a:prstGeom>
        </p:spPr>
      </p:pic>
      <p:pic>
        <p:nvPicPr>
          <p:cNvPr id="13" name="Picture 12" descr="A room with several machines and boxes&#10;&#10;Description automatically generated">
            <a:extLst>
              <a:ext uri="{FF2B5EF4-FFF2-40B4-BE49-F238E27FC236}">
                <a16:creationId xmlns:a16="http://schemas.microsoft.com/office/drawing/2014/main" id="{E7AEEB7F-4BA0-AFA7-8CAB-7097994C8D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0550" y="1168672"/>
            <a:ext cx="4933949" cy="5035768"/>
          </a:xfrm>
          <a:prstGeom prst="rect">
            <a:avLst/>
          </a:prstGeom>
        </p:spPr>
      </p:pic>
      <p:sp>
        <p:nvSpPr>
          <p:cNvPr id="16" name="Arrow: Right 15">
            <a:extLst>
              <a:ext uri="{FF2B5EF4-FFF2-40B4-BE49-F238E27FC236}">
                <a16:creationId xmlns:a16="http://schemas.microsoft.com/office/drawing/2014/main" id="{B85DAD17-0C33-3A2D-D3E0-8A8C54964D85}"/>
              </a:ext>
            </a:extLst>
          </p:cNvPr>
          <p:cNvSpPr/>
          <p:nvPr/>
        </p:nvSpPr>
        <p:spPr>
          <a:xfrm>
            <a:off x="4276725" y="1409700"/>
            <a:ext cx="1816100" cy="59690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05F73CDF-B4F1-92FE-8056-39D7D9AC527A}"/>
              </a:ext>
            </a:extLst>
          </p:cNvPr>
          <p:cNvSpPr>
            <a:spLocks noGrp="1"/>
          </p:cNvSpPr>
          <p:nvPr>
            <p:ph type="body" idx="10"/>
          </p:nvPr>
        </p:nvSpPr>
        <p:spPr>
          <a:xfrm>
            <a:off x="3697800" y="2324100"/>
            <a:ext cx="2806700" cy="3427715"/>
          </a:xfrm>
        </p:spPr>
        <p:txBody>
          <a:bodyPr vert="horz" lIns="91440" tIns="45720" rIns="91440" bIns="45720" rtlCol="0" anchor="t">
            <a:normAutofit/>
          </a:bodyPr>
          <a:lstStyle/>
          <a:p>
            <a:pPr algn="ctr"/>
            <a:r>
              <a:rPr lang="en-US">
                <a:latin typeface="Biome Light"/>
                <a:cs typeface="Calibri"/>
              </a:rPr>
              <a:t>Prof. </a:t>
            </a:r>
            <a:r>
              <a:rPr lang="en-US" err="1">
                <a:latin typeface="Biome Light"/>
                <a:cs typeface="Calibri"/>
              </a:rPr>
              <a:t>Allanore's</a:t>
            </a:r>
            <a:r>
              <a:rPr lang="en-US">
                <a:latin typeface="Biome Light"/>
                <a:cs typeface="Calibri"/>
              </a:rPr>
              <a:t> lab at MIT</a:t>
            </a:r>
          </a:p>
          <a:p>
            <a:pPr algn="ctr"/>
            <a:r>
              <a:rPr lang="en-US">
                <a:latin typeface="Biome Light"/>
                <a:cs typeface="Calibri"/>
              </a:rPr>
              <a:t>~10 students</a:t>
            </a:r>
          </a:p>
          <a:p>
            <a:pPr algn="ctr"/>
            <a:r>
              <a:rPr lang="en-US">
                <a:latin typeface="Biome Light"/>
                <a:cs typeface="Calibri"/>
              </a:rPr>
              <a:t>~ 200 hours per person</a:t>
            </a:r>
            <a:endParaRPr lang="en-US">
              <a:cs typeface="Calibri"/>
            </a:endParaRPr>
          </a:p>
        </p:txBody>
      </p:sp>
    </p:spTree>
    <p:extLst>
      <p:ext uri="{BB962C8B-B14F-4D97-AF65-F5344CB8AC3E}">
        <p14:creationId xmlns:p14="http://schemas.microsoft.com/office/powerpoint/2010/main" val="1752792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386449" cy="594300"/>
          </a:xfrm>
        </p:spPr>
        <p:txBody>
          <a:bodyPr/>
          <a:lstStyle/>
          <a:p>
            <a:r>
              <a:rPr lang="en-US" sz="4400">
                <a:latin typeface="Biome"/>
                <a:ea typeface="Calibri Light"/>
                <a:cs typeface="Calibri Light"/>
              </a:rPr>
              <a:t>Subsystem Verification Testing</a:t>
            </a:r>
            <a:endParaRPr lang="en-US" sz="4400">
              <a:latin typeface="Calibri Light"/>
              <a:cs typeface="Calibri Light"/>
            </a:endParaRPr>
          </a:p>
        </p:txBody>
      </p:sp>
      <p:pic>
        <p:nvPicPr>
          <p:cNvPr id="6" name="Picture 5">
            <a:extLst>
              <a:ext uri="{FF2B5EF4-FFF2-40B4-BE49-F238E27FC236}">
                <a16:creationId xmlns:a16="http://schemas.microsoft.com/office/drawing/2014/main" id="{5E1ABA56-6EFB-82EC-4C4E-889DDFC3EF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6600" y="1243697"/>
            <a:ext cx="4686300" cy="4827806"/>
          </a:xfrm>
          <a:prstGeom prst="rect">
            <a:avLst/>
          </a:prstGeom>
        </p:spPr>
      </p:pic>
      <p:sp>
        <p:nvSpPr>
          <p:cNvPr id="8" name="Content Placeholder 2">
            <a:extLst>
              <a:ext uri="{FF2B5EF4-FFF2-40B4-BE49-F238E27FC236}">
                <a16:creationId xmlns:a16="http://schemas.microsoft.com/office/drawing/2014/main" id="{56461123-DB5F-49F9-480B-4D2B6F86E481}"/>
              </a:ext>
            </a:extLst>
          </p:cNvPr>
          <p:cNvSpPr>
            <a:spLocks noGrp="1"/>
          </p:cNvSpPr>
          <p:nvPr>
            <p:ph type="body" idx="10"/>
          </p:nvPr>
        </p:nvSpPr>
        <p:spPr>
          <a:xfrm>
            <a:off x="1500700" y="1244600"/>
            <a:ext cx="4787900" cy="595615"/>
          </a:xfrm>
        </p:spPr>
        <p:txBody>
          <a:bodyPr vert="horz" lIns="91440" tIns="45720" rIns="91440" bIns="45720" rtlCol="0" anchor="t">
            <a:normAutofit fontScale="92500" lnSpcReduction="10000"/>
          </a:bodyPr>
          <a:lstStyle/>
          <a:p>
            <a:pPr algn="ctr"/>
            <a:r>
              <a:rPr lang="en-US">
                <a:latin typeface="Biome Light"/>
                <a:cs typeface="Calibri"/>
              </a:rPr>
              <a:t>Argon Gas Leak Test</a:t>
            </a:r>
            <a:endParaRPr lang="en-US"/>
          </a:p>
        </p:txBody>
      </p:sp>
      <p:pic>
        <p:nvPicPr>
          <p:cNvPr id="9" name="Graphic 8" descr="Checkmark with solid fill">
            <a:extLst>
              <a:ext uri="{FF2B5EF4-FFF2-40B4-BE49-F238E27FC236}">
                <a16:creationId xmlns:a16="http://schemas.microsoft.com/office/drawing/2014/main" id="{36077EBF-C759-5718-DC29-466351B5AF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9100" y="177800"/>
            <a:ext cx="914400" cy="914400"/>
          </a:xfrm>
          <a:prstGeom prst="rect">
            <a:avLst/>
          </a:prstGeom>
        </p:spPr>
      </p:pic>
      <p:pic>
        <p:nvPicPr>
          <p:cNvPr id="3" name="Online Media 2" title="Argon gas leak test">
            <a:hlinkClick r:id="" action="ppaction://media"/>
            <a:extLst>
              <a:ext uri="{FF2B5EF4-FFF2-40B4-BE49-F238E27FC236}">
                <a16:creationId xmlns:a16="http://schemas.microsoft.com/office/drawing/2014/main" id="{CE8B7598-0162-2B99-C98C-C717D3A2E509}"/>
              </a:ext>
            </a:extLst>
          </p:cNvPr>
          <p:cNvPicPr>
            <a:picLocks noRot="1" noChangeAspect="1"/>
          </p:cNvPicPr>
          <p:nvPr>
            <a:videoFile r:link="rId1"/>
          </p:nvPr>
        </p:nvPicPr>
        <p:blipFill>
          <a:blip r:embed="rId7"/>
          <a:stretch>
            <a:fillRect/>
          </a:stretch>
        </p:blipFill>
        <p:spPr>
          <a:xfrm>
            <a:off x="372101" y="1887827"/>
            <a:ext cx="6512484" cy="3672626"/>
          </a:xfrm>
          <a:prstGeom prst="rect">
            <a:avLst/>
          </a:prstGeom>
        </p:spPr>
      </p:pic>
    </p:spTree>
    <p:extLst>
      <p:ext uri="{BB962C8B-B14F-4D97-AF65-F5344CB8AC3E}">
        <p14:creationId xmlns:p14="http://schemas.microsoft.com/office/powerpoint/2010/main" val="142347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4581D-0BD2-C2E8-6A4F-D2F604714A29}"/>
              </a:ext>
            </a:extLst>
          </p:cNvPr>
          <p:cNvSpPr>
            <a:spLocks noGrp="1"/>
          </p:cNvSpPr>
          <p:nvPr>
            <p:ph type="title"/>
          </p:nvPr>
        </p:nvSpPr>
        <p:spPr>
          <a:xfrm>
            <a:off x="1037201" y="501588"/>
            <a:ext cx="10915535" cy="594300"/>
          </a:xfrm>
        </p:spPr>
        <p:txBody>
          <a:bodyPr/>
          <a:lstStyle/>
          <a:p>
            <a:r>
              <a:rPr lang="en-US" sz="3600">
                <a:latin typeface="Biome"/>
                <a:cs typeface="Biome"/>
              </a:rPr>
              <a:t>T E A M   </a:t>
            </a:r>
            <a:r>
              <a:rPr lang="en-US" sz="3600" err="1">
                <a:latin typeface="Biome"/>
                <a:cs typeface="Biome"/>
              </a:rPr>
              <a:t>M</a:t>
            </a:r>
            <a:r>
              <a:rPr lang="en-US" sz="3600">
                <a:latin typeface="Biome"/>
                <a:cs typeface="Biome"/>
              </a:rPr>
              <a:t> E M B E R S   I N   A T </a:t>
            </a:r>
            <a:r>
              <a:rPr lang="en-US" sz="3600" err="1">
                <a:latin typeface="Biome"/>
                <a:cs typeface="Biome"/>
              </a:rPr>
              <a:t>T</a:t>
            </a:r>
            <a:r>
              <a:rPr lang="en-US" sz="3600">
                <a:latin typeface="Biome"/>
                <a:cs typeface="Biome"/>
              </a:rPr>
              <a:t> E N D A N C E</a:t>
            </a:r>
          </a:p>
        </p:txBody>
      </p:sp>
      <p:sp>
        <p:nvSpPr>
          <p:cNvPr id="47" name="TextBox 46">
            <a:extLst>
              <a:ext uri="{FF2B5EF4-FFF2-40B4-BE49-F238E27FC236}">
                <a16:creationId xmlns:a16="http://schemas.microsoft.com/office/drawing/2014/main" id="{8CB2F27B-82C4-AEE2-3330-7BE9DAA410CE}"/>
              </a:ext>
            </a:extLst>
          </p:cNvPr>
          <p:cNvSpPr txBox="1"/>
          <p:nvPr/>
        </p:nvSpPr>
        <p:spPr>
          <a:xfrm>
            <a:off x="417871" y="2344993"/>
            <a:ext cx="155349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Jose Soto</a:t>
            </a:r>
          </a:p>
          <a:p>
            <a:pPr algn="ctr"/>
            <a:r>
              <a:rPr lang="en-US" sz="1200" b="1">
                <a:ea typeface="Calibri"/>
                <a:cs typeface="Calibri"/>
              </a:rPr>
              <a:t>Team Lead</a:t>
            </a:r>
          </a:p>
        </p:txBody>
      </p:sp>
      <p:sp>
        <p:nvSpPr>
          <p:cNvPr id="49" name="TextBox 48">
            <a:extLst>
              <a:ext uri="{FF2B5EF4-FFF2-40B4-BE49-F238E27FC236}">
                <a16:creationId xmlns:a16="http://schemas.microsoft.com/office/drawing/2014/main" id="{1D5C6856-17DC-3159-EFD4-5A86A1C58980}"/>
              </a:ext>
            </a:extLst>
          </p:cNvPr>
          <p:cNvSpPr txBox="1"/>
          <p:nvPr/>
        </p:nvSpPr>
        <p:spPr>
          <a:xfrm>
            <a:off x="2206698" y="2344992"/>
            <a:ext cx="155349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Palak Patel</a:t>
            </a:r>
          </a:p>
          <a:p>
            <a:pPr algn="ctr"/>
            <a:r>
              <a:rPr lang="en-US" sz="1200" b="1">
                <a:ea typeface="Calibri"/>
                <a:cs typeface="Calibri"/>
              </a:rPr>
              <a:t>Team Lead</a:t>
            </a:r>
          </a:p>
        </p:txBody>
      </p:sp>
      <p:sp>
        <p:nvSpPr>
          <p:cNvPr id="75" name="TextBox 74">
            <a:extLst>
              <a:ext uri="{FF2B5EF4-FFF2-40B4-BE49-F238E27FC236}">
                <a16:creationId xmlns:a16="http://schemas.microsoft.com/office/drawing/2014/main" id="{D6D96A49-4E39-8101-AD1E-9BCE1C7FA246}"/>
              </a:ext>
            </a:extLst>
          </p:cNvPr>
          <p:cNvSpPr txBox="1"/>
          <p:nvPr/>
        </p:nvSpPr>
        <p:spPr>
          <a:xfrm>
            <a:off x="7814621" y="4702678"/>
            <a:ext cx="413938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2">
                    <a:lumMod val="75000"/>
                  </a:schemeClr>
                </a:solidFill>
                <a:ea typeface="Calibri"/>
                <a:cs typeface="Calibri"/>
              </a:rPr>
              <a:t>Team Members not attending Forum:</a:t>
            </a:r>
          </a:p>
          <a:p>
            <a:r>
              <a:rPr lang="en-US" sz="1400" dirty="0" err="1">
                <a:solidFill>
                  <a:schemeClr val="bg2">
                    <a:lumMod val="75000"/>
                  </a:schemeClr>
                </a:solidFill>
                <a:ea typeface="Calibri"/>
                <a:cs typeface="Calibri"/>
              </a:rPr>
              <a:t>Laman</a:t>
            </a:r>
            <a:r>
              <a:rPr lang="en-US" sz="1400" dirty="0">
                <a:solidFill>
                  <a:schemeClr val="bg2">
                    <a:lumMod val="75000"/>
                  </a:schemeClr>
                </a:solidFill>
                <a:ea typeface="Calibri"/>
                <a:cs typeface="Calibri"/>
              </a:rPr>
              <a:t> Jalil, </a:t>
            </a:r>
            <a:r>
              <a:rPr lang="en-US" sz="1400" dirty="0" err="1">
                <a:solidFill>
                  <a:schemeClr val="bg2">
                    <a:lumMod val="75000"/>
                  </a:schemeClr>
                </a:solidFill>
                <a:ea typeface="Calibri"/>
                <a:cs typeface="Calibri"/>
              </a:rPr>
              <a:t>Kir</a:t>
            </a:r>
            <a:r>
              <a:rPr lang="en-US" sz="1400" dirty="0">
                <a:solidFill>
                  <a:schemeClr val="bg2">
                    <a:lumMod val="75000"/>
                  </a:schemeClr>
                </a:solidFill>
                <a:ea typeface="Calibri"/>
                <a:cs typeface="Calibri"/>
              </a:rPr>
              <a:t> </a:t>
            </a:r>
            <a:r>
              <a:rPr lang="en-US" sz="1400" dirty="0" err="1">
                <a:solidFill>
                  <a:schemeClr val="bg2">
                    <a:lumMod val="75000"/>
                  </a:schemeClr>
                </a:solidFill>
                <a:ea typeface="Calibri"/>
                <a:cs typeface="Calibri"/>
              </a:rPr>
              <a:t>Latyshev</a:t>
            </a:r>
            <a:r>
              <a:rPr lang="en-US" sz="1400" dirty="0">
                <a:solidFill>
                  <a:schemeClr val="bg2">
                    <a:lumMod val="75000"/>
                  </a:schemeClr>
                </a:solidFill>
                <a:ea typeface="Calibri"/>
                <a:cs typeface="Calibri"/>
              </a:rPr>
              <a:t>, Lanie McKinney, Cesar Meza, Hezekiah Pendley</a:t>
            </a:r>
          </a:p>
          <a:p>
            <a:endParaRPr lang="en-US" sz="1400" dirty="0">
              <a:solidFill>
                <a:schemeClr val="bg2">
                  <a:lumMod val="75000"/>
                </a:schemeClr>
              </a:solidFill>
              <a:ea typeface="Calibri"/>
              <a:cs typeface="Calibri"/>
            </a:endParaRPr>
          </a:p>
          <a:p>
            <a:r>
              <a:rPr lang="en-US" sz="1400" dirty="0">
                <a:solidFill>
                  <a:schemeClr val="bg2">
                    <a:lumMod val="75000"/>
                  </a:schemeClr>
                </a:solidFill>
                <a:ea typeface="Calibri"/>
                <a:cs typeface="Calibri"/>
              </a:rPr>
              <a:t>Advisors not attending:</a:t>
            </a:r>
          </a:p>
          <a:p>
            <a:r>
              <a:rPr lang="en-US" sz="1400" dirty="0">
                <a:solidFill>
                  <a:schemeClr val="bg2">
                    <a:lumMod val="75000"/>
                  </a:schemeClr>
                </a:solidFill>
                <a:ea typeface="Calibri"/>
                <a:cs typeface="Calibri"/>
              </a:rPr>
              <a:t>Prof. Antoine </a:t>
            </a:r>
            <a:r>
              <a:rPr lang="en-US" sz="1400" dirty="0" err="1">
                <a:solidFill>
                  <a:schemeClr val="bg2">
                    <a:lumMod val="75000"/>
                  </a:schemeClr>
                </a:solidFill>
                <a:ea typeface="Calibri"/>
                <a:cs typeface="Calibri"/>
              </a:rPr>
              <a:t>Allanore</a:t>
            </a:r>
            <a:r>
              <a:rPr lang="en-US" sz="1400" dirty="0">
                <a:solidFill>
                  <a:schemeClr val="bg2">
                    <a:lumMod val="75000"/>
                  </a:schemeClr>
                </a:solidFill>
                <a:ea typeface="Calibri"/>
                <a:cs typeface="Calibri"/>
              </a:rPr>
              <a:t>, Prof. Martin Culpepper, Prof. Olivier de </a:t>
            </a:r>
            <a:r>
              <a:rPr lang="en-US" sz="1400" dirty="0" err="1">
                <a:solidFill>
                  <a:schemeClr val="bg2">
                    <a:lumMod val="75000"/>
                  </a:schemeClr>
                </a:solidFill>
                <a:ea typeface="Calibri"/>
                <a:cs typeface="Calibri"/>
              </a:rPr>
              <a:t>Weck</a:t>
            </a:r>
            <a:r>
              <a:rPr lang="en-US" sz="1400" dirty="0">
                <a:solidFill>
                  <a:schemeClr val="bg2">
                    <a:lumMod val="75000"/>
                  </a:schemeClr>
                </a:solidFill>
                <a:ea typeface="Calibri"/>
                <a:cs typeface="Calibri"/>
              </a:rPr>
              <a:t>, George </a:t>
            </a:r>
            <a:r>
              <a:rPr lang="en-US" sz="1400" dirty="0" err="1">
                <a:solidFill>
                  <a:schemeClr val="bg2">
                    <a:lumMod val="75000"/>
                  </a:schemeClr>
                </a:solidFill>
                <a:ea typeface="Calibri"/>
                <a:cs typeface="Calibri"/>
              </a:rPr>
              <a:t>Lordos</a:t>
            </a:r>
            <a:endParaRPr lang="en-US" sz="1400" dirty="0">
              <a:solidFill>
                <a:schemeClr val="bg2">
                  <a:lumMod val="75000"/>
                </a:schemeClr>
              </a:solidFill>
              <a:ea typeface="Calibri"/>
              <a:cs typeface="Calibri"/>
            </a:endParaRPr>
          </a:p>
        </p:txBody>
      </p:sp>
      <p:cxnSp>
        <p:nvCxnSpPr>
          <p:cNvPr id="77" name="Straight Arrow Connector 76">
            <a:extLst>
              <a:ext uri="{FF2B5EF4-FFF2-40B4-BE49-F238E27FC236}">
                <a16:creationId xmlns:a16="http://schemas.microsoft.com/office/drawing/2014/main" id="{ACD46357-4170-70F6-BE3C-2C8326CD2116}"/>
              </a:ext>
            </a:extLst>
          </p:cNvPr>
          <p:cNvCxnSpPr/>
          <p:nvPr/>
        </p:nvCxnSpPr>
        <p:spPr>
          <a:xfrm>
            <a:off x="2084911" y="1028731"/>
            <a:ext cx="29497" cy="5329082"/>
          </a:xfrm>
          <a:prstGeom prst="straightConnector1">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FF26011-9B55-B602-D0B0-1FD3416F3687}"/>
              </a:ext>
            </a:extLst>
          </p:cNvPr>
          <p:cNvCxnSpPr>
            <a:cxnSpLocks/>
          </p:cNvCxnSpPr>
          <p:nvPr/>
        </p:nvCxnSpPr>
        <p:spPr>
          <a:xfrm>
            <a:off x="3899605" y="1028730"/>
            <a:ext cx="29497" cy="5329082"/>
          </a:xfrm>
          <a:prstGeom prst="straightConnector1">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28087E25-46EE-46B9-DA82-ADA32C29506D}"/>
              </a:ext>
            </a:extLst>
          </p:cNvPr>
          <p:cNvCxnSpPr>
            <a:cxnSpLocks/>
          </p:cNvCxnSpPr>
          <p:nvPr/>
        </p:nvCxnSpPr>
        <p:spPr>
          <a:xfrm>
            <a:off x="5944384" y="1059211"/>
            <a:ext cx="29497" cy="5329082"/>
          </a:xfrm>
          <a:prstGeom prst="straightConnector1">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2BAD878-79CB-E614-FE35-E538B3FC6279}"/>
              </a:ext>
            </a:extLst>
          </p:cNvPr>
          <p:cNvCxnSpPr>
            <a:cxnSpLocks/>
          </p:cNvCxnSpPr>
          <p:nvPr/>
        </p:nvCxnSpPr>
        <p:spPr>
          <a:xfrm>
            <a:off x="7670200" y="1059661"/>
            <a:ext cx="29497" cy="5329082"/>
          </a:xfrm>
          <a:prstGeom prst="straightConnector1">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B68D93B-A509-601F-B4F5-608D26D69403}"/>
              </a:ext>
            </a:extLst>
          </p:cNvPr>
          <p:cNvCxnSpPr>
            <a:cxnSpLocks/>
          </p:cNvCxnSpPr>
          <p:nvPr/>
        </p:nvCxnSpPr>
        <p:spPr>
          <a:xfrm>
            <a:off x="9614709" y="1061215"/>
            <a:ext cx="0" cy="3583857"/>
          </a:xfrm>
          <a:prstGeom prst="straightConnector1">
            <a:avLst/>
          </a:prstGeom>
          <a:ln w="28575">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0ADE9CA-B914-6835-BA1E-469CB435E599}"/>
              </a:ext>
            </a:extLst>
          </p:cNvPr>
          <p:cNvGrpSpPr/>
          <p:nvPr/>
        </p:nvGrpSpPr>
        <p:grpSpPr>
          <a:xfrm>
            <a:off x="2159195" y="4702102"/>
            <a:ext cx="1739697" cy="1863531"/>
            <a:chOff x="7633403" y="2897888"/>
            <a:chExt cx="1739697" cy="1863531"/>
          </a:xfrm>
        </p:grpSpPr>
        <p:sp>
          <p:nvSpPr>
            <p:cNvPr id="69" name="TextBox 68">
              <a:extLst>
                <a:ext uri="{FF2B5EF4-FFF2-40B4-BE49-F238E27FC236}">
                  <a16:creationId xmlns:a16="http://schemas.microsoft.com/office/drawing/2014/main" id="{2AA91B8D-800F-64B2-EE43-2753A1E18311}"/>
                </a:ext>
              </a:extLst>
            </p:cNvPr>
            <p:cNvSpPr txBox="1"/>
            <p:nvPr/>
          </p:nvSpPr>
          <p:spPr>
            <a:xfrm>
              <a:off x="7633403" y="4053533"/>
              <a:ext cx="17396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Hyein Na</a:t>
              </a:r>
              <a:endParaRPr lang="en-US"/>
            </a:p>
            <a:p>
              <a:pPr algn="ctr"/>
              <a:r>
                <a:rPr lang="en-US" sz="1000">
                  <a:ea typeface="+mn-lt"/>
                  <a:cs typeface="+mn-lt"/>
                </a:rPr>
                <a:t>Characterization and Testing</a:t>
              </a:r>
            </a:p>
            <a:p>
              <a:pPr algn="ctr"/>
              <a:endParaRPr lang="en-US" sz="1200">
                <a:ea typeface="+mn-lt"/>
                <a:cs typeface="+mn-lt"/>
              </a:endParaRPr>
            </a:p>
          </p:txBody>
        </p:sp>
        <p:pic>
          <p:nvPicPr>
            <p:cNvPr id="89" name="Picture 88" descr="A person standing next to a display case&#10;&#10;Description automatically generated">
              <a:extLst>
                <a:ext uri="{FF2B5EF4-FFF2-40B4-BE49-F238E27FC236}">
                  <a16:creationId xmlns:a16="http://schemas.microsoft.com/office/drawing/2014/main" id="{078C014B-EA38-7A03-7C4D-5FD97976EE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16361" y="2897888"/>
              <a:ext cx="1281095" cy="12174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3" name="Group 12">
            <a:extLst>
              <a:ext uri="{FF2B5EF4-FFF2-40B4-BE49-F238E27FC236}">
                <a16:creationId xmlns:a16="http://schemas.microsoft.com/office/drawing/2014/main" id="{D4F75534-54CE-9537-116C-3D2B3CA21924}"/>
              </a:ext>
            </a:extLst>
          </p:cNvPr>
          <p:cNvGrpSpPr/>
          <p:nvPr/>
        </p:nvGrpSpPr>
        <p:grpSpPr>
          <a:xfrm>
            <a:off x="3900229" y="4674067"/>
            <a:ext cx="2084437" cy="1759437"/>
            <a:chOff x="7460293" y="1096723"/>
            <a:chExt cx="2084437" cy="1759437"/>
          </a:xfrm>
        </p:grpSpPr>
        <p:sp>
          <p:nvSpPr>
            <p:cNvPr id="73" name="TextBox 72">
              <a:extLst>
                <a:ext uri="{FF2B5EF4-FFF2-40B4-BE49-F238E27FC236}">
                  <a16:creationId xmlns:a16="http://schemas.microsoft.com/office/drawing/2014/main" id="{74C5139F-2279-D744-A879-CEB8442E5702}"/>
                </a:ext>
              </a:extLst>
            </p:cNvPr>
            <p:cNvSpPr txBox="1"/>
            <p:nvPr/>
          </p:nvSpPr>
          <p:spPr>
            <a:xfrm>
              <a:off x="7460293" y="2332940"/>
              <a:ext cx="20844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Lokesh </a:t>
              </a:r>
              <a:r>
                <a:rPr lang="en-US" err="1">
                  <a:ea typeface="Calibri"/>
                  <a:cs typeface="Calibri"/>
                </a:rPr>
                <a:t>Sangabattula</a:t>
              </a:r>
              <a:endParaRPr lang="en-US" err="1">
                <a:cs typeface="Calibri" panose="020F0502020204030204"/>
              </a:endParaRPr>
            </a:p>
            <a:p>
              <a:pPr algn="ctr"/>
              <a:r>
                <a:rPr lang="en-US" sz="1000">
                  <a:ea typeface="Calibri"/>
                  <a:cs typeface="Calibri"/>
                </a:rPr>
                <a:t>Characterization and Testing</a:t>
              </a:r>
            </a:p>
          </p:txBody>
        </p:sp>
        <p:pic>
          <p:nvPicPr>
            <p:cNvPr id="91" name="Picture 90" descr="A person smiling in front of a staircase&#10;&#10;Description automatically generated">
              <a:extLst>
                <a:ext uri="{FF2B5EF4-FFF2-40B4-BE49-F238E27FC236}">
                  <a16:creationId xmlns:a16="http://schemas.microsoft.com/office/drawing/2014/main" id="{3481E358-2EAA-38C2-D616-A16D074D49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18"/>
            <a:stretch/>
          </p:blipFill>
          <p:spPr>
            <a:xfrm>
              <a:off x="7801528" y="1096723"/>
              <a:ext cx="1248958" cy="12300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6" name="Group 5">
            <a:extLst>
              <a:ext uri="{FF2B5EF4-FFF2-40B4-BE49-F238E27FC236}">
                <a16:creationId xmlns:a16="http://schemas.microsoft.com/office/drawing/2014/main" id="{9D2160A1-8B71-6089-B4A5-20D7F655CCD0}"/>
              </a:ext>
            </a:extLst>
          </p:cNvPr>
          <p:cNvGrpSpPr/>
          <p:nvPr/>
        </p:nvGrpSpPr>
        <p:grpSpPr>
          <a:xfrm>
            <a:off x="7731143" y="1122098"/>
            <a:ext cx="1553496" cy="1662931"/>
            <a:chOff x="417933" y="2935819"/>
            <a:chExt cx="1553496" cy="1662931"/>
          </a:xfrm>
        </p:grpSpPr>
        <p:sp>
          <p:nvSpPr>
            <p:cNvPr id="53" name="TextBox 52">
              <a:extLst>
                <a:ext uri="{FF2B5EF4-FFF2-40B4-BE49-F238E27FC236}">
                  <a16:creationId xmlns:a16="http://schemas.microsoft.com/office/drawing/2014/main" id="{D03019D0-CA16-5E75-4652-6FC76A07818A}"/>
                </a:ext>
              </a:extLst>
            </p:cNvPr>
            <p:cNvSpPr txBox="1"/>
            <p:nvPr/>
          </p:nvSpPr>
          <p:spPr>
            <a:xfrm>
              <a:off x="417933" y="4044752"/>
              <a:ext cx="155349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Amber Cooper</a:t>
              </a:r>
            </a:p>
            <a:p>
              <a:pPr algn="ctr"/>
              <a:r>
                <a:rPr lang="en-US" sz="1200">
                  <a:ea typeface="Calibri"/>
                  <a:cs typeface="Calibri"/>
                </a:rPr>
                <a:t>MRE Reactor</a:t>
              </a:r>
            </a:p>
          </p:txBody>
        </p:sp>
        <p:pic>
          <p:nvPicPr>
            <p:cNvPr id="93" name="Picture 92" descr="A person with glasses smiling&#10;&#10;Description automatically generated">
              <a:extLst>
                <a:ext uri="{FF2B5EF4-FFF2-40B4-BE49-F238E27FC236}">
                  <a16:creationId xmlns:a16="http://schemas.microsoft.com/office/drawing/2014/main" id="{C7386D97-A244-2D2F-8AC7-C4F9EFD2FDF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66734" y="2935819"/>
              <a:ext cx="1208077" cy="11404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9" name="Group 8">
            <a:extLst>
              <a:ext uri="{FF2B5EF4-FFF2-40B4-BE49-F238E27FC236}">
                <a16:creationId xmlns:a16="http://schemas.microsoft.com/office/drawing/2014/main" id="{97376732-28DE-DAA3-8C68-0699070358C2}"/>
              </a:ext>
            </a:extLst>
          </p:cNvPr>
          <p:cNvGrpSpPr/>
          <p:nvPr/>
        </p:nvGrpSpPr>
        <p:grpSpPr>
          <a:xfrm>
            <a:off x="7718548" y="2973386"/>
            <a:ext cx="1553496" cy="1709548"/>
            <a:chOff x="3998402" y="4692102"/>
            <a:chExt cx="1553496" cy="1709548"/>
          </a:xfrm>
        </p:grpSpPr>
        <p:sp>
          <p:nvSpPr>
            <p:cNvPr id="55" name="TextBox 54">
              <a:extLst>
                <a:ext uri="{FF2B5EF4-FFF2-40B4-BE49-F238E27FC236}">
                  <a16:creationId xmlns:a16="http://schemas.microsoft.com/office/drawing/2014/main" id="{DF8B8E8B-161E-A4A9-F4CD-A2499AFD9E8B}"/>
                </a:ext>
              </a:extLst>
            </p:cNvPr>
            <p:cNvSpPr txBox="1"/>
            <p:nvPr/>
          </p:nvSpPr>
          <p:spPr>
            <a:xfrm>
              <a:off x="3998402" y="5847652"/>
              <a:ext cx="155349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Helena Usey</a:t>
              </a:r>
            </a:p>
            <a:p>
              <a:pPr algn="ctr"/>
              <a:r>
                <a:rPr lang="en-US" sz="1200" err="1">
                  <a:ea typeface="Calibri"/>
                  <a:cs typeface="Calibri"/>
                </a:rPr>
                <a:t>Sonicator</a:t>
              </a:r>
            </a:p>
          </p:txBody>
        </p:sp>
        <p:pic>
          <p:nvPicPr>
            <p:cNvPr id="95" name="Picture 94" descr="A person smiling at camera&#10;&#10;Description automatically generated">
              <a:extLst>
                <a:ext uri="{FF2B5EF4-FFF2-40B4-BE49-F238E27FC236}">
                  <a16:creationId xmlns:a16="http://schemas.microsoft.com/office/drawing/2014/main" id="{E3C3B473-9E16-C858-57FC-7AAD9FE3886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170424" y="4692102"/>
              <a:ext cx="1208898" cy="11551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5" name="Group 14">
            <a:extLst>
              <a:ext uri="{FF2B5EF4-FFF2-40B4-BE49-F238E27FC236}">
                <a16:creationId xmlns:a16="http://schemas.microsoft.com/office/drawing/2014/main" id="{BF8E406A-B650-8F08-7E47-EB37C0CBBAE9}"/>
              </a:ext>
            </a:extLst>
          </p:cNvPr>
          <p:cNvGrpSpPr/>
          <p:nvPr/>
        </p:nvGrpSpPr>
        <p:grpSpPr>
          <a:xfrm>
            <a:off x="5980284" y="4698162"/>
            <a:ext cx="1713755" cy="1852507"/>
            <a:chOff x="3913740" y="1156991"/>
            <a:chExt cx="1713755" cy="1852507"/>
          </a:xfrm>
        </p:grpSpPr>
        <p:sp>
          <p:nvSpPr>
            <p:cNvPr id="63" name="TextBox 62">
              <a:extLst>
                <a:ext uri="{FF2B5EF4-FFF2-40B4-BE49-F238E27FC236}">
                  <a16:creationId xmlns:a16="http://schemas.microsoft.com/office/drawing/2014/main" id="{2C51F005-C732-D3A2-CEE1-589970720919}"/>
                </a:ext>
              </a:extLst>
            </p:cNvPr>
            <p:cNvSpPr txBox="1"/>
            <p:nvPr/>
          </p:nvSpPr>
          <p:spPr>
            <a:xfrm>
              <a:off x="3913740" y="2301612"/>
              <a:ext cx="17137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Alice Zehner</a:t>
              </a:r>
              <a:endParaRPr lang="en-US"/>
            </a:p>
            <a:p>
              <a:pPr algn="ctr"/>
              <a:r>
                <a:rPr lang="en-US" sz="1000">
                  <a:ea typeface="+mn-lt"/>
                  <a:cs typeface="+mn-lt"/>
                </a:rPr>
                <a:t>Characterization and Testing</a:t>
              </a:r>
            </a:p>
            <a:p>
              <a:pPr algn="ctr"/>
              <a:endParaRPr lang="en-US" sz="1200">
                <a:ea typeface="+mn-lt"/>
                <a:cs typeface="+mn-lt"/>
              </a:endParaRPr>
            </a:p>
          </p:txBody>
        </p:sp>
        <p:pic>
          <p:nvPicPr>
            <p:cNvPr id="97" name="Picture 96" descr="A person smiling at camera&#10;&#10;Description automatically generated">
              <a:extLst>
                <a:ext uri="{FF2B5EF4-FFF2-40B4-BE49-F238E27FC236}">
                  <a16:creationId xmlns:a16="http://schemas.microsoft.com/office/drawing/2014/main" id="{5BC2A073-02FC-8834-B9F3-FD8EED7721C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165778" y="1156991"/>
              <a:ext cx="1220072" cy="11681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0" name="Group 19">
            <a:extLst>
              <a:ext uri="{FF2B5EF4-FFF2-40B4-BE49-F238E27FC236}">
                <a16:creationId xmlns:a16="http://schemas.microsoft.com/office/drawing/2014/main" id="{EAAF3807-0F38-F4AF-A2B7-6AFEF201D0B1}"/>
              </a:ext>
            </a:extLst>
          </p:cNvPr>
          <p:cNvGrpSpPr/>
          <p:nvPr/>
        </p:nvGrpSpPr>
        <p:grpSpPr>
          <a:xfrm>
            <a:off x="9752788" y="1855575"/>
            <a:ext cx="2084437" cy="1692871"/>
            <a:chOff x="9702408" y="2104480"/>
            <a:chExt cx="2084437" cy="1692871"/>
          </a:xfrm>
        </p:grpSpPr>
        <p:sp>
          <p:nvSpPr>
            <p:cNvPr id="87" name="TextBox 86">
              <a:extLst>
                <a:ext uri="{FF2B5EF4-FFF2-40B4-BE49-F238E27FC236}">
                  <a16:creationId xmlns:a16="http://schemas.microsoft.com/office/drawing/2014/main" id="{130F5495-0BFB-7575-A490-A882736965CC}"/>
                </a:ext>
              </a:extLst>
            </p:cNvPr>
            <p:cNvSpPr txBox="1"/>
            <p:nvPr/>
          </p:nvSpPr>
          <p:spPr>
            <a:xfrm>
              <a:off x="9702408" y="3266436"/>
              <a:ext cx="2084437" cy="530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Jeffrey Hoffman</a:t>
              </a:r>
              <a:endParaRPr lang="en-US"/>
            </a:p>
            <a:p>
              <a:pPr algn="ctr"/>
              <a:r>
                <a:rPr lang="en-US" sz="1000">
                  <a:ea typeface="Calibri"/>
                  <a:cs typeface="Calibri"/>
                </a:rPr>
                <a:t>Advisor</a:t>
              </a:r>
            </a:p>
          </p:txBody>
        </p:sp>
        <p:pic>
          <p:nvPicPr>
            <p:cNvPr id="99" name="Picture 98" descr="A person with his arms crossed&#10;&#10;Description automatically generated">
              <a:extLst>
                <a:ext uri="{FF2B5EF4-FFF2-40B4-BE49-F238E27FC236}">
                  <a16:creationId xmlns:a16="http://schemas.microsoft.com/office/drawing/2014/main" id="{28543465-BBD4-1D2E-71CB-4751E1BA56B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137755" y="2104480"/>
              <a:ext cx="1210012" cy="11467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01" name="Picture 100" descr="A person in a suit and tie&#10;&#10;Description automatically generated">
            <a:extLst>
              <a:ext uri="{FF2B5EF4-FFF2-40B4-BE49-F238E27FC236}">
                <a16:creationId xmlns:a16="http://schemas.microsoft.com/office/drawing/2014/main" id="{C9BF616F-4BC9-8FB1-7BA3-15A0F8B9F2A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17522" y="1122098"/>
            <a:ext cx="1156844" cy="1178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2" name="Group 11">
            <a:extLst>
              <a:ext uri="{FF2B5EF4-FFF2-40B4-BE49-F238E27FC236}">
                <a16:creationId xmlns:a16="http://schemas.microsoft.com/office/drawing/2014/main" id="{3DBA4533-EAD3-C9D6-7315-CAB666C426FE}"/>
              </a:ext>
            </a:extLst>
          </p:cNvPr>
          <p:cNvGrpSpPr/>
          <p:nvPr/>
        </p:nvGrpSpPr>
        <p:grpSpPr>
          <a:xfrm>
            <a:off x="305795" y="4699588"/>
            <a:ext cx="1779637" cy="1880022"/>
            <a:chOff x="5683846" y="1162296"/>
            <a:chExt cx="1779637" cy="1880022"/>
          </a:xfrm>
        </p:grpSpPr>
        <p:sp>
          <p:nvSpPr>
            <p:cNvPr id="71" name="TextBox 70">
              <a:extLst>
                <a:ext uri="{FF2B5EF4-FFF2-40B4-BE49-F238E27FC236}">
                  <a16:creationId xmlns:a16="http://schemas.microsoft.com/office/drawing/2014/main" id="{2049FCBE-853D-8619-3C9A-05D6DC5638AD}"/>
                </a:ext>
              </a:extLst>
            </p:cNvPr>
            <p:cNvSpPr txBox="1"/>
            <p:nvPr/>
          </p:nvSpPr>
          <p:spPr>
            <a:xfrm>
              <a:off x="5683846" y="2334432"/>
              <a:ext cx="17796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Chrisopher Kwon</a:t>
              </a:r>
            </a:p>
            <a:p>
              <a:pPr algn="ctr"/>
              <a:r>
                <a:rPr lang="en-US" sz="1000">
                  <a:ea typeface="+mn-lt"/>
                  <a:cs typeface="+mn-lt"/>
                </a:rPr>
                <a:t>Characterization and Testing</a:t>
              </a:r>
            </a:p>
            <a:p>
              <a:pPr algn="ctr"/>
              <a:endParaRPr lang="en-US" sz="1200">
                <a:ea typeface="+mn-lt"/>
                <a:cs typeface="+mn-lt"/>
              </a:endParaRPr>
            </a:p>
          </p:txBody>
        </p:sp>
        <p:pic>
          <p:nvPicPr>
            <p:cNvPr id="103" name="Picture 102" descr="A person standing on a hill with water and boats in the background&#10;&#10;Description automatically generated">
              <a:extLst>
                <a:ext uri="{FF2B5EF4-FFF2-40B4-BE49-F238E27FC236}">
                  <a16:creationId xmlns:a16="http://schemas.microsoft.com/office/drawing/2014/main" id="{0D79D34D-5DE5-E513-386C-C6559917643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952945" y="1162296"/>
              <a:ext cx="1244096" cy="11735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05" name="Picture 104" descr="A person wearing glasses and headphones around her neck&#10;&#10;Description automatically generated">
            <a:extLst>
              <a:ext uri="{FF2B5EF4-FFF2-40B4-BE49-F238E27FC236}">
                <a16:creationId xmlns:a16="http://schemas.microsoft.com/office/drawing/2014/main" id="{2B372BE5-DF7B-E035-258B-88F91C97314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423691" y="1122098"/>
            <a:ext cx="1210199" cy="11779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5" name="Group 4">
            <a:extLst>
              <a:ext uri="{FF2B5EF4-FFF2-40B4-BE49-F238E27FC236}">
                <a16:creationId xmlns:a16="http://schemas.microsoft.com/office/drawing/2014/main" id="{5FDC9D7F-8AE4-CF26-7AFF-ECC26508BCD9}"/>
              </a:ext>
            </a:extLst>
          </p:cNvPr>
          <p:cNvGrpSpPr/>
          <p:nvPr/>
        </p:nvGrpSpPr>
        <p:grpSpPr>
          <a:xfrm>
            <a:off x="4139535" y="1122098"/>
            <a:ext cx="1602657" cy="1708566"/>
            <a:chOff x="2233430" y="2898699"/>
            <a:chExt cx="1602657" cy="1708566"/>
          </a:xfrm>
        </p:grpSpPr>
        <p:sp>
          <p:nvSpPr>
            <p:cNvPr id="51" name="TextBox 50">
              <a:extLst>
                <a:ext uri="{FF2B5EF4-FFF2-40B4-BE49-F238E27FC236}">
                  <a16:creationId xmlns:a16="http://schemas.microsoft.com/office/drawing/2014/main" id="{DB262EAF-5F08-0099-586F-59A1F028DB86}"/>
                </a:ext>
              </a:extLst>
            </p:cNvPr>
            <p:cNvSpPr txBox="1"/>
            <p:nvPr/>
          </p:nvSpPr>
          <p:spPr>
            <a:xfrm>
              <a:off x="2233430" y="4053267"/>
              <a:ext cx="16026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Zachary Adams</a:t>
              </a:r>
            </a:p>
            <a:p>
              <a:pPr algn="ctr"/>
              <a:r>
                <a:rPr lang="en-US" sz="1200">
                  <a:ea typeface="Calibri"/>
                  <a:cs typeface="Calibri"/>
                </a:rPr>
                <a:t>MRE Reactor Lead</a:t>
              </a:r>
            </a:p>
          </p:txBody>
        </p:sp>
        <p:pic>
          <p:nvPicPr>
            <p:cNvPr id="107" name="Picture 106" descr="A group of people sitting at a table with coffee cups&#10;&#10;Description automatically generated">
              <a:extLst>
                <a:ext uri="{FF2B5EF4-FFF2-40B4-BE49-F238E27FC236}">
                  <a16:creationId xmlns:a16="http://schemas.microsoft.com/office/drawing/2014/main" id="{32680481-DDE4-0B9E-53B1-630B014D09B2}"/>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371640" y="2898699"/>
              <a:ext cx="1224741" cy="11748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7" name="Group 6">
            <a:extLst>
              <a:ext uri="{FF2B5EF4-FFF2-40B4-BE49-F238E27FC236}">
                <a16:creationId xmlns:a16="http://schemas.microsoft.com/office/drawing/2014/main" id="{B453619C-C39E-84DC-74CD-DE48DA1E464D}"/>
              </a:ext>
            </a:extLst>
          </p:cNvPr>
          <p:cNvGrpSpPr/>
          <p:nvPr/>
        </p:nvGrpSpPr>
        <p:grpSpPr>
          <a:xfrm>
            <a:off x="280605" y="2970237"/>
            <a:ext cx="1799302" cy="1655710"/>
            <a:chOff x="261744" y="4746314"/>
            <a:chExt cx="1799302" cy="1655710"/>
          </a:xfrm>
        </p:grpSpPr>
        <p:sp>
          <p:nvSpPr>
            <p:cNvPr id="57" name="TextBox 56">
              <a:extLst>
                <a:ext uri="{FF2B5EF4-FFF2-40B4-BE49-F238E27FC236}">
                  <a16:creationId xmlns:a16="http://schemas.microsoft.com/office/drawing/2014/main" id="{E17F439B-B5E5-C414-BC79-3427F6067703}"/>
                </a:ext>
              </a:extLst>
            </p:cNvPr>
            <p:cNvSpPr txBox="1"/>
            <p:nvPr/>
          </p:nvSpPr>
          <p:spPr>
            <a:xfrm>
              <a:off x="261744" y="5848026"/>
              <a:ext cx="179930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Kristoff </a:t>
              </a:r>
              <a:r>
                <a:rPr lang="en-US" err="1">
                  <a:ea typeface="Calibri"/>
                  <a:cs typeface="Calibri"/>
                </a:rPr>
                <a:t>Misquitta</a:t>
              </a:r>
              <a:endParaRPr lang="en-US">
                <a:ea typeface="Calibri"/>
                <a:cs typeface="Calibri"/>
              </a:endParaRPr>
            </a:p>
            <a:p>
              <a:pPr algn="ctr"/>
              <a:r>
                <a:rPr lang="en-US" sz="1200">
                  <a:ea typeface="Calibri"/>
                  <a:cs typeface="Calibri"/>
                </a:rPr>
                <a:t>MRE Reactor</a:t>
              </a:r>
            </a:p>
          </p:txBody>
        </p:sp>
        <p:pic>
          <p:nvPicPr>
            <p:cNvPr id="109" name="Picture 108" descr="A person in a blue shirt&#10;&#10;Description automatically generated">
              <a:extLst>
                <a:ext uri="{FF2B5EF4-FFF2-40B4-BE49-F238E27FC236}">
                  <a16:creationId xmlns:a16="http://schemas.microsoft.com/office/drawing/2014/main" id="{AD445371-645F-B9FD-9486-86AAB9E43B56}"/>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556517" y="4746314"/>
              <a:ext cx="1210639" cy="11527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8" name="Group 7">
            <a:extLst>
              <a:ext uri="{FF2B5EF4-FFF2-40B4-BE49-F238E27FC236}">
                <a16:creationId xmlns:a16="http://schemas.microsoft.com/office/drawing/2014/main" id="{79D405E3-7EEC-F437-2C5E-EA96E5DBF5CA}"/>
              </a:ext>
            </a:extLst>
          </p:cNvPr>
          <p:cNvGrpSpPr/>
          <p:nvPr/>
        </p:nvGrpSpPr>
        <p:grpSpPr>
          <a:xfrm>
            <a:off x="6059003" y="1122098"/>
            <a:ext cx="1553496" cy="1711037"/>
            <a:chOff x="2259626" y="4692265"/>
            <a:chExt cx="1553496" cy="1711037"/>
          </a:xfrm>
        </p:grpSpPr>
        <p:sp>
          <p:nvSpPr>
            <p:cNvPr id="59" name="TextBox 58">
              <a:extLst>
                <a:ext uri="{FF2B5EF4-FFF2-40B4-BE49-F238E27FC236}">
                  <a16:creationId xmlns:a16="http://schemas.microsoft.com/office/drawing/2014/main" id="{19A2AE9C-5E1F-52C5-B452-ACA3AF630A2C}"/>
                </a:ext>
              </a:extLst>
            </p:cNvPr>
            <p:cNvSpPr txBox="1"/>
            <p:nvPr/>
          </p:nvSpPr>
          <p:spPr>
            <a:xfrm>
              <a:off x="2259626" y="5849304"/>
              <a:ext cx="155349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Derek Chan</a:t>
              </a:r>
            </a:p>
            <a:p>
              <a:pPr algn="ctr"/>
              <a:r>
                <a:rPr lang="en-US" sz="1200">
                  <a:ea typeface="Calibri"/>
                  <a:cs typeface="Calibri"/>
                </a:rPr>
                <a:t>MRE Reactor</a:t>
              </a:r>
            </a:p>
          </p:txBody>
        </p:sp>
        <p:pic>
          <p:nvPicPr>
            <p:cNvPr id="111" name="Picture 110" descr="A person standing in a park&#10;&#10;Description automatically generated">
              <a:extLst>
                <a:ext uri="{FF2B5EF4-FFF2-40B4-BE49-F238E27FC236}">
                  <a16:creationId xmlns:a16="http://schemas.microsoft.com/office/drawing/2014/main" id="{5C2E366A-0EB1-1B89-FFCD-B0ABC5E49012}"/>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2418987" y="4692265"/>
              <a:ext cx="1234673" cy="11979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 name="Group 2">
            <a:extLst>
              <a:ext uri="{FF2B5EF4-FFF2-40B4-BE49-F238E27FC236}">
                <a16:creationId xmlns:a16="http://schemas.microsoft.com/office/drawing/2014/main" id="{8CC88F22-FDD6-5B53-8DD9-9A21799992A5}"/>
              </a:ext>
            </a:extLst>
          </p:cNvPr>
          <p:cNvGrpSpPr/>
          <p:nvPr/>
        </p:nvGrpSpPr>
        <p:grpSpPr>
          <a:xfrm>
            <a:off x="2237914" y="2973386"/>
            <a:ext cx="1553496" cy="1700511"/>
            <a:chOff x="3992255" y="2899684"/>
            <a:chExt cx="1553496" cy="1700511"/>
          </a:xfrm>
        </p:grpSpPr>
        <p:sp>
          <p:nvSpPr>
            <p:cNvPr id="61" name="TextBox 60">
              <a:extLst>
                <a:ext uri="{FF2B5EF4-FFF2-40B4-BE49-F238E27FC236}">
                  <a16:creationId xmlns:a16="http://schemas.microsoft.com/office/drawing/2014/main" id="{A6AA03C6-EC1D-0C93-3966-030E64031D9D}"/>
                </a:ext>
              </a:extLst>
            </p:cNvPr>
            <p:cNvSpPr txBox="1"/>
            <p:nvPr/>
          </p:nvSpPr>
          <p:spPr>
            <a:xfrm>
              <a:off x="3992255" y="4046197"/>
              <a:ext cx="155349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Tom Nguyen</a:t>
              </a:r>
            </a:p>
            <a:p>
              <a:pPr algn="ctr"/>
              <a:r>
                <a:rPr lang="en-US" sz="1200">
                  <a:ea typeface="Calibri"/>
                  <a:cs typeface="Calibri"/>
                </a:rPr>
                <a:t>MRE Reactor</a:t>
              </a:r>
            </a:p>
          </p:txBody>
        </p:sp>
        <p:pic>
          <p:nvPicPr>
            <p:cNvPr id="113" name="Picture 112" descr="A person smiling at the camera&#10;&#10;Description automatically generated">
              <a:extLst>
                <a:ext uri="{FF2B5EF4-FFF2-40B4-BE49-F238E27FC236}">
                  <a16:creationId xmlns:a16="http://schemas.microsoft.com/office/drawing/2014/main" id="{D3883E82-876C-E4F6-1575-43D9214E395E}"/>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4167166" y="2899684"/>
              <a:ext cx="1210844" cy="11523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0" name="Group 9">
            <a:extLst>
              <a:ext uri="{FF2B5EF4-FFF2-40B4-BE49-F238E27FC236}">
                <a16:creationId xmlns:a16="http://schemas.microsoft.com/office/drawing/2014/main" id="{7B49562B-A002-CA96-3044-241BA5D714C6}"/>
              </a:ext>
            </a:extLst>
          </p:cNvPr>
          <p:cNvGrpSpPr/>
          <p:nvPr/>
        </p:nvGrpSpPr>
        <p:grpSpPr>
          <a:xfrm>
            <a:off x="6049557" y="2973386"/>
            <a:ext cx="1553496" cy="1709140"/>
            <a:chOff x="5799088" y="4693955"/>
            <a:chExt cx="1553496" cy="1709140"/>
          </a:xfrm>
        </p:grpSpPr>
        <p:sp>
          <p:nvSpPr>
            <p:cNvPr id="65" name="TextBox 64">
              <a:extLst>
                <a:ext uri="{FF2B5EF4-FFF2-40B4-BE49-F238E27FC236}">
                  <a16:creationId xmlns:a16="http://schemas.microsoft.com/office/drawing/2014/main" id="{7320FE85-3342-77FD-D347-75D15DD3841F}"/>
                </a:ext>
              </a:extLst>
            </p:cNvPr>
            <p:cNvSpPr txBox="1"/>
            <p:nvPr/>
          </p:nvSpPr>
          <p:spPr>
            <a:xfrm>
              <a:off x="5799088" y="5849097"/>
              <a:ext cx="155349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Beverly Ma</a:t>
              </a:r>
            </a:p>
            <a:p>
              <a:pPr algn="ctr"/>
              <a:r>
                <a:rPr lang="en-US" sz="1200" err="1">
                  <a:ea typeface="Calibri"/>
                  <a:cs typeface="Calibri"/>
                </a:rPr>
                <a:t>Sonicator</a:t>
              </a:r>
            </a:p>
          </p:txBody>
        </p:sp>
        <p:pic>
          <p:nvPicPr>
            <p:cNvPr id="115" name="Picture 114" descr="A person standing in front of flags&#10;&#10;Description automatically generated">
              <a:extLst>
                <a:ext uri="{FF2B5EF4-FFF2-40B4-BE49-F238E27FC236}">
                  <a16:creationId xmlns:a16="http://schemas.microsoft.com/office/drawing/2014/main" id="{EA8FE81D-4842-3B20-A1E3-1B61F9D09AD7}"/>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5962346" y="4693955"/>
              <a:ext cx="1226683" cy="1186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1" name="Group 10">
            <a:extLst>
              <a:ext uri="{FF2B5EF4-FFF2-40B4-BE49-F238E27FC236}">
                <a16:creationId xmlns:a16="http://schemas.microsoft.com/office/drawing/2014/main" id="{616C1680-84DF-5DD6-F079-9C6E962E36E8}"/>
              </a:ext>
            </a:extLst>
          </p:cNvPr>
          <p:cNvGrpSpPr/>
          <p:nvPr/>
        </p:nvGrpSpPr>
        <p:grpSpPr>
          <a:xfrm>
            <a:off x="4023031" y="2973386"/>
            <a:ext cx="1809134" cy="1700524"/>
            <a:chOff x="5650390" y="2898820"/>
            <a:chExt cx="1809134" cy="1700524"/>
          </a:xfrm>
        </p:grpSpPr>
        <p:sp>
          <p:nvSpPr>
            <p:cNvPr id="117" name="TextBox 116">
              <a:extLst>
                <a:ext uri="{FF2B5EF4-FFF2-40B4-BE49-F238E27FC236}">
                  <a16:creationId xmlns:a16="http://schemas.microsoft.com/office/drawing/2014/main" id="{8550A0F4-C43A-CAA7-0A8E-95F3D25E45C8}"/>
                </a:ext>
              </a:extLst>
            </p:cNvPr>
            <p:cNvSpPr txBox="1"/>
            <p:nvPr/>
          </p:nvSpPr>
          <p:spPr>
            <a:xfrm>
              <a:off x="5650390" y="4045346"/>
              <a:ext cx="180913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Jonatan Fontanez</a:t>
              </a:r>
              <a:endParaRPr lang="en-US"/>
            </a:p>
            <a:p>
              <a:pPr algn="ctr"/>
              <a:r>
                <a:rPr lang="en-US" sz="1200" err="1">
                  <a:ea typeface="Calibri"/>
                  <a:cs typeface="Calibri"/>
                </a:rPr>
                <a:t>Sonicator</a:t>
              </a:r>
            </a:p>
          </p:txBody>
        </p:sp>
        <p:pic>
          <p:nvPicPr>
            <p:cNvPr id="2" name="Picture 1" descr="A person wearing glasses and gloves&#10;&#10;Description automatically generated">
              <a:extLst>
                <a:ext uri="{FF2B5EF4-FFF2-40B4-BE49-F238E27FC236}">
                  <a16:creationId xmlns:a16="http://schemas.microsoft.com/office/drawing/2014/main" id="{8B763C87-E90F-CF0C-E9E0-4471D565188F}"/>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5922559" y="2898820"/>
              <a:ext cx="1264439" cy="11729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2635868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386449" cy="594300"/>
          </a:xfrm>
        </p:spPr>
        <p:txBody>
          <a:bodyPr/>
          <a:lstStyle/>
          <a:p>
            <a:r>
              <a:rPr lang="en-US" sz="4400">
                <a:latin typeface="Biome"/>
                <a:ea typeface="Calibri Light"/>
                <a:cs typeface="Calibri Light"/>
              </a:rPr>
              <a:t>Subsystem Verification Testing</a:t>
            </a:r>
            <a:endParaRPr lang="en-US" sz="4400">
              <a:latin typeface="Calibri Light"/>
              <a:cs typeface="Calibri Light"/>
            </a:endParaRPr>
          </a:p>
        </p:txBody>
      </p:sp>
      <p:pic>
        <p:nvPicPr>
          <p:cNvPr id="6" name="Picture 5">
            <a:extLst>
              <a:ext uri="{FF2B5EF4-FFF2-40B4-BE49-F238E27FC236}">
                <a16:creationId xmlns:a16="http://schemas.microsoft.com/office/drawing/2014/main" id="{5E1ABA56-6EFB-82EC-4C4E-889DDFC3EF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6600" y="1243697"/>
            <a:ext cx="4686300" cy="4827806"/>
          </a:xfrm>
          <a:prstGeom prst="rect">
            <a:avLst/>
          </a:prstGeom>
        </p:spPr>
      </p:pic>
      <p:sp>
        <p:nvSpPr>
          <p:cNvPr id="8" name="Content Placeholder 2">
            <a:extLst>
              <a:ext uri="{FF2B5EF4-FFF2-40B4-BE49-F238E27FC236}">
                <a16:creationId xmlns:a16="http://schemas.microsoft.com/office/drawing/2014/main" id="{56461123-DB5F-49F9-480B-4D2B6F86E481}"/>
              </a:ext>
            </a:extLst>
          </p:cNvPr>
          <p:cNvSpPr>
            <a:spLocks noGrp="1"/>
          </p:cNvSpPr>
          <p:nvPr>
            <p:ph type="body" idx="10"/>
          </p:nvPr>
        </p:nvSpPr>
        <p:spPr>
          <a:xfrm>
            <a:off x="1500700" y="1244600"/>
            <a:ext cx="4787900" cy="595615"/>
          </a:xfrm>
        </p:spPr>
        <p:txBody>
          <a:bodyPr vert="horz" lIns="91440" tIns="45720" rIns="91440" bIns="45720" rtlCol="0" anchor="t">
            <a:normAutofit fontScale="92500" lnSpcReduction="10000"/>
          </a:bodyPr>
          <a:lstStyle/>
          <a:p>
            <a:pPr algn="ctr"/>
            <a:r>
              <a:rPr lang="en-US">
                <a:latin typeface="Biome Light"/>
                <a:cs typeface="Calibri"/>
              </a:rPr>
              <a:t>Heating Element Test</a:t>
            </a:r>
            <a:endParaRPr lang="en-US"/>
          </a:p>
        </p:txBody>
      </p:sp>
      <p:pic>
        <p:nvPicPr>
          <p:cNvPr id="4" name="Graphic 3" descr="Checkmark with solid fill">
            <a:extLst>
              <a:ext uri="{FF2B5EF4-FFF2-40B4-BE49-F238E27FC236}">
                <a16:creationId xmlns:a16="http://schemas.microsoft.com/office/drawing/2014/main" id="{491E3723-D87F-2253-848A-CB85301308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9100" y="177800"/>
            <a:ext cx="914400" cy="914400"/>
          </a:xfrm>
          <a:prstGeom prst="rect">
            <a:avLst/>
          </a:prstGeom>
        </p:spPr>
      </p:pic>
      <p:pic>
        <p:nvPicPr>
          <p:cNvPr id="3" name="Online Media 2" title="heating element2">
            <a:hlinkClick r:id="" action="ppaction://media"/>
            <a:extLst>
              <a:ext uri="{FF2B5EF4-FFF2-40B4-BE49-F238E27FC236}">
                <a16:creationId xmlns:a16="http://schemas.microsoft.com/office/drawing/2014/main" id="{411CFFD8-CC69-A545-CE59-C4C6B2A826F9}"/>
              </a:ext>
            </a:extLst>
          </p:cNvPr>
          <p:cNvPicPr>
            <a:picLocks noRot="1" noChangeAspect="1"/>
          </p:cNvPicPr>
          <p:nvPr>
            <a:videoFile r:link="rId1"/>
          </p:nvPr>
        </p:nvPicPr>
        <p:blipFill>
          <a:blip r:embed="rId7"/>
          <a:stretch>
            <a:fillRect/>
          </a:stretch>
        </p:blipFill>
        <p:spPr>
          <a:xfrm>
            <a:off x="296974" y="1920025"/>
            <a:ext cx="6555414" cy="3694090"/>
          </a:xfrm>
          <a:prstGeom prst="rect">
            <a:avLst/>
          </a:prstGeom>
        </p:spPr>
      </p:pic>
    </p:spTree>
    <p:extLst>
      <p:ext uri="{BB962C8B-B14F-4D97-AF65-F5344CB8AC3E}">
        <p14:creationId xmlns:p14="http://schemas.microsoft.com/office/powerpoint/2010/main" val="146854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386449" cy="594300"/>
          </a:xfrm>
        </p:spPr>
        <p:txBody>
          <a:bodyPr/>
          <a:lstStyle/>
          <a:p>
            <a:r>
              <a:rPr lang="en-US" sz="4400">
                <a:latin typeface="Biome"/>
                <a:ea typeface="Calibri Light"/>
                <a:cs typeface="Calibri Light"/>
              </a:rPr>
              <a:t>Subsystem Verification Testing</a:t>
            </a:r>
            <a:endParaRPr lang="en-US" sz="4400">
              <a:latin typeface="Calibri Light"/>
              <a:cs typeface="Calibri Light"/>
            </a:endParaRPr>
          </a:p>
        </p:txBody>
      </p:sp>
      <p:pic>
        <p:nvPicPr>
          <p:cNvPr id="6" name="Picture 5">
            <a:extLst>
              <a:ext uri="{FF2B5EF4-FFF2-40B4-BE49-F238E27FC236}">
                <a16:creationId xmlns:a16="http://schemas.microsoft.com/office/drawing/2014/main" id="{5E1ABA56-6EFB-82EC-4C4E-889DDFC3EF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6600" y="1243697"/>
            <a:ext cx="4686300" cy="4827806"/>
          </a:xfrm>
          <a:prstGeom prst="rect">
            <a:avLst/>
          </a:prstGeom>
        </p:spPr>
      </p:pic>
      <p:sp>
        <p:nvSpPr>
          <p:cNvPr id="8" name="Content Placeholder 2">
            <a:extLst>
              <a:ext uri="{FF2B5EF4-FFF2-40B4-BE49-F238E27FC236}">
                <a16:creationId xmlns:a16="http://schemas.microsoft.com/office/drawing/2014/main" id="{56461123-DB5F-49F9-480B-4D2B6F86E481}"/>
              </a:ext>
            </a:extLst>
          </p:cNvPr>
          <p:cNvSpPr>
            <a:spLocks noGrp="1"/>
          </p:cNvSpPr>
          <p:nvPr>
            <p:ph type="body" idx="10"/>
          </p:nvPr>
        </p:nvSpPr>
        <p:spPr>
          <a:xfrm>
            <a:off x="903800" y="1244600"/>
            <a:ext cx="5384800" cy="595615"/>
          </a:xfrm>
        </p:spPr>
        <p:txBody>
          <a:bodyPr vert="horz" lIns="91440" tIns="45720" rIns="91440" bIns="45720" rtlCol="0" anchor="t">
            <a:normAutofit fontScale="85000" lnSpcReduction="10000"/>
          </a:bodyPr>
          <a:lstStyle/>
          <a:p>
            <a:pPr algn="ctr"/>
            <a:r>
              <a:rPr lang="en-US">
                <a:latin typeface="Biome Light"/>
                <a:cs typeface="Calibri"/>
              </a:rPr>
              <a:t>Endcap Cooling Water Leak Test</a:t>
            </a:r>
            <a:endParaRPr lang="en-US"/>
          </a:p>
        </p:txBody>
      </p:sp>
      <p:pic>
        <p:nvPicPr>
          <p:cNvPr id="4" name="Graphic 3" descr="Checkmark with solid fill">
            <a:extLst>
              <a:ext uri="{FF2B5EF4-FFF2-40B4-BE49-F238E27FC236}">
                <a16:creationId xmlns:a16="http://schemas.microsoft.com/office/drawing/2014/main" id="{00C80763-5D4B-29ED-E13A-A17180C454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9100" y="177800"/>
            <a:ext cx="914400" cy="914400"/>
          </a:xfrm>
          <a:prstGeom prst="rect">
            <a:avLst/>
          </a:prstGeom>
        </p:spPr>
      </p:pic>
      <p:pic>
        <p:nvPicPr>
          <p:cNvPr id="7" name="Online Media 6" title="water cooler">
            <a:hlinkClick r:id="" action="ppaction://media"/>
            <a:extLst>
              <a:ext uri="{FF2B5EF4-FFF2-40B4-BE49-F238E27FC236}">
                <a16:creationId xmlns:a16="http://schemas.microsoft.com/office/drawing/2014/main" id="{AB6C5650-E60B-8084-FC4D-A5D637DE6318}"/>
              </a:ext>
            </a:extLst>
          </p:cNvPr>
          <p:cNvPicPr>
            <a:picLocks noRot="1" noChangeAspect="1"/>
          </p:cNvPicPr>
          <p:nvPr>
            <a:videoFile r:link="rId1"/>
          </p:nvPr>
        </p:nvPicPr>
        <p:blipFill>
          <a:blip r:embed="rId7"/>
          <a:stretch>
            <a:fillRect/>
          </a:stretch>
        </p:blipFill>
        <p:spPr>
          <a:xfrm>
            <a:off x="329171" y="1973687"/>
            <a:ext cx="6555414" cy="3715555"/>
          </a:xfrm>
          <a:prstGeom prst="rect">
            <a:avLst/>
          </a:prstGeom>
        </p:spPr>
      </p:pic>
    </p:spTree>
    <p:extLst>
      <p:ext uri="{BB962C8B-B14F-4D97-AF65-F5344CB8AC3E}">
        <p14:creationId xmlns:p14="http://schemas.microsoft.com/office/powerpoint/2010/main" val="25811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E829B9-BA61-ECA4-D186-4FA5CFA5429A}"/>
              </a:ext>
            </a:extLst>
          </p:cNvPr>
          <p:cNvSpPr>
            <a:spLocks noGrp="1"/>
          </p:cNvSpPr>
          <p:nvPr>
            <p:ph type="title"/>
          </p:nvPr>
        </p:nvSpPr>
        <p:spPr/>
        <p:txBody>
          <a:bodyPr/>
          <a:lstStyle/>
          <a:p>
            <a:r>
              <a:rPr lang="en-US">
                <a:latin typeface="Biome"/>
                <a:cs typeface="Biome"/>
              </a:rPr>
              <a:t>MRE Reactor Process</a:t>
            </a:r>
            <a:endParaRPr lang="en-US"/>
          </a:p>
        </p:txBody>
      </p:sp>
      <p:pic>
        <p:nvPicPr>
          <p:cNvPr id="4" name="Online Media 3" title="Animation Final">
            <a:hlinkClick r:id="" action="ppaction://media"/>
            <a:extLst>
              <a:ext uri="{FF2B5EF4-FFF2-40B4-BE49-F238E27FC236}">
                <a16:creationId xmlns:a16="http://schemas.microsoft.com/office/drawing/2014/main" id="{33791EA2-9BC5-1CE6-2547-A604B2C8547A}"/>
              </a:ext>
            </a:extLst>
          </p:cNvPr>
          <p:cNvPicPr>
            <a:picLocks noRot="1" noChangeAspect="1"/>
          </p:cNvPicPr>
          <p:nvPr>
            <a:videoFile r:link="rId1"/>
          </p:nvPr>
        </p:nvPicPr>
        <p:blipFill>
          <a:blip r:embed="rId3"/>
          <a:stretch>
            <a:fillRect/>
          </a:stretch>
        </p:blipFill>
        <p:spPr>
          <a:xfrm>
            <a:off x="1681453" y="1372673"/>
            <a:ext cx="8605301" cy="4874654"/>
          </a:xfrm>
          <a:prstGeom prst="rect">
            <a:avLst/>
          </a:prstGeom>
        </p:spPr>
      </p:pic>
    </p:spTree>
    <p:extLst>
      <p:ext uri="{BB962C8B-B14F-4D97-AF65-F5344CB8AC3E}">
        <p14:creationId xmlns:p14="http://schemas.microsoft.com/office/powerpoint/2010/main" val="352846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386449" cy="594300"/>
          </a:xfrm>
        </p:spPr>
        <p:txBody>
          <a:bodyPr/>
          <a:lstStyle/>
          <a:p>
            <a:r>
              <a:rPr lang="en-US" sz="4400">
                <a:latin typeface="Biome"/>
                <a:ea typeface="Calibri Light"/>
                <a:cs typeface="Calibri Light"/>
              </a:rPr>
              <a:t>System Verification Testing</a:t>
            </a:r>
            <a:endParaRPr lang="en-US" sz="4400">
              <a:latin typeface="Calibri Light"/>
              <a:cs typeface="Calibri Light"/>
            </a:endParaRPr>
          </a:p>
        </p:txBody>
      </p:sp>
      <p:pic>
        <p:nvPicPr>
          <p:cNvPr id="4" name="Picture 3" descr="A room with several machines and boxes&#10;&#10;Description automatically generated">
            <a:extLst>
              <a:ext uri="{FF2B5EF4-FFF2-40B4-BE49-F238E27FC236}">
                <a16:creationId xmlns:a16="http://schemas.microsoft.com/office/drawing/2014/main" id="{AAC1776B-7572-0B87-17DE-CDF4515488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4382" y="1241316"/>
            <a:ext cx="4705349" cy="4845268"/>
          </a:xfrm>
          <a:prstGeom prst="rect">
            <a:avLst/>
          </a:prstGeom>
        </p:spPr>
      </p:pic>
      <p:sp>
        <p:nvSpPr>
          <p:cNvPr id="10" name="Content Placeholder 2">
            <a:extLst>
              <a:ext uri="{FF2B5EF4-FFF2-40B4-BE49-F238E27FC236}">
                <a16:creationId xmlns:a16="http://schemas.microsoft.com/office/drawing/2014/main" id="{112AF63F-1557-3682-4ADA-5798A6FA5198}"/>
              </a:ext>
            </a:extLst>
          </p:cNvPr>
          <p:cNvSpPr>
            <a:spLocks noGrp="1"/>
          </p:cNvSpPr>
          <p:nvPr>
            <p:ph type="body" idx="10"/>
          </p:nvPr>
        </p:nvSpPr>
        <p:spPr>
          <a:xfrm>
            <a:off x="903800" y="1244600"/>
            <a:ext cx="5384800" cy="595615"/>
          </a:xfrm>
        </p:spPr>
        <p:txBody>
          <a:bodyPr vert="horz" lIns="91440" tIns="45720" rIns="91440" bIns="45720" rtlCol="0" anchor="t">
            <a:normAutofit fontScale="77500" lnSpcReduction="20000"/>
          </a:bodyPr>
          <a:lstStyle/>
          <a:p>
            <a:pPr algn="ctr"/>
            <a:r>
              <a:rPr lang="en-US">
                <a:latin typeface="Biome Light"/>
                <a:cs typeface="Calibri"/>
              </a:rPr>
              <a:t>Step 1: Place regolith inside tube</a:t>
            </a:r>
            <a:endParaRPr lang="en-US"/>
          </a:p>
        </p:txBody>
      </p:sp>
      <p:pic>
        <p:nvPicPr>
          <p:cNvPr id="3" name="Online Media 2" title="place regolith inside tube">
            <a:hlinkClick r:id="" action="ppaction://media"/>
            <a:extLst>
              <a:ext uri="{FF2B5EF4-FFF2-40B4-BE49-F238E27FC236}">
                <a16:creationId xmlns:a16="http://schemas.microsoft.com/office/drawing/2014/main" id="{F01C977B-3E4F-3D65-0B4D-99BCF0E6F838}"/>
              </a:ext>
            </a:extLst>
          </p:cNvPr>
          <p:cNvPicPr>
            <a:picLocks noRot="1" noChangeAspect="1"/>
          </p:cNvPicPr>
          <p:nvPr>
            <a:videoFile r:link="rId1"/>
          </p:nvPr>
        </p:nvPicPr>
        <p:blipFill>
          <a:blip r:embed="rId5"/>
          <a:stretch>
            <a:fillRect/>
          </a:stretch>
        </p:blipFill>
        <p:spPr>
          <a:xfrm>
            <a:off x="296974" y="1920024"/>
            <a:ext cx="6609076" cy="3726288"/>
          </a:xfrm>
          <a:prstGeom prst="rect">
            <a:avLst/>
          </a:prstGeom>
        </p:spPr>
      </p:pic>
    </p:spTree>
    <p:extLst>
      <p:ext uri="{BB962C8B-B14F-4D97-AF65-F5344CB8AC3E}">
        <p14:creationId xmlns:p14="http://schemas.microsoft.com/office/powerpoint/2010/main" val="392800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386449" cy="594300"/>
          </a:xfrm>
        </p:spPr>
        <p:txBody>
          <a:bodyPr/>
          <a:lstStyle/>
          <a:p>
            <a:r>
              <a:rPr lang="en-US" sz="4400">
                <a:latin typeface="Biome"/>
                <a:ea typeface="Calibri Light"/>
                <a:cs typeface="Calibri Light"/>
              </a:rPr>
              <a:t>System Verification Testing</a:t>
            </a:r>
            <a:endParaRPr lang="en-US" sz="4400">
              <a:latin typeface="Calibri Light"/>
              <a:cs typeface="Calibri Light"/>
            </a:endParaRPr>
          </a:p>
        </p:txBody>
      </p:sp>
      <p:pic>
        <p:nvPicPr>
          <p:cNvPr id="4" name="Picture 3" descr="A room with several machines and boxes&#10;&#10;Description automatically generated">
            <a:extLst>
              <a:ext uri="{FF2B5EF4-FFF2-40B4-BE49-F238E27FC236}">
                <a16:creationId xmlns:a16="http://schemas.microsoft.com/office/drawing/2014/main" id="{AAC1776B-7572-0B87-17DE-CDF4515488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4382" y="1241316"/>
            <a:ext cx="4705349" cy="4845268"/>
          </a:xfrm>
          <a:prstGeom prst="rect">
            <a:avLst/>
          </a:prstGeom>
        </p:spPr>
      </p:pic>
      <p:sp>
        <p:nvSpPr>
          <p:cNvPr id="10" name="Content Placeholder 2">
            <a:extLst>
              <a:ext uri="{FF2B5EF4-FFF2-40B4-BE49-F238E27FC236}">
                <a16:creationId xmlns:a16="http://schemas.microsoft.com/office/drawing/2014/main" id="{112AF63F-1557-3682-4ADA-5798A6FA5198}"/>
              </a:ext>
            </a:extLst>
          </p:cNvPr>
          <p:cNvSpPr>
            <a:spLocks noGrp="1"/>
          </p:cNvSpPr>
          <p:nvPr>
            <p:ph type="body" idx="10"/>
          </p:nvPr>
        </p:nvSpPr>
        <p:spPr>
          <a:xfrm>
            <a:off x="903800" y="1244600"/>
            <a:ext cx="5384800" cy="595615"/>
          </a:xfrm>
        </p:spPr>
        <p:txBody>
          <a:bodyPr vert="horz" lIns="91440" tIns="45720" rIns="91440" bIns="45720" rtlCol="0" anchor="t">
            <a:normAutofit fontScale="70000" lnSpcReduction="20000"/>
          </a:bodyPr>
          <a:lstStyle/>
          <a:p>
            <a:pPr algn="ctr"/>
            <a:r>
              <a:rPr lang="en-US">
                <a:latin typeface="Biome Light"/>
                <a:cs typeface="Calibri"/>
              </a:rPr>
              <a:t>Step 2: Vacuum and purge with Argon</a:t>
            </a:r>
            <a:endParaRPr lang="en-US"/>
          </a:p>
        </p:txBody>
      </p:sp>
      <p:pic>
        <p:nvPicPr>
          <p:cNvPr id="5" name="Online Media 4" title="Purging2">
            <a:hlinkClick r:id="" action="ppaction://media"/>
            <a:extLst>
              <a:ext uri="{FF2B5EF4-FFF2-40B4-BE49-F238E27FC236}">
                <a16:creationId xmlns:a16="http://schemas.microsoft.com/office/drawing/2014/main" id="{B532247D-20DF-5F83-ADED-791233520F95}"/>
              </a:ext>
            </a:extLst>
          </p:cNvPr>
          <p:cNvPicPr>
            <a:picLocks noRot="1" noChangeAspect="1"/>
          </p:cNvPicPr>
          <p:nvPr>
            <a:videoFile r:link="rId1"/>
          </p:nvPr>
        </p:nvPicPr>
        <p:blipFill>
          <a:blip r:embed="rId5"/>
          <a:stretch>
            <a:fillRect/>
          </a:stretch>
        </p:blipFill>
        <p:spPr>
          <a:xfrm>
            <a:off x="286242" y="1920024"/>
            <a:ext cx="6727133" cy="3801414"/>
          </a:xfrm>
          <a:prstGeom prst="rect">
            <a:avLst/>
          </a:prstGeom>
        </p:spPr>
      </p:pic>
    </p:spTree>
    <p:extLst>
      <p:ext uri="{BB962C8B-B14F-4D97-AF65-F5344CB8AC3E}">
        <p14:creationId xmlns:p14="http://schemas.microsoft.com/office/powerpoint/2010/main" val="34910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386449" cy="594300"/>
          </a:xfrm>
        </p:spPr>
        <p:txBody>
          <a:bodyPr/>
          <a:lstStyle/>
          <a:p>
            <a:r>
              <a:rPr lang="en-US" sz="4400">
                <a:latin typeface="Biome"/>
                <a:ea typeface="Calibri Light"/>
                <a:cs typeface="Calibri Light"/>
              </a:rPr>
              <a:t>System Verification Testing</a:t>
            </a:r>
            <a:endParaRPr lang="en-US" sz="4400">
              <a:latin typeface="Calibri Light"/>
              <a:cs typeface="Calibri Light"/>
            </a:endParaRPr>
          </a:p>
        </p:txBody>
      </p:sp>
      <p:pic>
        <p:nvPicPr>
          <p:cNvPr id="4" name="Picture 3" descr="A room with several machines and boxes&#10;&#10;Description automatically generated">
            <a:extLst>
              <a:ext uri="{FF2B5EF4-FFF2-40B4-BE49-F238E27FC236}">
                <a16:creationId xmlns:a16="http://schemas.microsoft.com/office/drawing/2014/main" id="{AAC1776B-7572-0B87-17DE-CDF4515488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4382" y="1241316"/>
            <a:ext cx="4705349" cy="4845268"/>
          </a:xfrm>
          <a:prstGeom prst="rect">
            <a:avLst/>
          </a:prstGeom>
        </p:spPr>
      </p:pic>
      <p:sp>
        <p:nvSpPr>
          <p:cNvPr id="10" name="Content Placeholder 2">
            <a:extLst>
              <a:ext uri="{FF2B5EF4-FFF2-40B4-BE49-F238E27FC236}">
                <a16:creationId xmlns:a16="http://schemas.microsoft.com/office/drawing/2014/main" id="{112AF63F-1557-3682-4ADA-5798A6FA5198}"/>
              </a:ext>
            </a:extLst>
          </p:cNvPr>
          <p:cNvSpPr>
            <a:spLocks noGrp="1"/>
          </p:cNvSpPr>
          <p:nvPr>
            <p:ph type="body" idx="10"/>
          </p:nvPr>
        </p:nvSpPr>
        <p:spPr>
          <a:xfrm>
            <a:off x="903800" y="1244600"/>
            <a:ext cx="5384800" cy="595615"/>
          </a:xfrm>
        </p:spPr>
        <p:txBody>
          <a:bodyPr vert="horz" lIns="91440" tIns="45720" rIns="91440" bIns="45720" rtlCol="0" anchor="t">
            <a:normAutofit fontScale="92500" lnSpcReduction="10000"/>
          </a:bodyPr>
          <a:lstStyle/>
          <a:p>
            <a:pPr algn="ctr"/>
            <a:r>
              <a:rPr lang="en-US">
                <a:latin typeface="Biome Light"/>
                <a:cs typeface="Calibri"/>
              </a:rPr>
              <a:t>Step 3: Turn the furnace on</a:t>
            </a:r>
            <a:endParaRPr lang="en-US"/>
          </a:p>
        </p:txBody>
      </p:sp>
      <p:pic>
        <p:nvPicPr>
          <p:cNvPr id="3" name="Online Media 2" title="heating element">
            <a:hlinkClick r:id="" action="ppaction://media"/>
            <a:extLst>
              <a:ext uri="{FF2B5EF4-FFF2-40B4-BE49-F238E27FC236}">
                <a16:creationId xmlns:a16="http://schemas.microsoft.com/office/drawing/2014/main" id="{671E8C02-B274-1D74-1E50-36C2AFC70861}"/>
              </a:ext>
            </a:extLst>
          </p:cNvPr>
          <p:cNvPicPr>
            <a:picLocks noRot="1" noChangeAspect="1"/>
          </p:cNvPicPr>
          <p:nvPr>
            <a:videoFile r:link="rId1"/>
          </p:nvPr>
        </p:nvPicPr>
        <p:blipFill>
          <a:blip r:embed="rId5"/>
          <a:stretch>
            <a:fillRect/>
          </a:stretch>
        </p:blipFill>
        <p:spPr>
          <a:xfrm>
            <a:off x="232579" y="1973687"/>
            <a:ext cx="6748598" cy="3812147"/>
          </a:xfrm>
          <a:prstGeom prst="rect">
            <a:avLst/>
          </a:prstGeom>
        </p:spPr>
      </p:pic>
    </p:spTree>
    <p:extLst>
      <p:ext uri="{BB962C8B-B14F-4D97-AF65-F5344CB8AC3E}">
        <p14:creationId xmlns:p14="http://schemas.microsoft.com/office/powerpoint/2010/main" val="267345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386449" cy="594300"/>
          </a:xfrm>
        </p:spPr>
        <p:txBody>
          <a:bodyPr/>
          <a:lstStyle/>
          <a:p>
            <a:r>
              <a:rPr lang="en-US" sz="4400">
                <a:latin typeface="Biome"/>
                <a:ea typeface="Calibri Light"/>
                <a:cs typeface="Calibri Light"/>
              </a:rPr>
              <a:t>System Verification Testing</a:t>
            </a:r>
            <a:endParaRPr lang="en-US" sz="4400">
              <a:latin typeface="Calibri Light"/>
              <a:cs typeface="Calibri Light"/>
            </a:endParaRPr>
          </a:p>
        </p:txBody>
      </p:sp>
      <p:pic>
        <p:nvPicPr>
          <p:cNvPr id="4" name="Picture 3" descr="A room with several machines and boxes&#10;&#10;Description automatically generated">
            <a:extLst>
              <a:ext uri="{FF2B5EF4-FFF2-40B4-BE49-F238E27FC236}">
                <a16:creationId xmlns:a16="http://schemas.microsoft.com/office/drawing/2014/main" id="{AAC1776B-7572-0B87-17DE-CDF4515488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4382" y="1241316"/>
            <a:ext cx="4705349" cy="4845268"/>
          </a:xfrm>
          <a:prstGeom prst="rect">
            <a:avLst/>
          </a:prstGeom>
        </p:spPr>
      </p:pic>
      <p:sp>
        <p:nvSpPr>
          <p:cNvPr id="10" name="Content Placeholder 2">
            <a:extLst>
              <a:ext uri="{FF2B5EF4-FFF2-40B4-BE49-F238E27FC236}">
                <a16:creationId xmlns:a16="http://schemas.microsoft.com/office/drawing/2014/main" id="{112AF63F-1557-3682-4ADA-5798A6FA5198}"/>
              </a:ext>
            </a:extLst>
          </p:cNvPr>
          <p:cNvSpPr>
            <a:spLocks noGrp="1"/>
          </p:cNvSpPr>
          <p:nvPr>
            <p:ph type="body" idx="10"/>
          </p:nvPr>
        </p:nvSpPr>
        <p:spPr>
          <a:xfrm>
            <a:off x="903800" y="1244600"/>
            <a:ext cx="5384800" cy="595615"/>
          </a:xfrm>
        </p:spPr>
        <p:txBody>
          <a:bodyPr vert="horz" lIns="91440" tIns="45720" rIns="91440" bIns="45720" rtlCol="0" anchor="t">
            <a:normAutofit fontScale="92500" lnSpcReduction="10000"/>
          </a:bodyPr>
          <a:lstStyle/>
          <a:p>
            <a:pPr algn="ctr"/>
            <a:r>
              <a:rPr lang="en-US">
                <a:latin typeface="Biome Light"/>
                <a:cs typeface="Calibri"/>
              </a:rPr>
              <a:t>The system is running!</a:t>
            </a:r>
            <a:endParaRPr lang="en-US">
              <a:cs typeface="Calibri"/>
            </a:endParaRPr>
          </a:p>
        </p:txBody>
      </p:sp>
      <p:pic>
        <p:nvPicPr>
          <p:cNvPr id="5" name="Online Media 4" title="overall">
            <a:hlinkClick r:id="" action="ppaction://media"/>
            <a:extLst>
              <a:ext uri="{FF2B5EF4-FFF2-40B4-BE49-F238E27FC236}">
                <a16:creationId xmlns:a16="http://schemas.microsoft.com/office/drawing/2014/main" id="{2E16AB92-3188-5AE0-2501-16AA1A5676D7}"/>
              </a:ext>
            </a:extLst>
          </p:cNvPr>
          <p:cNvPicPr>
            <a:picLocks noRot="1" noChangeAspect="1"/>
          </p:cNvPicPr>
          <p:nvPr>
            <a:videoFile r:link="rId1"/>
          </p:nvPr>
        </p:nvPicPr>
        <p:blipFill>
          <a:blip r:embed="rId5"/>
          <a:stretch>
            <a:fillRect/>
          </a:stretch>
        </p:blipFill>
        <p:spPr>
          <a:xfrm>
            <a:off x="189650" y="1930758"/>
            <a:ext cx="6834456" cy="3844345"/>
          </a:xfrm>
          <a:prstGeom prst="rect">
            <a:avLst/>
          </a:prstGeom>
        </p:spPr>
      </p:pic>
    </p:spTree>
    <p:extLst>
      <p:ext uri="{BB962C8B-B14F-4D97-AF65-F5344CB8AC3E}">
        <p14:creationId xmlns:p14="http://schemas.microsoft.com/office/powerpoint/2010/main" val="34369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10386449" cy="594300"/>
          </a:xfrm>
        </p:spPr>
        <p:txBody>
          <a:bodyPr/>
          <a:lstStyle/>
          <a:p>
            <a:r>
              <a:rPr lang="en-US" sz="4400">
                <a:latin typeface="Biome"/>
                <a:ea typeface="Calibri Light"/>
                <a:cs typeface="Calibri Light"/>
              </a:rPr>
              <a:t>System Verification Testing</a:t>
            </a:r>
            <a:endParaRPr lang="en-US" sz="4400">
              <a:latin typeface="Calibri Light"/>
              <a:cs typeface="Calibri Light"/>
            </a:endParaRPr>
          </a:p>
        </p:txBody>
      </p:sp>
      <p:sp>
        <p:nvSpPr>
          <p:cNvPr id="8" name="Content Placeholder 2">
            <a:extLst>
              <a:ext uri="{FF2B5EF4-FFF2-40B4-BE49-F238E27FC236}">
                <a16:creationId xmlns:a16="http://schemas.microsoft.com/office/drawing/2014/main" id="{56461123-DB5F-49F9-480B-4D2B6F86E481}"/>
              </a:ext>
            </a:extLst>
          </p:cNvPr>
          <p:cNvSpPr>
            <a:spLocks noGrp="1"/>
          </p:cNvSpPr>
          <p:nvPr>
            <p:ph type="body" idx="10"/>
          </p:nvPr>
        </p:nvSpPr>
        <p:spPr>
          <a:xfrm>
            <a:off x="426643" y="4927600"/>
            <a:ext cx="5384800" cy="1268715"/>
          </a:xfrm>
        </p:spPr>
        <p:txBody>
          <a:bodyPr vert="horz" lIns="91440" tIns="45720" rIns="91440" bIns="45720" rtlCol="0" anchor="t">
            <a:normAutofit fontScale="70000" lnSpcReduction="20000"/>
          </a:bodyPr>
          <a:lstStyle/>
          <a:p>
            <a:pPr algn="r"/>
            <a:r>
              <a:rPr lang="en-US">
                <a:latin typeface="Biome Light"/>
                <a:cs typeface="Calibri"/>
              </a:rPr>
              <a:t>Old heating elements (couldn't be replaced due to lead time) and low insulation led to inability to reach operation temperature of 1550</a:t>
            </a:r>
            <a:r>
              <a:rPr lang="en-US">
                <a:latin typeface="Biome Light"/>
                <a:cs typeface="Biome Light"/>
              </a:rPr>
              <a:t>°C</a:t>
            </a:r>
            <a:endParaRPr lang="en-US"/>
          </a:p>
        </p:txBody>
      </p:sp>
      <p:pic>
        <p:nvPicPr>
          <p:cNvPr id="5" name="Picture 4" descr="A person holding a piece of metal&#10;&#10;Description automatically generated">
            <a:extLst>
              <a:ext uri="{FF2B5EF4-FFF2-40B4-BE49-F238E27FC236}">
                <a16:creationId xmlns:a16="http://schemas.microsoft.com/office/drawing/2014/main" id="{2A08D6C6-1039-94DF-59C4-37251E1FAE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78007" y="1780771"/>
            <a:ext cx="5486400" cy="4114800"/>
          </a:xfrm>
          <a:prstGeom prst="rect">
            <a:avLst/>
          </a:prstGeom>
        </p:spPr>
      </p:pic>
      <p:pic>
        <p:nvPicPr>
          <p:cNvPr id="4" name="Picture 3">
            <a:extLst>
              <a:ext uri="{FF2B5EF4-FFF2-40B4-BE49-F238E27FC236}">
                <a16:creationId xmlns:a16="http://schemas.microsoft.com/office/drawing/2014/main" id="{9BC11B72-3D08-F6FC-F681-AA2344C19D6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0041" y="1551763"/>
            <a:ext cx="4909653" cy="3185077"/>
          </a:xfrm>
          <a:prstGeom prst="rect">
            <a:avLst/>
          </a:prstGeom>
        </p:spPr>
      </p:pic>
      <p:sp>
        <p:nvSpPr>
          <p:cNvPr id="7" name="Content Placeholder 2">
            <a:extLst>
              <a:ext uri="{FF2B5EF4-FFF2-40B4-BE49-F238E27FC236}">
                <a16:creationId xmlns:a16="http://schemas.microsoft.com/office/drawing/2014/main" id="{78B14D90-106B-A7A8-BF9E-BE3C46BC39A7}"/>
              </a:ext>
            </a:extLst>
          </p:cNvPr>
          <p:cNvSpPr txBox="1">
            <a:spLocks/>
          </p:cNvSpPr>
          <p:nvPr/>
        </p:nvSpPr>
        <p:spPr>
          <a:xfrm>
            <a:off x="6902166" y="2980531"/>
            <a:ext cx="2074864" cy="452741"/>
          </a:xfrm>
          <a:prstGeom prst="rect">
            <a:avLst/>
          </a:prstGeom>
          <a:solidFill>
            <a:srgbClr val="000000">
              <a:alpha val="59000"/>
            </a:srgbClr>
          </a:solidFill>
          <a:ln>
            <a:noFill/>
          </a:ln>
        </p:spPr>
        <p:txBody>
          <a:bodyPr spcFirstLastPara="1" vert="horz" wrap="square" lIns="91440" tIns="45720" rIns="91440" bIns="45720" rtlCol="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FFFFFF"/>
                </a:solidFill>
                <a:latin typeface="Biome Light"/>
                <a:cs typeface="Calibri"/>
              </a:rPr>
              <a:t>Bubbles</a:t>
            </a:r>
            <a:endParaRPr lang="en-US" b="1" err="1">
              <a:solidFill>
                <a:srgbClr val="FFFFFF"/>
              </a:solidFill>
            </a:endParaRPr>
          </a:p>
        </p:txBody>
      </p:sp>
      <p:sp>
        <p:nvSpPr>
          <p:cNvPr id="9" name="Content Placeholder 2">
            <a:extLst>
              <a:ext uri="{FF2B5EF4-FFF2-40B4-BE49-F238E27FC236}">
                <a16:creationId xmlns:a16="http://schemas.microsoft.com/office/drawing/2014/main" id="{F953A448-100D-C741-2F82-0C0F13A150F4}"/>
              </a:ext>
            </a:extLst>
          </p:cNvPr>
          <p:cNvSpPr txBox="1">
            <a:spLocks/>
          </p:cNvSpPr>
          <p:nvPr/>
        </p:nvSpPr>
        <p:spPr>
          <a:xfrm>
            <a:off x="6687853" y="4885530"/>
            <a:ext cx="2336801" cy="428929"/>
          </a:xfrm>
          <a:prstGeom prst="rect">
            <a:avLst/>
          </a:prstGeom>
          <a:solidFill>
            <a:srgbClr val="000000">
              <a:alpha val="59000"/>
            </a:srgbClr>
          </a:solidFill>
          <a:ln>
            <a:noFill/>
          </a:ln>
        </p:spPr>
        <p:txBody>
          <a:bodyPr spcFirstLastPara="1" vert="horz" wrap="square" lIns="91440" tIns="45720" rIns="91440" bIns="45720" rtlCol="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FFFFFF"/>
                </a:solidFill>
                <a:latin typeface="Biome Light"/>
                <a:cs typeface="Calibri"/>
              </a:rPr>
              <a:t>Broken Inner tube</a:t>
            </a:r>
            <a:endParaRPr lang="en-US"/>
          </a:p>
        </p:txBody>
      </p:sp>
      <p:sp>
        <p:nvSpPr>
          <p:cNvPr id="10" name="Content Placeholder 2">
            <a:extLst>
              <a:ext uri="{FF2B5EF4-FFF2-40B4-BE49-F238E27FC236}">
                <a16:creationId xmlns:a16="http://schemas.microsoft.com/office/drawing/2014/main" id="{04D23E41-F363-22CE-C734-170C9C1E0EDF}"/>
              </a:ext>
            </a:extLst>
          </p:cNvPr>
          <p:cNvSpPr txBox="1">
            <a:spLocks/>
          </p:cNvSpPr>
          <p:nvPr/>
        </p:nvSpPr>
        <p:spPr>
          <a:xfrm>
            <a:off x="9390572" y="4504530"/>
            <a:ext cx="2336801" cy="428929"/>
          </a:xfrm>
          <a:prstGeom prst="rect">
            <a:avLst/>
          </a:prstGeom>
          <a:solidFill>
            <a:srgbClr val="000000">
              <a:alpha val="59000"/>
            </a:srgbClr>
          </a:solidFill>
          <a:ln>
            <a:noFill/>
          </a:ln>
        </p:spPr>
        <p:txBody>
          <a:bodyPr spcFirstLastPara="1" vert="horz" wrap="square" lIns="91440" tIns="45720" rIns="91440" bIns="45720" rtlCol="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FFFFFF"/>
                </a:solidFill>
                <a:latin typeface="Biome Light"/>
                <a:cs typeface="Calibri"/>
              </a:rPr>
              <a:t>Molten regolith</a:t>
            </a:r>
            <a:endParaRPr lang="en-US" dirty="0"/>
          </a:p>
        </p:txBody>
      </p:sp>
    </p:spTree>
    <p:extLst>
      <p:ext uri="{BB962C8B-B14F-4D97-AF65-F5344CB8AC3E}">
        <p14:creationId xmlns:p14="http://schemas.microsoft.com/office/powerpoint/2010/main" val="2636127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Biome Light"/>
                <a:cs typeface="Calibri Light"/>
              </a:rPr>
              <a:t>Concluding Thoughts</a:t>
            </a:r>
            <a:endParaRPr lang="en-US">
              <a:cs typeface="Calibri Light"/>
            </a:endParaRPr>
          </a:p>
        </p:txBody>
      </p:sp>
      <p:sp>
        <p:nvSpPr>
          <p:cNvPr id="5" name="Subtitle 4">
            <a:extLst>
              <a:ext uri="{FF2B5EF4-FFF2-40B4-BE49-F238E27FC236}">
                <a16:creationId xmlns:a16="http://schemas.microsoft.com/office/drawing/2014/main" id="{E8632ED7-0D7C-D28B-167B-D041B6A8108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6057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p:txBody>
          <a:bodyPr/>
          <a:lstStyle/>
          <a:p>
            <a:r>
              <a:rPr lang="en-US">
                <a:latin typeface="Biome"/>
                <a:ea typeface="Calibri Light"/>
                <a:cs typeface="Calibri Light"/>
              </a:rPr>
              <a:t>Conclusion </a:t>
            </a:r>
            <a:endParaRPr lang="en-US">
              <a:latin typeface="Biome"/>
            </a:endParaRPr>
          </a:p>
        </p:txBody>
      </p:sp>
      <p:sp>
        <p:nvSpPr>
          <p:cNvPr id="11" name="TextBox 10">
            <a:extLst>
              <a:ext uri="{FF2B5EF4-FFF2-40B4-BE49-F238E27FC236}">
                <a16:creationId xmlns:a16="http://schemas.microsoft.com/office/drawing/2014/main" id="{3D175638-3C1C-6FDD-81D6-3183D6EEA44E}"/>
              </a:ext>
            </a:extLst>
          </p:cNvPr>
          <p:cNvSpPr txBox="1"/>
          <p:nvPr/>
        </p:nvSpPr>
        <p:spPr>
          <a:xfrm>
            <a:off x="374650" y="4486275"/>
            <a:ext cx="1854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Extraction of Steel </a:t>
            </a:r>
            <a:r>
              <a:rPr lang="en-US" sz="2000" b="1" i="1">
                <a:latin typeface="Biome Light"/>
                <a:cs typeface="Calibri"/>
              </a:rPr>
              <a:t>via </a:t>
            </a:r>
            <a:r>
              <a:rPr lang="en-US" sz="2000" b="1">
                <a:latin typeface="Biome Light"/>
                <a:cs typeface="Calibri"/>
              </a:rPr>
              <a:t>Electrolysis</a:t>
            </a:r>
          </a:p>
        </p:txBody>
      </p:sp>
      <p:pic>
        <p:nvPicPr>
          <p:cNvPr id="23" name="Picture 22" descr="A black and white line drawing of a battery&#10;&#10;Description automatically generated">
            <a:extLst>
              <a:ext uri="{FF2B5EF4-FFF2-40B4-BE49-F238E27FC236}">
                <a16:creationId xmlns:a16="http://schemas.microsoft.com/office/drawing/2014/main" id="{C564428B-DBD2-C400-577F-10DD925CB5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808" y="1931194"/>
            <a:ext cx="1947863" cy="2388394"/>
          </a:xfrm>
          <a:prstGeom prst="rect">
            <a:avLst/>
          </a:prstGeom>
        </p:spPr>
      </p:pic>
      <p:grpSp>
        <p:nvGrpSpPr>
          <p:cNvPr id="33" name="Group 32">
            <a:extLst>
              <a:ext uri="{FF2B5EF4-FFF2-40B4-BE49-F238E27FC236}">
                <a16:creationId xmlns:a16="http://schemas.microsoft.com/office/drawing/2014/main" id="{588C6E99-3801-B625-D008-051592BA0D7F}"/>
              </a:ext>
            </a:extLst>
          </p:cNvPr>
          <p:cNvGrpSpPr/>
          <p:nvPr/>
        </p:nvGrpSpPr>
        <p:grpSpPr>
          <a:xfrm>
            <a:off x="2836538" y="1333216"/>
            <a:ext cx="4858651" cy="4444311"/>
            <a:chOff x="1241769" y="1328777"/>
            <a:chExt cx="4564544" cy="4497785"/>
          </a:xfrm>
        </p:grpSpPr>
        <p:pic>
          <p:nvPicPr>
            <p:cNvPr id="29" name="Picture 28">
              <a:extLst>
                <a:ext uri="{FF2B5EF4-FFF2-40B4-BE49-F238E27FC236}">
                  <a16:creationId xmlns:a16="http://schemas.microsoft.com/office/drawing/2014/main" id="{FADDB127-CCFA-97E1-6E37-8425A75C8A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70"/>
            <a:stretch/>
          </p:blipFill>
          <p:spPr>
            <a:xfrm>
              <a:off x="1241769" y="1388649"/>
              <a:ext cx="4359987" cy="4437913"/>
            </a:xfrm>
            <a:prstGeom prst="rect">
              <a:avLst/>
            </a:prstGeom>
          </p:spPr>
        </p:pic>
        <p:sp>
          <p:nvSpPr>
            <p:cNvPr id="30" name="Rectangle 29">
              <a:extLst>
                <a:ext uri="{FF2B5EF4-FFF2-40B4-BE49-F238E27FC236}">
                  <a16:creationId xmlns:a16="http://schemas.microsoft.com/office/drawing/2014/main" id="{28C3C3BF-1071-C9A9-5DAA-A04545FC64A1}"/>
                </a:ext>
              </a:extLst>
            </p:cNvPr>
            <p:cNvSpPr/>
            <p:nvPr/>
          </p:nvSpPr>
          <p:spPr>
            <a:xfrm>
              <a:off x="5422165" y="2506413"/>
              <a:ext cx="384148" cy="428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552DBC2-BE54-3601-03AE-34D90B908333}"/>
                </a:ext>
              </a:extLst>
            </p:cNvPr>
            <p:cNvSpPr/>
            <p:nvPr/>
          </p:nvSpPr>
          <p:spPr>
            <a:xfrm>
              <a:off x="5385639" y="5272284"/>
              <a:ext cx="384148" cy="428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F0F865F-CC6D-3F27-2437-EEC0614CDBD6}"/>
                </a:ext>
              </a:extLst>
            </p:cNvPr>
            <p:cNvSpPr/>
            <p:nvPr/>
          </p:nvSpPr>
          <p:spPr>
            <a:xfrm>
              <a:off x="1807388" y="1328777"/>
              <a:ext cx="2814991" cy="251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descr="A room with several machines and boxes&#10;&#10;Description automatically generated">
            <a:extLst>
              <a:ext uri="{FF2B5EF4-FFF2-40B4-BE49-F238E27FC236}">
                <a16:creationId xmlns:a16="http://schemas.microsoft.com/office/drawing/2014/main" id="{9617C5BA-333C-7F35-EE14-778F4BBA69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3076" y="1489300"/>
            <a:ext cx="4278897" cy="4367347"/>
          </a:xfrm>
          <a:prstGeom prst="rect">
            <a:avLst/>
          </a:prstGeom>
        </p:spPr>
      </p:pic>
    </p:spTree>
    <p:extLst>
      <p:ext uri="{BB962C8B-B14F-4D97-AF65-F5344CB8AC3E}">
        <p14:creationId xmlns:p14="http://schemas.microsoft.com/office/powerpoint/2010/main" val="64942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1037201" y="501588"/>
            <a:ext cx="9999418" cy="594300"/>
          </a:xfrm>
        </p:spPr>
        <p:txBody>
          <a:bodyPr/>
          <a:lstStyle/>
          <a:p>
            <a:pPr algn="ctr"/>
            <a:r>
              <a:rPr lang="en-US">
                <a:latin typeface="Biome"/>
                <a:ea typeface="Calibri Light"/>
                <a:cs typeface="Calibri Light"/>
              </a:rPr>
              <a:t>Executive Summary</a:t>
            </a:r>
            <a:endParaRPr lang="en-US"/>
          </a:p>
        </p:txBody>
      </p:sp>
      <p:pic>
        <p:nvPicPr>
          <p:cNvPr id="6" name="Picture 5" descr="Pressure Vessel icon - Free vector (SVG) - Free PNG - Copyicon.com">
            <a:extLst>
              <a:ext uri="{FF2B5EF4-FFF2-40B4-BE49-F238E27FC236}">
                <a16:creationId xmlns:a16="http://schemas.microsoft.com/office/drawing/2014/main" id="{75CB66A0-4571-7DED-BCB3-EA93B1A8FFB6}"/>
              </a:ext>
            </a:extLst>
          </p:cNvPr>
          <p:cNvPicPr>
            <a:picLocks noChangeAspect="1"/>
          </p:cNvPicPr>
          <p:nvPr/>
        </p:nvPicPr>
        <p:blipFill>
          <a:blip r:embed="rId3"/>
          <a:stretch>
            <a:fillRect/>
          </a:stretch>
        </p:blipFill>
        <p:spPr>
          <a:xfrm>
            <a:off x="9555664" y="2249822"/>
            <a:ext cx="2270125" cy="2270125"/>
          </a:xfrm>
          <a:prstGeom prst="rect">
            <a:avLst/>
          </a:prstGeom>
        </p:spPr>
      </p:pic>
      <p:pic>
        <p:nvPicPr>
          <p:cNvPr id="11" name="Picture 10" descr="Hardness Testing Stock Illustrations – 14 Hardness Testing Stock  Illustrations, Vectors &amp; Clipart - Dreamstime">
            <a:extLst>
              <a:ext uri="{FF2B5EF4-FFF2-40B4-BE49-F238E27FC236}">
                <a16:creationId xmlns:a16="http://schemas.microsoft.com/office/drawing/2014/main" id="{AEC6A578-7A1D-6C06-B4B1-510574DAD79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55846" y="1587500"/>
            <a:ext cx="1397004" cy="2730506"/>
          </a:xfrm>
          <a:prstGeom prst="rect">
            <a:avLst/>
          </a:prstGeom>
        </p:spPr>
      </p:pic>
      <p:sp>
        <p:nvSpPr>
          <p:cNvPr id="23" name="TextBox 22">
            <a:extLst>
              <a:ext uri="{FF2B5EF4-FFF2-40B4-BE49-F238E27FC236}">
                <a16:creationId xmlns:a16="http://schemas.microsoft.com/office/drawing/2014/main" id="{E79654D0-6140-AC47-2969-C1957E12DC7A}"/>
              </a:ext>
            </a:extLst>
          </p:cNvPr>
          <p:cNvSpPr txBox="1"/>
          <p:nvPr/>
        </p:nvSpPr>
        <p:spPr>
          <a:xfrm>
            <a:off x="374650" y="4486275"/>
            <a:ext cx="1854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Extraction of Steel </a:t>
            </a:r>
            <a:r>
              <a:rPr lang="en-US" sz="2000" b="1" i="1">
                <a:latin typeface="Biome Light"/>
                <a:cs typeface="Calibri"/>
              </a:rPr>
              <a:t>via </a:t>
            </a:r>
            <a:r>
              <a:rPr lang="en-US" sz="2000" b="1">
                <a:latin typeface="Biome Light"/>
                <a:cs typeface="Calibri"/>
              </a:rPr>
              <a:t>Electrolysis</a:t>
            </a:r>
          </a:p>
        </p:txBody>
      </p:sp>
      <p:sp>
        <p:nvSpPr>
          <p:cNvPr id="27" name="TextBox 26">
            <a:extLst>
              <a:ext uri="{FF2B5EF4-FFF2-40B4-BE49-F238E27FC236}">
                <a16:creationId xmlns:a16="http://schemas.microsoft.com/office/drawing/2014/main" id="{999E271E-A829-43E4-089B-43EEF59D21F6}"/>
              </a:ext>
            </a:extLst>
          </p:cNvPr>
          <p:cNvSpPr txBox="1"/>
          <p:nvPr/>
        </p:nvSpPr>
        <p:spPr>
          <a:xfrm>
            <a:off x="2491316" y="4487068"/>
            <a:ext cx="19851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Lunar Environment Technology Development</a:t>
            </a:r>
            <a:endParaRPr lang="en-US"/>
          </a:p>
        </p:txBody>
      </p:sp>
      <p:sp>
        <p:nvSpPr>
          <p:cNvPr id="28" name="TextBox 27">
            <a:extLst>
              <a:ext uri="{FF2B5EF4-FFF2-40B4-BE49-F238E27FC236}">
                <a16:creationId xmlns:a16="http://schemas.microsoft.com/office/drawing/2014/main" id="{2389274E-3329-426A-53EE-5D7F29322C99}"/>
              </a:ext>
            </a:extLst>
          </p:cNvPr>
          <p:cNvSpPr txBox="1"/>
          <p:nvPr/>
        </p:nvSpPr>
        <p:spPr>
          <a:xfrm>
            <a:off x="4895101" y="4502148"/>
            <a:ext cx="2286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Steel Manufacturing</a:t>
            </a:r>
            <a:endParaRPr lang="en-US"/>
          </a:p>
        </p:txBody>
      </p:sp>
      <p:sp>
        <p:nvSpPr>
          <p:cNvPr id="29" name="TextBox 28">
            <a:extLst>
              <a:ext uri="{FF2B5EF4-FFF2-40B4-BE49-F238E27FC236}">
                <a16:creationId xmlns:a16="http://schemas.microsoft.com/office/drawing/2014/main" id="{2A08AF6A-6EFB-5BBB-64B5-DC27D20A4FBB}"/>
              </a:ext>
            </a:extLst>
          </p:cNvPr>
          <p:cNvSpPr txBox="1"/>
          <p:nvPr/>
        </p:nvSpPr>
        <p:spPr>
          <a:xfrm>
            <a:off x="7142920" y="4502147"/>
            <a:ext cx="24204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Characterization &amp; Testing</a:t>
            </a:r>
            <a:endParaRPr lang="en-US"/>
          </a:p>
        </p:txBody>
      </p:sp>
      <p:sp>
        <p:nvSpPr>
          <p:cNvPr id="30" name="TextBox 29">
            <a:extLst>
              <a:ext uri="{FF2B5EF4-FFF2-40B4-BE49-F238E27FC236}">
                <a16:creationId xmlns:a16="http://schemas.microsoft.com/office/drawing/2014/main" id="{9DDB679D-5430-4C8D-BA90-5A2D86CDB393}"/>
              </a:ext>
            </a:extLst>
          </p:cNvPr>
          <p:cNvSpPr txBox="1"/>
          <p:nvPr/>
        </p:nvSpPr>
        <p:spPr>
          <a:xfrm>
            <a:off x="9579993" y="4490092"/>
            <a:ext cx="2286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Pressure Vessel Analysis</a:t>
            </a:r>
            <a:endParaRPr lang="en-US"/>
          </a:p>
        </p:txBody>
      </p:sp>
      <p:pic>
        <p:nvPicPr>
          <p:cNvPr id="3" name="Graphic 2" descr="Waning Gibbous Moon with solid fill">
            <a:extLst>
              <a:ext uri="{FF2B5EF4-FFF2-40B4-BE49-F238E27FC236}">
                <a16:creationId xmlns:a16="http://schemas.microsoft.com/office/drawing/2014/main" id="{51F213BC-093D-1C89-79CA-DF81CA7C1B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1858" y="1979397"/>
            <a:ext cx="2325511" cy="2287881"/>
          </a:xfrm>
          <a:prstGeom prst="rect">
            <a:avLst/>
          </a:prstGeom>
        </p:spPr>
      </p:pic>
      <p:pic>
        <p:nvPicPr>
          <p:cNvPr id="4" name="Picture 3" descr="A black and white line drawing of a battery&#10;&#10;Description automatically generated">
            <a:extLst>
              <a:ext uri="{FF2B5EF4-FFF2-40B4-BE49-F238E27FC236}">
                <a16:creationId xmlns:a16="http://schemas.microsoft.com/office/drawing/2014/main" id="{16F29B06-0EFF-76C2-5CA2-5BC981C8702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6808" y="1931194"/>
            <a:ext cx="1947863" cy="2388394"/>
          </a:xfrm>
          <a:prstGeom prst="rect">
            <a:avLst/>
          </a:prstGeom>
        </p:spPr>
      </p:pic>
      <p:pic>
        <p:nvPicPr>
          <p:cNvPr id="7" name="Picture 6" descr="Melt Metal - Free industry icons">
            <a:extLst>
              <a:ext uri="{FF2B5EF4-FFF2-40B4-BE49-F238E27FC236}">
                <a16:creationId xmlns:a16="http://schemas.microsoft.com/office/drawing/2014/main" id="{F19A5311-56DB-B16D-C18D-9765A46179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81637" y="1933227"/>
            <a:ext cx="1748726" cy="1709981"/>
          </a:xfrm>
          <a:prstGeom prst="rect">
            <a:avLst/>
          </a:prstGeom>
        </p:spPr>
      </p:pic>
      <p:sp>
        <p:nvSpPr>
          <p:cNvPr id="8" name="Rectangle: Rounded Corners 7">
            <a:extLst>
              <a:ext uri="{FF2B5EF4-FFF2-40B4-BE49-F238E27FC236}">
                <a16:creationId xmlns:a16="http://schemas.microsoft.com/office/drawing/2014/main" id="{0681B08E-3853-FF22-B371-B793BCE8F25B}"/>
              </a:ext>
            </a:extLst>
          </p:cNvPr>
          <p:cNvSpPr/>
          <p:nvPr/>
        </p:nvSpPr>
        <p:spPr>
          <a:xfrm>
            <a:off x="4962517" y="3647357"/>
            <a:ext cx="2143932" cy="50369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97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p:txBody>
          <a:bodyPr/>
          <a:lstStyle/>
          <a:p>
            <a:r>
              <a:rPr lang="en-US">
                <a:latin typeface="Biome"/>
                <a:ea typeface="Calibri Light"/>
                <a:cs typeface="Calibri Light"/>
              </a:rPr>
              <a:t>Conclusion </a:t>
            </a:r>
            <a:endParaRPr lang="en-US">
              <a:latin typeface="Biome"/>
            </a:endParaRPr>
          </a:p>
        </p:txBody>
      </p:sp>
      <p:sp>
        <p:nvSpPr>
          <p:cNvPr id="11" name="TextBox 10">
            <a:extLst>
              <a:ext uri="{FF2B5EF4-FFF2-40B4-BE49-F238E27FC236}">
                <a16:creationId xmlns:a16="http://schemas.microsoft.com/office/drawing/2014/main" id="{3D175638-3C1C-6FDD-81D6-3183D6EEA44E}"/>
              </a:ext>
            </a:extLst>
          </p:cNvPr>
          <p:cNvSpPr txBox="1"/>
          <p:nvPr/>
        </p:nvSpPr>
        <p:spPr>
          <a:xfrm>
            <a:off x="374650" y="4486275"/>
            <a:ext cx="1854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Extraction of Steel </a:t>
            </a:r>
            <a:r>
              <a:rPr lang="en-US" sz="2000" b="1" i="1">
                <a:latin typeface="Biome Light"/>
                <a:cs typeface="Calibri"/>
              </a:rPr>
              <a:t>via </a:t>
            </a:r>
            <a:r>
              <a:rPr lang="en-US" sz="2000" b="1">
                <a:latin typeface="Biome Light"/>
                <a:cs typeface="Calibri"/>
              </a:rPr>
              <a:t>Electrolysis</a:t>
            </a:r>
          </a:p>
        </p:txBody>
      </p:sp>
      <p:sp>
        <p:nvSpPr>
          <p:cNvPr id="13" name="TextBox 12">
            <a:extLst>
              <a:ext uri="{FF2B5EF4-FFF2-40B4-BE49-F238E27FC236}">
                <a16:creationId xmlns:a16="http://schemas.microsoft.com/office/drawing/2014/main" id="{5F764267-1564-61A8-317F-99BD29B8FECC}"/>
              </a:ext>
            </a:extLst>
          </p:cNvPr>
          <p:cNvSpPr txBox="1"/>
          <p:nvPr/>
        </p:nvSpPr>
        <p:spPr>
          <a:xfrm>
            <a:off x="2491316" y="4487068"/>
            <a:ext cx="19851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Lunar Environment Technology Development</a:t>
            </a:r>
            <a:endParaRPr lang="en-US"/>
          </a:p>
        </p:txBody>
      </p:sp>
      <p:pic>
        <p:nvPicPr>
          <p:cNvPr id="21" name="Graphic 20" descr="Waning Gibbous Moon with solid fill">
            <a:extLst>
              <a:ext uri="{FF2B5EF4-FFF2-40B4-BE49-F238E27FC236}">
                <a16:creationId xmlns:a16="http://schemas.microsoft.com/office/drawing/2014/main" id="{EA365479-7EE6-96AF-1B35-6405BAAEE3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1858" y="1979397"/>
            <a:ext cx="2325511" cy="2287881"/>
          </a:xfrm>
          <a:prstGeom prst="rect">
            <a:avLst/>
          </a:prstGeom>
        </p:spPr>
      </p:pic>
      <p:pic>
        <p:nvPicPr>
          <p:cNvPr id="23" name="Picture 22" descr="A black and white line drawing of a battery&#10;&#10;Description automatically generated">
            <a:extLst>
              <a:ext uri="{FF2B5EF4-FFF2-40B4-BE49-F238E27FC236}">
                <a16:creationId xmlns:a16="http://schemas.microsoft.com/office/drawing/2014/main" id="{C564428B-DBD2-C400-577F-10DD925CB5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808" y="1931194"/>
            <a:ext cx="1947863" cy="2388394"/>
          </a:xfrm>
          <a:prstGeom prst="rect">
            <a:avLst/>
          </a:prstGeom>
        </p:spPr>
      </p:pic>
      <p:grpSp>
        <p:nvGrpSpPr>
          <p:cNvPr id="28" name="Group 27">
            <a:extLst>
              <a:ext uri="{FF2B5EF4-FFF2-40B4-BE49-F238E27FC236}">
                <a16:creationId xmlns:a16="http://schemas.microsoft.com/office/drawing/2014/main" id="{4C468D5B-D8B3-980C-E840-8E77BDE9F9F0}"/>
              </a:ext>
            </a:extLst>
          </p:cNvPr>
          <p:cNvGrpSpPr/>
          <p:nvPr/>
        </p:nvGrpSpPr>
        <p:grpSpPr>
          <a:xfrm>
            <a:off x="5040229" y="972468"/>
            <a:ext cx="6598501" cy="2484010"/>
            <a:chOff x="374650" y="1747837"/>
            <a:chExt cx="11491343" cy="4427476"/>
          </a:xfrm>
        </p:grpSpPr>
        <p:sp>
          <p:nvSpPr>
            <p:cNvPr id="4" name="TextBox 3">
              <a:extLst>
                <a:ext uri="{FF2B5EF4-FFF2-40B4-BE49-F238E27FC236}">
                  <a16:creationId xmlns:a16="http://schemas.microsoft.com/office/drawing/2014/main" id="{6671A1D0-7C7E-EDEF-E81F-DA5EDAB35A94}"/>
                </a:ext>
              </a:extLst>
            </p:cNvPr>
            <p:cNvSpPr txBox="1"/>
            <p:nvPr/>
          </p:nvSpPr>
          <p:spPr>
            <a:xfrm>
              <a:off x="374650" y="4486275"/>
              <a:ext cx="1953807" cy="1371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latin typeface="Biome Light"/>
                  <a:cs typeface="Calibri"/>
                </a:rPr>
                <a:t>Extraction of Steel in a Vacuum Environment</a:t>
              </a:r>
              <a:endParaRPr lang="en-US" sz="1100" b="1" i="1">
                <a:latin typeface="Biome Light"/>
                <a:cs typeface="Calibri"/>
              </a:endParaRPr>
            </a:p>
          </p:txBody>
        </p:sp>
        <p:sp>
          <p:nvSpPr>
            <p:cNvPr id="5" name="TextBox 4">
              <a:extLst>
                <a:ext uri="{FF2B5EF4-FFF2-40B4-BE49-F238E27FC236}">
                  <a16:creationId xmlns:a16="http://schemas.microsoft.com/office/drawing/2014/main" id="{E10CACB4-D5F6-DC39-E6E4-F1B408494203}"/>
                </a:ext>
              </a:extLst>
            </p:cNvPr>
            <p:cNvSpPr txBox="1"/>
            <p:nvPr/>
          </p:nvSpPr>
          <p:spPr>
            <a:xfrm>
              <a:off x="2660649" y="4487068"/>
              <a:ext cx="1985168" cy="1673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latin typeface="Biome Light"/>
                  <a:cs typeface="Calibri"/>
                </a:rPr>
                <a:t>Extraction of Steel without Beneficiation or Varying Beneficiation</a:t>
              </a:r>
              <a:endParaRPr lang="en-US" sz="1050"/>
            </a:p>
          </p:txBody>
        </p:sp>
        <p:sp>
          <p:nvSpPr>
            <p:cNvPr id="6" name="TextBox 5">
              <a:extLst>
                <a:ext uri="{FF2B5EF4-FFF2-40B4-BE49-F238E27FC236}">
                  <a16:creationId xmlns:a16="http://schemas.microsoft.com/office/drawing/2014/main" id="{0C32D27A-36E2-28C3-799E-9B5F2D18542A}"/>
                </a:ext>
              </a:extLst>
            </p:cNvPr>
            <p:cNvSpPr txBox="1"/>
            <p:nvPr/>
          </p:nvSpPr>
          <p:spPr>
            <a:xfrm>
              <a:off x="4984748" y="4502149"/>
              <a:ext cx="2285999" cy="1673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latin typeface="Biome Light"/>
                  <a:cs typeface="Calibri"/>
                </a:rPr>
                <a:t>Electrolysis Efficiency Increase for Low Gravity </a:t>
              </a:r>
              <a:r>
                <a:rPr lang="en-US" sz="1100" b="1" i="1">
                  <a:latin typeface="Biome Light"/>
                  <a:cs typeface="Calibri"/>
                </a:rPr>
                <a:t>via </a:t>
              </a:r>
              <a:r>
                <a:rPr lang="en-US" sz="1100" b="1">
                  <a:latin typeface="Biome Light"/>
                  <a:cs typeface="Calibri"/>
                </a:rPr>
                <a:t>Sonication</a:t>
              </a:r>
              <a:endParaRPr lang="en-US" sz="1050" i="1"/>
            </a:p>
          </p:txBody>
        </p:sp>
        <p:sp>
          <p:nvSpPr>
            <p:cNvPr id="8" name="TextBox 7">
              <a:extLst>
                <a:ext uri="{FF2B5EF4-FFF2-40B4-BE49-F238E27FC236}">
                  <a16:creationId xmlns:a16="http://schemas.microsoft.com/office/drawing/2014/main" id="{831762E4-D087-FB01-BBC5-662534EBC28B}"/>
                </a:ext>
              </a:extLst>
            </p:cNvPr>
            <p:cNvSpPr txBox="1"/>
            <p:nvPr/>
          </p:nvSpPr>
          <p:spPr>
            <a:xfrm>
              <a:off x="7282372" y="4502147"/>
              <a:ext cx="2285999" cy="1069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latin typeface="Biome Light"/>
                  <a:cs typeface="Calibri"/>
                </a:rPr>
                <a:t>Automation of Steel and Slag Collection</a:t>
              </a:r>
              <a:endParaRPr lang="en-US" sz="1050"/>
            </a:p>
          </p:txBody>
        </p:sp>
        <p:sp>
          <p:nvSpPr>
            <p:cNvPr id="10" name="TextBox 9">
              <a:extLst>
                <a:ext uri="{FF2B5EF4-FFF2-40B4-BE49-F238E27FC236}">
                  <a16:creationId xmlns:a16="http://schemas.microsoft.com/office/drawing/2014/main" id="{9D0F579F-3C45-B2A0-868B-F6D28395B62B}"/>
                </a:ext>
              </a:extLst>
            </p:cNvPr>
            <p:cNvSpPr txBox="1"/>
            <p:nvPr/>
          </p:nvSpPr>
          <p:spPr>
            <a:xfrm>
              <a:off x="9579994" y="4490093"/>
              <a:ext cx="2285999" cy="1371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latin typeface="Biome Light"/>
                  <a:cs typeface="Calibri"/>
                </a:rPr>
                <a:t>Steel Manufacturing in a Vacuum Environment</a:t>
              </a:r>
            </a:p>
          </p:txBody>
        </p:sp>
        <p:pic>
          <p:nvPicPr>
            <p:cNvPr id="12" name="Picture 11" descr="A black and white line drawing of a battery&#10;&#10;Description automatically generated">
              <a:extLst>
                <a:ext uri="{FF2B5EF4-FFF2-40B4-BE49-F238E27FC236}">
                  <a16:creationId xmlns:a16="http://schemas.microsoft.com/office/drawing/2014/main" id="{66EE1A13-2D2C-BB97-0DD0-0D11E0F6D64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2944" y="2371725"/>
              <a:ext cx="1245395" cy="1507332"/>
            </a:xfrm>
            <a:prstGeom prst="rect">
              <a:avLst/>
            </a:prstGeom>
          </p:spPr>
        </p:pic>
        <p:pic>
          <p:nvPicPr>
            <p:cNvPr id="14" name="Picture 13" descr="Melt Metal - Free industry icons">
              <a:extLst>
                <a:ext uri="{FF2B5EF4-FFF2-40B4-BE49-F238E27FC236}">
                  <a16:creationId xmlns:a16="http://schemas.microsoft.com/office/drawing/2014/main" id="{C7003F87-5583-C8E5-4310-B7847B25C96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13010" y="1928247"/>
              <a:ext cx="1748726" cy="1709981"/>
            </a:xfrm>
            <a:prstGeom prst="rect">
              <a:avLst/>
            </a:prstGeom>
          </p:spPr>
        </p:pic>
        <p:sp>
          <p:nvSpPr>
            <p:cNvPr id="16" name="Rectangle: Rounded Corners 15">
              <a:extLst>
                <a:ext uri="{FF2B5EF4-FFF2-40B4-BE49-F238E27FC236}">
                  <a16:creationId xmlns:a16="http://schemas.microsoft.com/office/drawing/2014/main" id="{FCD91B77-F95A-F765-DB38-0F563597B27E}"/>
                </a:ext>
              </a:extLst>
            </p:cNvPr>
            <p:cNvSpPr/>
            <p:nvPr/>
          </p:nvSpPr>
          <p:spPr>
            <a:xfrm>
              <a:off x="9599262" y="3632416"/>
              <a:ext cx="2143932" cy="50369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circular saw, black and white icon. Isolated vector 8279492 Vector Art at  Vecteezy">
              <a:extLst>
                <a:ext uri="{FF2B5EF4-FFF2-40B4-BE49-F238E27FC236}">
                  <a16:creationId xmlns:a16="http://schemas.microsoft.com/office/drawing/2014/main" id="{3DBAAAE9-6657-C894-CDD9-B1589C70C27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760369" y="2502456"/>
              <a:ext cx="2743199" cy="1853088"/>
            </a:xfrm>
            <a:prstGeom prst="rect">
              <a:avLst/>
            </a:prstGeom>
          </p:spPr>
        </p:pic>
        <p:pic>
          <p:nvPicPr>
            <p:cNvPr id="20" name="Picture 19" descr="Ultrasound icon in flat style. Scanner equipment vector illustration on  white isolated background. Ultrasonic business concept. 16134805 Vector Art  at Vecteezy">
              <a:extLst>
                <a:ext uri="{FF2B5EF4-FFF2-40B4-BE49-F238E27FC236}">
                  <a16:creationId xmlns:a16="http://schemas.microsoft.com/office/drawing/2014/main" id="{D69414DE-08FC-F058-2875-6491D769BEC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rot="10800000">
              <a:off x="4955795" y="1747837"/>
              <a:ext cx="1746509" cy="2578122"/>
            </a:xfrm>
            <a:prstGeom prst="rect">
              <a:avLst/>
            </a:prstGeom>
          </p:spPr>
        </p:pic>
        <p:sp>
          <p:nvSpPr>
            <p:cNvPr id="22" name="Rectangle: Rounded Corners 21">
              <a:extLst>
                <a:ext uri="{FF2B5EF4-FFF2-40B4-BE49-F238E27FC236}">
                  <a16:creationId xmlns:a16="http://schemas.microsoft.com/office/drawing/2014/main" id="{E0B92522-54BF-8A08-576D-E754272BB77C}"/>
                </a:ext>
              </a:extLst>
            </p:cNvPr>
            <p:cNvSpPr/>
            <p:nvPr/>
          </p:nvSpPr>
          <p:spPr>
            <a:xfrm>
              <a:off x="416718" y="2012156"/>
              <a:ext cx="1785937" cy="2178843"/>
            </a:xfrm>
            <a:prstGeom prst="roundRect">
              <a:avLst/>
            </a:prstGeom>
            <a:noFill/>
            <a:ln w="57150">
              <a:solidFill>
                <a:srgbClr val="0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ack and white line drawing of a battery&#10;&#10;Description automatically generated">
              <a:extLst>
                <a:ext uri="{FF2B5EF4-FFF2-40B4-BE49-F238E27FC236}">
                  <a16:creationId xmlns:a16="http://schemas.microsoft.com/office/drawing/2014/main" id="{BAC975D5-2541-AF3A-ADE4-2FEA1210DD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5099" y="2052671"/>
              <a:ext cx="1864519" cy="2269331"/>
            </a:xfrm>
            <a:prstGeom prst="rect">
              <a:avLst/>
            </a:prstGeom>
          </p:spPr>
        </p:pic>
        <p:pic>
          <p:nvPicPr>
            <p:cNvPr id="26" name="Picture 25" descr="Black and white freehand drawn cartoon pile Vector Image">
              <a:extLst>
                <a:ext uri="{FF2B5EF4-FFF2-40B4-BE49-F238E27FC236}">
                  <a16:creationId xmlns:a16="http://schemas.microsoft.com/office/drawing/2014/main" id="{AF781FB7-7AAC-4D9C-7A41-B0B74EA98AE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113252" y="3638029"/>
              <a:ext cx="1092066" cy="452955"/>
            </a:xfrm>
            <a:prstGeom prst="rect">
              <a:avLst/>
            </a:prstGeom>
          </p:spPr>
        </p:pic>
      </p:grpSp>
      <p:pic>
        <p:nvPicPr>
          <p:cNvPr id="32" name="Picture 31">
            <a:extLst>
              <a:ext uri="{FF2B5EF4-FFF2-40B4-BE49-F238E27FC236}">
                <a16:creationId xmlns:a16="http://schemas.microsoft.com/office/drawing/2014/main" id="{4613F893-FC4E-48D6-8822-05CD0212C13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212219" y="3521028"/>
            <a:ext cx="1999423" cy="2604169"/>
          </a:xfrm>
          <a:prstGeom prst="rect">
            <a:avLst/>
          </a:prstGeom>
        </p:spPr>
      </p:pic>
      <p:pic>
        <p:nvPicPr>
          <p:cNvPr id="34" name="Picture 33" descr="A machine with a green tube&#10;&#10;Description automatically generated">
            <a:extLst>
              <a:ext uri="{FF2B5EF4-FFF2-40B4-BE49-F238E27FC236}">
                <a16:creationId xmlns:a16="http://schemas.microsoft.com/office/drawing/2014/main" id="{49F5B8F8-739B-5868-A3EA-CB58EC7EE1A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06559" y="3434835"/>
            <a:ext cx="2003967" cy="1773674"/>
          </a:xfrm>
          <a:prstGeom prst="rect">
            <a:avLst/>
          </a:prstGeom>
        </p:spPr>
      </p:pic>
      <p:pic>
        <p:nvPicPr>
          <p:cNvPr id="36" name="Picture 35" descr="A circular object with red and blue circles&#10;&#10;Description automatically generated">
            <a:extLst>
              <a:ext uri="{FF2B5EF4-FFF2-40B4-BE49-F238E27FC236}">
                <a16:creationId xmlns:a16="http://schemas.microsoft.com/office/drawing/2014/main" id="{F8795E5B-02DA-680A-472C-75FACF88B0AB}"/>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9670716" y="4821989"/>
            <a:ext cx="2368520" cy="1495082"/>
          </a:xfrm>
          <a:prstGeom prst="rect">
            <a:avLst/>
          </a:prstGeom>
        </p:spPr>
      </p:pic>
      <p:pic>
        <p:nvPicPr>
          <p:cNvPr id="37" name="Picture 36" descr="A clear plastic cup with liquid in it&#10;&#10;Description automatically generated">
            <a:extLst>
              <a:ext uri="{FF2B5EF4-FFF2-40B4-BE49-F238E27FC236}">
                <a16:creationId xmlns:a16="http://schemas.microsoft.com/office/drawing/2014/main" id="{3934E4E9-397A-6093-5837-9BDE772D0BF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264400" y="4221209"/>
            <a:ext cx="1553411" cy="1918110"/>
          </a:xfrm>
          <a:prstGeom prst="rect">
            <a:avLst/>
          </a:prstGeom>
        </p:spPr>
      </p:pic>
    </p:spTree>
    <p:extLst>
      <p:ext uri="{BB962C8B-B14F-4D97-AF65-F5344CB8AC3E}">
        <p14:creationId xmlns:p14="http://schemas.microsoft.com/office/powerpoint/2010/main" val="160020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p:txBody>
          <a:bodyPr/>
          <a:lstStyle/>
          <a:p>
            <a:r>
              <a:rPr lang="en-US">
                <a:latin typeface="Biome"/>
                <a:ea typeface="Calibri Light"/>
                <a:cs typeface="Calibri Light"/>
              </a:rPr>
              <a:t>Conclusion </a:t>
            </a:r>
            <a:endParaRPr lang="en-US">
              <a:latin typeface="Biome"/>
            </a:endParaRPr>
          </a:p>
        </p:txBody>
      </p:sp>
      <p:sp>
        <p:nvSpPr>
          <p:cNvPr id="11" name="TextBox 10">
            <a:extLst>
              <a:ext uri="{FF2B5EF4-FFF2-40B4-BE49-F238E27FC236}">
                <a16:creationId xmlns:a16="http://schemas.microsoft.com/office/drawing/2014/main" id="{3D175638-3C1C-6FDD-81D6-3183D6EEA44E}"/>
              </a:ext>
            </a:extLst>
          </p:cNvPr>
          <p:cNvSpPr txBox="1"/>
          <p:nvPr/>
        </p:nvSpPr>
        <p:spPr>
          <a:xfrm>
            <a:off x="374650" y="4486275"/>
            <a:ext cx="1854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Extraction of Steel </a:t>
            </a:r>
            <a:r>
              <a:rPr lang="en-US" sz="2000" b="1" i="1">
                <a:latin typeface="Biome Light"/>
                <a:cs typeface="Calibri"/>
              </a:rPr>
              <a:t>via </a:t>
            </a:r>
            <a:r>
              <a:rPr lang="en-US" sz="2000" b="1">
                <a:latin typeface="Biome Light"/>
                <a:cs typeface="Calibri"/>
              </a:rPr>
              <a:t>Electrolysis</a:t>
            </a:r>
          </a:p>
        </p:txBody>
      </p:sp>
      <p:sp>
        <p:nvSpPr>
          <p:cNvPr id="13" name="TextBox 12">
            <a:extLst>
              <a:ext uri="{FF2B5EF4-FFF2-40B4-BE49-F238E27FC236}">
                <a16:creationId xmlns:a16="http://schemas.microsoft.com/office/drawing/2014/main" id="{5F764267-1564-61A8-317F-99BD29B8FECC}"/>
              </a:ext>
            </a:extLst>
          </p:cNvPr>
          <p:cNvSpPr txBox="1"/>
          <p:nvPr/>
        </p:nvSpPr>
        <p:spPr>
          <a:xfrm>
            <a:off x="2491316" y="4487068"/>
            <a:ext cx="19851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Lunar Environment Technology Development</a:t>
            </a:r>
            <a:endParaRPr lang="en-US"/>
          </a:p>
        </p:txBody>
      </p:sp>
      <p:pic>
        <p:nvPicPr>
          <p:cNvPr id="21" name="Graphic 20" descr="Waning Gibbous Moon with solid fill">
            <a:extLst>
              <a:ext uri="{FF2B5EF4-FFF2-40B4-BE49-F238E27FC236}">
                <a16:creationId xmlns:a16="http://schemas.microsoft.com/office/drawing/2014/main" id="{EA365479-7EE6-96AF-1B35-6405BAAEE3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1858" y="1979397"/>
            <a:ext cx="2325511" cy="2287881"/>
          </a:xfrm>
          <a:prstGeom prst="rect">
            <a:avLst/>
          </a:prstGeom>
        </p:spPr>
      </p:pic>
      <p:pic>
        <p:nvPicPr>
          <p:cNvPr id="23" name="Picture 22" descr="A black and white line drawing of a battery&#10;&#10;Description automatically generated">
            <a:extLst>
              <a:ext uri="{FF2B5EF4-FFF2-40B4-BE49-F238E27FC236}">
                <a16:creationId xmlns:a16="http://schemas.microsoft.com/office/drawing/2014/main" id="{C564428B-DBD2-C400-577F-10DD925CB5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808" y="1931194"/>
            <a:ext cx="1947863" cy="2388394"/>
          </a:xfrm>
          <a:prstGeom prst="rect">
            <a:avLst/>
          </a:prstGeom>
        </p:spPr>
      </p:pic>
      <p:sp>
        <p:nvSpPr>
          <p:cNvPr id="19" name="TextBox 18">
            <a:extLst>
              <a:ext uri="{FF2B5EF4-FFF2-40B4-BE49-F238E27FC236}">
                <a16:creationId xmlns:a16="http://schemas.microsoft.com/office/drawing/2014/main" id="{52E916CE-F682-7B91-7555-9899DFB5AC05}"/>
              </a:ext>
            </a:extLst>
          </p:cNvPr>
          <p:cNvSpPr txBox="1"/>
          <p:nvPr/>
        </p:nvSpPr>
        <p:spPr>
          <a:xfrm>
            <a:off x="4895101" y="4502148"/>
            <a:ext cx="2286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Steel Manufacturing</a:t>
            </a:r>
            <a:endParaRPr lang="en-US"/>
          </a:p>
        </p:txBody>
      </p:sp>
      <p:pic>
        <p:nvPicPr>
          <p:cNvPr id="33" name="Picture 32" descr="Melt Metal - Free industry icons">
            <a:extLst>
              <a:ext uri="{FF2B5EF4-FFF2-40B4-BE49-F238E27FC236}">
                <a16:creationId xmlns:a16="http://schemas.microsoft.com/office/drawing/2014/main" id="{B0DDA90C-EF40-3ABA-E9ED-07A01E53CF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1637" y="1933227"/>
            <a:ext cx="1748726" cy="1709981"/>
          </a:xfrm>
          <a:prstGeom prst="rect">
            <a:avLst/>
          </a:prstGeom>
        </p:spPr>
      </p:pic>
      <p:sp>
        <p:nvSpPr>
          <p:cNvPr id="38" name="Rectangle: Rounded Corners 37">
            <a:extLst>
              <a:ext uri="{FF2B5EF4-FFF2-40B4-BE49-F238E27FC236}">
                <a16:creationId xmlns:a16="http://schemas.microsoft.com/office/drawing/2014/main" id="{F5B1D15F-5B22-B384-85A8-6548FD49C1BC}"/>
              </a:ext>
            </a:extLst>
          </p:cNvPr>
          <p:cNvSpPr/>
          <p:nvPr/>
        </p:nvSpPr>
        <p:spPr>
          <a:xfrm>
            <a:off x="4962517" y="3647357"/>
            <a:ext cx="2143932" cy="50369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circular object with red and blue circles&#10;&#10;Description automatically generated">
            <a:extLst>
              <a:ext uri="{FF2B5EF4-FFF2-40B4-BE49-F238E27FC236}">
                <a16:creationId xmlns:a16="http://schemas.microsoft.com/office/drawing/2014/main" id="{0726CD3B-C35A-9AD1-E5DC-E43A09D7CE9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47768" y="1707146"/>
            <a:ext cx="3090414" cy="1936240"/>
          </a:xfrm>
          <a:prstGeom prst="rect">
            <a:avLst/>
          </a:prstGeom>
        </p:spPr>
      </p:pic>
      <p:pic>
        <p:nvPicPr>
          <p:cNvPr id="44" name="Picture 43">
            <a:extLst>
              <a:ext uri="{FF2B5EF4-FFF2-40B4-BE49-F238E27FC236}">
                <a16:creationId xmlns:a16="http://schemas.microsoft.com/office/drawing/2014/main" id="{A471A785-F610-3F93-7D97-53CEA3FCBBB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66505" y="3913170"/>
            <a:ext cx="3826042" cy="2173236"/>
          </a:xfrm>
          <a:prstGeom prst="rect">
            <a:avLst/>
          </a:prstGeom>
        </p:spPr>
      </p:pic>
      <p:pic>
        <p:nvPicPr>
          <p:cNvPr id="45" name="Picture 44" descr="A round object on a surface&#10;&#10;Description automatically generated">
            <a:extLst>
              <a:ext uri="{FF2B5EF4-FFF2-40B4-BE49-F238E27FC236}">
                <a16:creationId xmlns:a16="http://schemas.microsoft.com/office/drawing/2014/main" id="{97E89F57-F55F-D483-6795-408847D3A1C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488"/>
          <a:stretch/>
        </p:blipFill>
        <p:spPr>
          <a:xfrm>
            <a:off x="9189452" y="290095"/>
            <a:ext cx="1807426" cy="1156982"/>
          </a:xfrm>
          <a:prstGeom prst="rect">
            <a:avLst/>
          </a:prstGeom>
        </p:spPr>
      </p:pic>
    </p:spTree>
    <p:extLst>
      <p:ext uri="{BB962C8B-B14F-4D97-AF65-F5344CB8AC3E}">
        <p14:creationId xmlns:p14="http://schemas.microsoft.com/office/powerpoint/2010/main" val="290421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p:txBody>
          <a:bodyPr/>
          <a:lstStyle/>
          <a:p>
            <a:r>
              <a:rPr lang="en-US">
                <a:latin typeface="Biome"/>
                <a:ea typeface="Calibri Light"/>
                <a:cs typeface="Calibri Light"/>
              </a:rPr>
              <a:t>Conclusion </a:t>
            </a:r>
            <a:endParaRPr lang="en-US">
              <a:latin typeface="Biome"/>
            </a:endParaRPr>
          </a:p>
        </p:txBody>
      </p:sp>
      <p:sp>
        <p:nvSpPr>
          <p:cNvPr id="11" name="TextBox 10">
            <a:extLst>
              <a:ext uri="{FF2B5EF4-FFF2-40B4-BE49-F238E27FC236}">
                <a16:creationId xmlns:a16="http://schemas.microsoft.com/office/drawing/2014/main" id="{3D175638-3C1C-6FDD-81D6-3183D6EEA44E}"/>
              </a:ext>
            </a:extLst>
          </p:cNvPr>
          <p:cNvSpPr txBox="1"/>
          <p:nvPr/>
        </p:nvSpPr>
        <p:spPr>
          <a:xfrm>
            <a:off x="374650" y="4486275"/>
            <a:ext cx="1854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Extraction of Steel </a:t>
            </a:r>
            <a:r>
              <a:rPr lang="en-US" sz="2000" b="1" i="1">
                <a:latin typeface="Biome Light"/>
                <a:cs typeface="Calibri"/>
              </a:rPr>
              <a:t>via </a:t>
            </a:r>
            <a:r>
              <a:rPr lang="en-US" sz="2000" b="1">
                <a:latin typeface="Biome Light"/>
                <a:cs typeface="Calibri"/>
              </a:rPr>
              <a:t>Electrolysis</a:t>
            </a:r>
          </a:p>
        </p:txBody>
      </p:sp>
      <p:sp>
        <p:nvSpPr>
          <p:cNvPr id="13" name="TextBox 12">
            <a:extLst>
              <a:ext uri="{FF2B5EF4-FFF2-40B4-BE49-F238E27FC236}">
                <a16:creationId xmlns:a16="http://schemas.microsoft.com/office/drawing/2014/main" id="{5F764267-1564-61A8-317F-99BD29B8FECC}"/>
              </a:ext>
            </a:extLst>
          </p:cNvPr>
          <p:cNvSpPr txBox="1"/>
          <p:nvPr/>
        </p:nvSpPr>
        <p:spPr>
          <a:xfrm>
            <a:off x="2491316" y="4487068"/>
            <a:ext cx="19851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Lunar Environment Technology Development</a:t>
            </a:r>
            <a:endParaRPr lang="en-US"/>
          </a:p>
        </p:txBody>
      </p:sp>
      <p:pic>
        <p:nvPicPr>
          <p:cNvPr id="21" name="Graphic 20" descr="Waning Gibbous Moon with solid fill">
            <a:extLst>
              <a:ext uri="{FF2B5EF4-FFF2-40B4-BE49-F238E27FC236}">
                <a16:creationId xmlns:a16="http://schemas.microsoft.com/office/drawing/2014/main" id="{EA365479-7EE6-96AF-1B35-6405BAAEE3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1858" y="1979397"/>
            <a:ext cx="2325511" cy="2287881"/>
          </a:xfrm>
          <a:prstGeom prst="rect">
            <a:avLst/>
          </a:prstGeom>
        </p:spPr>
      </p:pic>
      <p:pic>
        <p:nvPicPr>
          <p:cNvPr id="23" name="Picture 22" descr="A black and white line drawing of a battery&#10;&#10;Description automatically generated">
            <a:extLst>
              <a:ext uri="{FF2B5EF4-FFF2-40B4-BE49-F238E27FC236}">
                <a16:creationId xmlns:a16="http://schemas.microsoft.com/office/drawing/2014/main" id="{C564428B-DBD2-C400-577F-10DD925CB5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808" y="1931194"/>
            <a:ext cx="1947863" cy="2388394"/>
          </a:xfrm>
          <a:prstGeom prst="rect">
            <a:avLst/>
          </a:prstGeom>
        </p:spPr>
      </p:pic>
      <p:pic>
        <p:nvPicPr>
          <p:cNvPr id="15" name="Picture 14" descr="Hardness Testing Stock Illustrations – 14 Hardness Testing Stock  Illustrations, Vectors &amp; Clipart - Dreamstime">
            <a:extLst>
              <a:ext uri="{FF2B5EF4-FFF2-40B4-BE49-F238E27FC236}">
                <a16:creationId xmlns:a16="http://schemas.microsoft.com/office/drawing/2014/main" id="{29C124DA-B85C-355E-B6F7-90FEE8B50DE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55846" y="1587500"/>
            <a:ext cx="1397004" cy="2730506"/>
          </a:xfrm>
          <a:prstGeom prst="rect">
            <a:avLst/>
          </a:prstGeom>
        </p:spPr>
      </p:pic>
      <p:sp>
        <p:nvSpPr>
          <p:cNvPr id="19" name="TextBox 18">
            <a:extLst>
              <a:ext uri="{FF2B5EF4-FFF2-40B4-BE49-F238E27FC236}">
                <a16:creationId xmlns:a16="http://schemas.microsoft.com/office/drawing/2014/main" id="{52E916CE-F682-7B91-7555-9899DFB5AC05}"/>
              </a:ext>
            </a:extLst>
          </p:cNvPr>
          <p:cNvSpPr txBox="1"/>
          <p:nvPr/>
        </p:nvSpPr>
        <p:spPr>
          <a:xfrm>
            <a:off x="4895101" y="4502148"/>
            <a:ext cx="2286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Steel Manufacturing</a:t>
            </a:r>
            <a:endParaRPr lang="en-US"/>
          </a:p>
        </p:txBody>
      </p:sp>
      <p:sp>
        <p:nvSpPr>
          <p:cNvPr id="27" name="TextBox 26">
            <a:extLst>
              <a:ext uri="{FF2B5EF4-FFF2-40B4-BE49-F238E27FC236}">
                <a16:creationId xmlns:a16="http://schemas.microsoft.com/office/drawing/2014/main" id="{6C14C98A-7E8F-D208-8A7C-DBD8E7529014}"/>
              </a:ext>
            </a:extLst>
          </p:cNvPr>
          <p:cNvSpPr txBox="1"/>
          <p:nvPr/>
        </p:nvSpPr>
        <p:spPr>
          <a:xfrm>
            <a:off x="7142920" y="4502147"/>
            <a:ext cx="24204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Characterization &amp; Testing</a:t>
            </a:r>
            <a:endParaRPr lang="en-US"/>
          </a:p>
        </p:txBody>
      </p:sp>
      <p:pic>
        <p:nvPicPr>
          <p:cNvPr id="33" name="Picture 32" descr="Melt Metal - Free industry icons">
            <a:extLst>
              <a:ext uri="{FF2B5EF4-FFF2-40B4-BE49-F238E27FC236}">
                <a16:creationId xmlns:a16="http://schemas.microsoft.com/office/drawing/2014/main" id="{B0DDA90C-EF40-3ABA-E9ED-07A01E53CF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1637" y="1933227"/>
            <a:ext cx="1748726" cy="1709981"/>
          </a:xfrm>
          <a:prstGeom prst="rect">
            <a:avLst/>
          </a:prstGeom>
        </p:spPr>
      </p:pic>
      <p:sp>
        <p:nvSpPr>
          <p:cNvPr id="38" name="Rectangle: Rounded Corners 37">
            <a:extLst>
              <a:ext uri="{FF2B5EF4-FFF2-40B4-BE49-F238E27FC236}">
                <a16:creationId xmlns:a16="http://schemas.microsoft.com/office/drawing/2014/main" id="{F5B1D15F-5B22-B384-85A8-6548FD49C1BC}"/>
              </a:ext>
            </a:extLst>
          </p:cNvPr>
          <p:cNvSpPr/>
          <p:nvPr/>
        </p:nvSpPr>
        <p:spPr>
          <a:xfrm>
            <a:off x="4962517" y="3647357"/>
            <a:ext cx="2143932" cy="50369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a:extLst>
              <a:ext uri="{FF2B5EF4-FFF2-40B4-BE49-F238E27FC236}">
                <a16:creationId xmlns:a16="http://schemas.microsoft.com/office/drawing/2014/main" id="{1042B2FB-3B41-F93E-E879-B048FD1E01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10842" y="1290137"/>
            <a:ext cx="2533985" cy="2261937"/>
          </a:xfrm>
          <a:prstGeom prst="rect">
            <a:avLst/>
          </a:prstGeom>
        </p:spPr>
      </p:pic>
      <p:pic>
        <p:nvPicPr>
          <p:cNvPr id="6" name="Picture 5" descr="A close-up of a white surface&#10;&#10;Description automatically generated">
            <a:extLst>
              <a:ext uri="{FF2B5EF4-FFF2-40B4-BE49-F238E27FC236}">
                <a16:creationId xmlns:a16="http://schemas.microsoft.com/office/drawing/2014/main" id="{53EB53B2-6FED-A547-DABA-00C11FFD0A0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556763" y="4125205"/>
            <a:ext cx="2105420" cy="1705726"/>
          </a:xfrm>
          <a:prstGeom prst="rect">
            <a:avLst/>
          </a:prstGeom>
        </p:spPr>
      </p:pic>
    </p:spTree>
    <p:extLst>
      <p:ext uri="{BB962C8B-B14F-4D97-AF65-F5344CB8AC3E}">
        <p14:creationId xmlns:p14="http://schemas.microsoft.com/office/powerpoint/2010/main" val="193940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p:txBody>
          <a:bodyPr/>
          <a:lstStyle/>
          <a:p>
            <a:r>
              <a:rPr lang="en-US">
                <a:latin typeface="Biome"/>
                <a:ea typeface="Calibri Light"/>
                <a:cs typeface="Calibri Light"/>
              </a:rPr>
              <a:t>Conclusion </a:t>
            </a:r>
            <a:endParaRPr lang="en-US">
              <a:latin typeface="Biome"/>
            </a:endParaRPr>
          </a:p>
        </p:txBody>
      </p:sp>
      <p:sp>
        <p:nvSpPr>
          <p:cNvPr id="11" name="TextBox 10">
            <a:extLst>
              <a:ext uri="{FF2B5EF4-FFF2-40B4-BE49-F238E27FC236}">
                <a16:creationId xmlns:a16="http://schemas.microsoft.com/office/drawing/2014/main" id="{3D175638-3C1C-6FDD-81D6-3183D6EEA44E}"/>
              </a:ext>
            </a:extLst>
          </p:cNvPr>
          <p:cNvSpPr txBox="1"/>
          <p:nvPr/>
        </p:nvSpPr>
        <p:spPr>
          <a:xfrm>
            <a:off x="374650" y="4486275"/>
            <a:ext cx="1854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Extraction of Steel </a:t>
            </a:r>
            <a:r>
              <a:rPr lang="en-US" sz="2000" b="1" i="1">
                <a:latin typeface="Biome Light"/>
                <a:cs typeface="Calibri"/>
              </a:rPr>
              <a:t>via </a:t>
            </a:r>
            <a:r>
              <a:rPr lang="en-US" sz="2000" b="1">
                <a:latin typeface="Biome Light"/>
                <a:cs typeface="Calibri"/>
              </a:rPr>
              <a:t>Electrolysis</a:t>
            </a:r>
          </a:p>
        </p:txBody>
      </p:sp>
      <p:sp>
        <p:nvSpPr>
          <p:cNvPr id="13" name="TextBox 12">
            <a:extLst>
              <a:ext uri="{FF2B5EF4-FFF2-40B4-BE49-F238E27FC236}">
                <a16:creationId xmlns:a16="http://schemas.microsoft.com/office/drawing/2014/main" id="{5F764267-1564-61A8-317F-99BD29B8FECC}"/>
              </a:ext>
            </a:extLst>
          </p:cNvPr>
          <p:cNvSpPr txBox="1"/>
          <p:nvPr/>
        </p:nvSpPr>
        <p:spPr>
          <a:xfrm>
            <a:off x="2491316" y="4487068"/>
            <a:ext cx="19851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Lunar Environment Technology Development</a:t>
            </a:r>
            <a:endParaRPr lang="en-US"/>
          </a:p>
        </p:txBody>
      </p:sp>
      <p:pic>
        <p:nvPicPr>
          <p:cNvPr id="21" name="Graphic 20" descr="Waning Gibbous Moon with solid fill">
            <a:extLst>
              <a:ext uri="{FF2B5EF4-FFF2-40B4-BE49-F238E27FC236}">
                <a16:creationId xmlns:a16="http://schemas.microsoft.com/office/drawing/2014/main" id="{EA365479-7EE6-96AF-1B35-6405BAAEE3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1858" y="1979397"/>
            <a:ext cx="2325511" cy="2287881"/>
          </a:xfrm>
          <a:prstGeom prst="rect">
            <a:avLst/>
          </a:prstGeom>
        </p:spPr>
      </p:pic>
      <p:pic>
        <p:nvPicPr>
          <p:cNvPr id="23" name="Picture 22" descr="A black and white line drawing of a battery&#10;&#10;Description automatically generated">
            <a:extLst>
              <a:ext uri="{FF2B5EF4-FFF2-40B4-BE49-F238E27FC236}">
                <a16:creationId xmlns:a16="http://schemas.microsoft.com/office/drawing/2014/main" id="{C564428B-DBD2-C400-577F-10DD925CB5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808" y="1931194"/>
            <a:ext cx="1947863" cy="2388394"/>
          </a:xfrm>
          <a:prstGeom prst="rect">
            <a:avLst/>
          </a:prstGeom>
        </p:spPr>
      </p:pic>
      <p:pic>
        <p:nvPicPr>
          <p:cNvPr id="7" name="Picture 6" descr="Pressure Vessel icon - Free vector (SVG) - Free PNG - Copyicon.com">
            <a:extLst>
              <a:ext uri="{FF2B5EF4-FFF2-40B4-BE49-F238E27FC236}">
                <a16:creationId xmlns:a16="http://schemas.microsoft.com/office/drawing/2014/main" id="{FCFA4FB3-1DA0-022C-4A8F-21978DACF9E6}"/>
              </a:ext>
            </a:extLst>
          </p:cNvPr>
          <p:cNvPicPr>
            <a:picLocks noChangeAspect="1"/>
          </p:cNvPicPr>
          <p:nvPr/>
        </p:nvPicPr>
        <p:blipFill>
          <a:blip r:embed="rId5"/>
          <a:stretch>
            <a:fillRect/>
          </a:stretch>
        </p:blipFill>
        <p:spPr>
          <a:xfrm>
            <a:off x="9555664" y="2249822"/>
            <a:ext cx="2270125" cy="2270125"/>
          </a:xfrm>
          <a:prstGeom prst="rect">
            <a:avLst/>
          </a:prstGeom>
        </p:spPr>
      </p:pic>
      <p:pic>
        <p:nvPicPr>
          <p:cNvPr id="15" name="Picture 14" descr="Hardness Testing Stock Illustrations – 14 Hardness Testing Stock  Illustrations, Vectors &amp; Clipart - Dreamstime">
            <a:extLst>
              <a:ext uri="{FF2B5EF4-FFF2-40B4-BE49-F238E27FC236}">
                <a16:creationId xmlns:a16="http://schemas.microsoft.com/office/drawing/2014/main" id="{29C124DA-B85C-355E-B6F7-90FEE8B50DE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655846" y="1587500"/>
            <a:ext cx="1397004" cy="2730506"/>
          </a:xfrm>
          <a:prstGeom prst="rect">
            <a:avLst/>
          </a:prstGeom>
        </p:spPr>
      </p:pic>
      <p:sp>
        <p:nvSpPr>
          <p:cNvPr id="19" name="TextBox 18">
            <a:extLst>
              <a:ext uri="{FF2B5EF4-FFF2-40B4-BE49-F238E27FC236}">
                <a16:creationId xmlns:a16="http://schemas.microsoft.com/office/drawing/2014/main" id="{52E916CE-F682-7B91-7555-9899DFB5AC05}"/>
              </a:ext>
            </a:extLst>
          </p:cNvPr>
          <p:cNvSpPr txBox="1"/>
          <p:nvPr/>
        </p:nvSpPr>
        <p:spPr>
          <a:xfrm>
            <a:off x="4895101" y="4502148"/>
            <a:ext cx="2286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Steel Manufacturing</a:t>
            </a:r>
            <a:endParaRPr lang="en-US"/>
          </a:p>
        </p:txBody>
      </p:sp>
      <p:sp>
        <p:nvSpPr>
          <p:cNvPr id="27" name="TextBox 26">
            <a:extLst>
              <a:ext uri="{FF2B5EF4-FFF2-40B4-BE49-F238E27FC236}">
                <a16:creationId xmlns:a16="http://schemas.microsoft.com/office/drawing/2014/main" id="{6C14C98A-7E8F-D208-8A7C-DBD8E7529014}"/>
              </a:ext>
            </a:extLst>
          </p:cNvPr>
          <p:cNvSpPr txBox="1"/>
          <p:nvPr/>
        </p:nvSpPr>
        <p:spPr>
          <a:xfrm>
            <a:off x="7142920" y="4502147"/>
            <a:ext cx="24204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Characterization &amp; Testing</a:t>
            </a:r>
            <a:endParaRPr lang="en-US"/>
          </a:p>
        </p:txBody>
      </p:sp>
      <p:sp>
        <p:nvSpPr>
          <p:cNvPr id="30" name="TextBox 29">
            <a:extLst>
              <a:ext uri="{FF2B5EF4-FFF2-40B4-BE49-F238E27FC236}">
                <a16:creationId xmlns:a16="http://schemas.microsoft.com/office/drawing/2014/main" id="{1CC8B87F-5804-6829-2BB7-9F6ACFA0EEDA}"/>
              </a:ext>
            </a:extLst>
          </p:cNvPr>
          <p:cNvSpPr txBox="1"/>
          <p:nvPr/>
        </p:nvSpPr>
        <p:spPr>
          <a:xfrm>
            <a:off x="9579993" y="4490092"/>
            <a:ext cx="2286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Pressure Vessel Analysis</a:t>
            </a:r>
            <a:endParaRPr lang="en-US"/>
          </a:p>
        </p:txBody>
      </p:sp>
      <p:pic>
        <p:nvPicPr>
          <p:cNvPr id="33" name="Picture 32" descr="Melt Metal - Free industry icons">
            <a:extLst>
              <a:ext uri="{FF2B5EF4-FFF2-40B4-BE49-F238E27FC236}">
                <a16:creationId xmlns:a16="http://schemas.microsoft.com/office/drawing/2014/main" id="{B0DDA90C-EF40-3ABA-E9ED-07A01E53CF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81637" y="1933227"/>
            <a:ext cx="1748726" cy="1709981"/>
          </a:xfrm>
          <a:prstGeom prst="rect">
            <a:avLst/>
          </a:prstGeom>
        </p:spPr>
      </p:pic>
      <p:sp>
        <p:nvSpPr>
          <p:cNvPr id="38" name="Rectangle: Rounded Corners 37">
            <a:extLst>
              <a:ext uri="{FF2B5EF4-FFF2-40B4-BE49-F238E27FC236}">
                <a16:creationId xmlns:a16="http://schemas.microsoft.com/office/drawing/2014/main" id="{F5B1D15F-5B22-B384-85A8-6548FD49C1BC}"/>
              </a:ext>
            </a:extLst>
          </p:cNvPr>
          <p:cNvSpPr/>
          <p:nvPr/>
        </p:nvSpPr>
        <p:spPr>
          <a:xfrm>
            <a:off x="4962517" y="3647357"/>
            <a:ext cx="2143932" cy="50369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a yield strength&#10;&#10;Description automatically generated">
            <a:extLst>
              <a:ext uri="{FF2B5EF4-FFF2-40B4-BE49-F238E27FC236}">
                <a16:creationId xmlns:a16="http://schemas.microsoft.com/office/drawing/2014/main" id="{88F3CD8C-3369-F98D-C164-5F426A5C481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43503" y="401768"/>
            <a:ext cx="2573967" cy="1965874"/>
          </a:xfrm>
          <a:prstGeom prst="rect">
            <a:avLst/>
          </a:prstGeom>
        </p:spPr>
      </p:pic>
    </p:spTree>
    <p:extLst>
      <p:ext uri="{BB962C8B-B14F-4D97-AF65-F5344CB8AC3E}">
        <p14:creationId xmlns:p14="http://schemas.microsoft.com/office/powerpoint/2010/main" val="418575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p:txBody>
          <a:bodyPr/>
          <a:lstStyle/>
          <a:p>
            <a:r>
              <a:rPr lang="en-US">
                <a:latin typeface="Biome"/>
                <a:ea typeface="Calibri Light"/>
                <a:cs typeface="Calibri Light"/>
              </a:rPr>
              <a:t>Path to Flight</a:t>
            </a:r>
            <a:endParaRPr lang="en-US">
              <a:latin typeface="Biome"/>
            </a:endParaRPr>
          </a:p>
        </p:txBody>
      </p:sp>
      <p:graphicFrame>
        <p:nvGraphicFramePr>
          <p:cNvPr id="4" name="Table 3">
            <a:extLst>
              <a:ext uri="{FF2B5EF4-FFF2-40B4-BE49-F238E27FC236}">
                <a16:creationId xmlns:a16="http://schemas.microsoft.com/office/drawing/2014/main" id="{ACFAB91E-FA6E-95FD-EF0C-014B154F6BC3}"/>
              </a:ext>
            </a:extLst>
          </p:cNvPr>
          <p:cNvGraphicFramePr>
            <a:graphicFrameLocks noGrp="1"/>
          </p:cNvGraphicFramePr>
          <p:nvPr>
            <p:extLst>
              <p:ext uri="{D42A27DB-BD31-4B8C-83A1-F6EECF244321}">
                <p14:modId xmlns:p14="http://schemas.microsoft.com/office/powerpoint/2010/main" val="1632945379"/>
              </p:ext>
            </p:extLst>
          </p:nvPr>
        </p:nvGraphicFramePr>
        <p:xfrm>
          <a:off x="472224" y="1856704"/>
          <a:ext cx="10880298" cy="3952416"/>
        </p:xfrm>
        <a:graphic>
          <a:graphicData uri="http://schemas.openxmlformats.org/drawingml/2006/table">
            <a:tbl>
              <a:tblPr firstRow="1" bandRow="1">
                <a:tableStyleId>{5C22544A-7EE6-4342-B048-85BDC9FD1C3A}</a:tableStyleId>
              </a:tblPr>
              <a:tblGrid>
                <a:gridCol w="3626766">
                  <a:extLst>
                    <a:ext uri="{9D8B030D-6E8A-4147-A177-3AD203B41FA5}">
                      <a16:colId xmlns:a16="http://schemas.microsoft.com/office/drawing/2014/main" val="3539297781"/>
                    </a:ext>
                  </a:extLst>
                </a:gridCol>
                <a:gridCol w="3626766">
                  <a:extLst>
                    <a:ext uri="{9D8B030D-6E8A-4147-A177-3AD203B41FA5}">
                      <a16:colId xmlns:a16="http://schemas.microsoft.com/office/drawing/2014/main" val="1946344884"/>
                    </a:ext>
                  </a:extLst>
                </a:gridCol>
                <a:gridCol w="3626766">
                  <a:extLst>
                    <a:ext uri="{9D8B030D-6E8A-4147-A177-3AD203B41FA5}">
                      <a16:colId xmlns:a16="http://schemas.microsoft.com/office/drawing/2014/main" val="3975730376"/>
                    </a:ext>
                  </a:extLst>
                </a:gridCol>
              </a:tblGrid>
              <a:tr h="755286">
                <a:tc>
                  <a:txBody>
                    <a:bodyPr/>
                    <a:lstStyle/>
                    <a:p>
                      <a:pPr lvl="0" algn="ctr">
                        <a:buNone/>
                      </a:pPr>
                      <a:r>
                        <a:rPr lang="en-US" sz="2300"/>
                        <a:t>Required System Capability</a:t>
                      </a:r>
                    </a:p>
                  </a:txBody>
                  <a:tcPr anchor="ctr">
                    <a:solidFill>
                      <a:srgbClr val="8A0000"/>
                    </a:solidFill>
                  </a:tcPr>
                </a:tc>
                <a:tc>
                  <a:txBody>
                    <a:bodyPr/>
                    <a:lstStyle/>
                    <a:p>
                      <a:pPr algn="ctr"/>
                      <a:r>
                        <a:rPr lang="en-US" sz="2300"/>
                        <a:t>Analysis Required</a:t>
                      </a:r>
                    </a:p>
                  </a:txBody>
                  <a:tcPr anchor="ctr">
                    <a:solidFill>
                      <a:srgbClr val="8A0000"/>
                    </a:solidFill>
                  </a:tcPr>
                </a:tc>
                <a:tc>
                  <a:txBody>
                    <a:bodyPr/>
                    <a:lstStyle/>
                    <a:p>
                      <a:pPr algn="ctr"/>
                      <a:r>
                        <a:rPr lang="en-US" sz="2300"/>
                        <a:t>Test Plan</a:t>
                      </a:r>
                    </a:p>
                  </a:txBody>
                  <a:tcPr anchor="ctr">
                    <a:solidFill>
                      <a:srgbClr val="8A0000"/>
                    </a:solidFill>
                  </a:tcPr>
                </a:tc>
                <a:extLst>
                  <a:ext uri="{0D108BD9-81ED-4DB2-BD59-A6C34878D82A}">
                    <a16:rowId xmlns:a16="http://schemas.microsoft.com/office/drawing/2014/main" val="1843339685"/>
                  </a:ext>
                </a:extLst>
              </a:tr>
              <a:tr h="636810">
                <a:tc>
                  <a:txBody>
                    <a:bodyPr/>
                    <a:lstStyle/>
                    <a:p>
                      <a:r>
                        <a:rPr lang="en-US" b="1"/>
                        <a:t>1/6 Gravity</a:t>
                      </a:r>
                    </a:p>
                  </a:txBody>
                  <a:tcPr anchor="ctr">
                    <a:solidFill>
                      <a:schemeClr val="bg1">
                        <a:lumMod val="95000"/>
                      </a:schemeClr>
                    </a:solidFill>
                  </a:tcPr>
                </a:tc>
                <a:tc>
                  <a:txBody>
                    <a:bodyPr/>
                    <a:lstStyle/>
                    <a:p>
                      <a:r>
                        <a:rPr lang="en-US" b="0" err="1"/>
                        <a:t>Sonicator</a:t>
                      </a:r>
                      <a:r>
                        <a:rPr lang="en-US" b="0"/>
                        <a:t> Tests in 1/6 Gravity</a:t>
                      </a:r>
                    </a:p>
                  </a:txBody>
                  <a:tcPr anchor="ctr">
                    <a:solidFill>
                      <a:schemeClr val="bg1">
                        <a:lumMod val="95000"/>
                      </a:schemeClr>
                    </a:solidFill>
                  </a:tcPr>
                </a:tc>
                <a:tc>
                  <a:txBody>
                    <a:bodyPr/>
                    <a:lstStyle/>
                    <a:p>
                      <a:r>
                        <a:rPr lang="en-US" b="0" err="1"/>
                        <a:t>Sonicator</a:t>
                      </a:r>
                      <a:r>
                        <a:rPr lang="en-US" b="0"/>
                        <a:t> Parabolic Flight Tests</a:t>
                      </a:r>
                    </a:p>
                  </a:txBody>
                  <a:tcPr anchor="ctr">
                    <a:solidFill>
                      <a:schemeClr val="bg1">
                        <a:lumMod val="95000"/>
                      </a:schemeClr>
                    </a:solidFill>
                  </a:tcPr>
                </a:tc>
                <a:extLst>
                  <a:ext uri="{0D108BD9-81ED-4DB2-BD59-A6C34878D82A}">
                    <a16:rowId xmlns:a16="http://schemas.microsoft.com/office/drawing/2014/main" val="1144769074"/>
                  </a:ext>
                </a:extLst>
              </a:tr>
              <a:tr h="636810">
                <a:tc>
                  <a:txBody>
                    <a:bodyPr/>
                    <a:lstStyle/>
                    <a:p>
                      <a:r>
                        <a:rPr lang="en-US" b="1"/>
                        <a:t>Full Automation Integration</a:t>
                      </a:r>
                    </a:p>
                  </a:txBody>
                  <a:tcPr anchor="ctr">
                    <a:solidFill>
                      <a:schemeClr val="bg1">
                        <a:lumMod val="85000"/>
                      </a:schemeClr>
                    </a:solidFill>
                  </a:tcPr>
                </a:tc>
                <a:tc>
                  <a:txBody>
                    <a:bodyPr/>
                    <a:lstStyle/>
                    <a:p>
                      <a:r>
                        <a:rPr lang="en-US" b="0"/>
                        <a:t>Automated Inlet and Outlet</a:t>
                      </a:r>
                    </a:p>
                  </a:txBody>
                  <a:tcPr anchor="ctr">
                    <a:solidFill>
                      <a:schemeClr val="bg1">
                        <a:lumMod val="85000"/>
                      </a:schemeClr>
                    </a:solidFill>
                  </a:tcPr>
                </a:tc>
                <a:tc>
                  <a:txBody>
                    <a:bodyPr/>
                    <a:lstStyle/>
                    <a:p>
                      <a:r>
                        <a:rPr lang="en-US" b="0"/>
                        <a:t>Hopper and Magnetic Extractor Design</a:t>
                      </a:r>
                    </a:p>
                  </a:txBody>
                  <a:tcPr anchor="ctr">
                    <a:solidFill>
                      <a:schemeClr val="bg1">
                        <a:lumMod val="85000"/>
                      </a:schemeClr>
                    </a:solidFill>
                  </a:tcPr>
                </a:tc>
                <a:extLst>
                  <a:ext uri="{0D108BD9-81ED-4DB2-BD59-A6C34878D82A}">
                    <a16:rowId xmlns:a16="http://schemas.microsoft.com/office/drawing/2014/main" val="1146917323"/>
                  </a:ext>
                </a:extLst>
              </a:tr>
              <a:tr h="636810">
                <a:tc>
                  <a:txBody>
                    <a:bodyPr/>
                    <a:lstStyle/>
                    <a:p>
                      <a:r>
                        <a:rPr lang="en-US" b="1"/>
                        <a:t>Vacuum Temperature Regulation</a:t>
                      </a:r>
                    </a:p>
                  </a:txBody>
                  <a:tcPr anchor="ctr">
                    <a:solidFill>
                      <a:schemeClr val="bg1">
                        <a:lumMod val="95000"/>
                      </a:schemeClr>
                    </a:solidFill>
                  </a:tcPr>
                </a:tc>
                <a:tc>
                  <a:txBody>
                    <a:bodyPr/>
                    <a:lstStyle/>
                    <a:p>
                      <a:r>
                        <a:rPr lang="en-US" b="0"/>
                        <a:t>Design + Verification Testing for vacuum operation</a:t>
                      </a:r>
                    </a:p>
                  </a:txBody>
                  <a:tcPr anchor="ctr">
                    <a:solidFill>
                      <a:schemeClr val="bg1">
                        <a:lumMod val="95000"/>
                      </a:schemeClr>
                    </a:solidFill>
                  </a:tcPr>
                </a:tc>
                <a:tc>
                  <a:txBody>
                    <a:bodyPr/>
                    <a:lstStyle/>
                    <a:p>
                      <a:r>
                        <a:rPr lang="en-US" b="0"/>
                        <a:t>Thermal Vacuum Testing + Temperature Mitigation Design</a:t>
                      </a:r>
                    </a:p>
                  </a:txBody>
                  <a:tcPr anchor="ctr">
                    <a:solidFill>
                      <a:schemeClr val="bg1">
                        <a:lumMod val="95000"/>
                      </a:schemeClr>
                    </a:solidFill>
                  </a:tcPr>
                </a:tc>
                <a:extLst>
                  <a:ext uri="{0D108BD9-81ED-4DB2-BD59-A6C34878D82A}">
                    <a16:rowId xmlns:a16="http://schemas.microsoft.com/office/drawing/2014/main" val="42179813"/>
                  </a:ext>
                </a:extLst>
              </a:tr>
              <a:tr h="636810">
                <a:tc>
                  <a:txBody>
                    <a:bodyPr/>
                    <a:lstStyle/>
                    <a:p>
                      <a:pPr algn="l"/>
                      <a:r>
                        <a:rPr lang="en-US" b="1"/>
                        <a:t>Dust Resistance</a:t>
                      </a:r>
                    </a:p>
                  </a:txBody>
                  <a:tcPr anchor="ctr">
                    <a:solidFill>
                      <a:schemeClr val="bg1">
                        <a:lumMod val="85000"/>
                      </a:schemeClr>
                    </a:solidFill>
                  </a:tcPr>
                </a:tc>
                <a:tc>
                  <a:txBody>
                    <a:bodyPr/>
                    <a:lstStyle/>
                    <a:p>
                      <a:pPr algn="l"/>
                      <a:r>
                        <a:rPr lang="en-US" b="0"/>
                        <a:t>SIS+ER verification testing w/ dust deposition</a:t>
                      </a:r>
                    </a:p>
                  </a:txBody>
                  <a:tcPr anchor="ctr">
                    <a:solidFill>
                      <a:schemeClr val="bg1">
                        <a:lumMod val="85000"/>
                      </a:schemeClr>
                    </a:solidFill>
                  </a:tcPr>
                </a:tc>
                <a:tc>
                  <a:txBody>
                    <a:bodyPr/>
                    <a:lstStyle/>
                    <a:p>
                      <a:pPr algn="l"/>
                      <a:r>
                        <a:rPr lang="en-US" b="0"/>
                        <a:t>Long-term SIS+ER testing with lunar dust + saw particles generation</a:t>
                      </a:r>
                    </a:p>
                  </a:txBody>
                  <a:tcPr anchor="ctr">
                    <a:solidFill>
                      <a:schemeClr val="bg1">
                        <a:lumMod val="85000"/>
                      </a:schemeClr>
                    </a:solidFill>
                  </a:tcPr>
                </a:tc>
                <a:extLst>
                  <a:ext uri="{0D108BD9-81ED-4DB2-BD59-A6C34878D82A}">
                    <a16:rowId xmlns:a16="http://schemas.microsoft.com/office/drawing/2014/main" val="782055120"/>
                  </a:ext>
                </a:extLst>
              </a:tr>
              <a:tr h="636809">
                <a:tc>
                  <a:txBody>
                    <a:bodyPr/>
                    <a:lstStyle/>
                    <a:p>
                      <a:pPr lvl="0" algn="l">
                        <a:buNone/>
                      </a:pPr>
                      <a:r>
                        <a:rPr lang="en-US" b="1"/>
                        <a:t>Long Term Sustainability</a:t>
                      </a:r>
                    </a:p>
                  </a:txBody>
                  <a:tcPr anchor="ctr">
                    <a:solidFill>
                      <a:schemeClr val="bg1">
                        <a:lumMod val="95000"/>
                      </a:schemeClr>
                    </a:solidFill>
                  </a:tcPr>
                </a:tc>
                <a:tc>
                  <a:txBody>
                    <a:bodyPr/>
                    <a:lstStyle/>
                    <a:p>
                      <a:pPr lvl="0" algn="l">
                        <a:buNone/>
                      </a:pPr>
                      <a:r>
                        <a:rPr lang="en-US" b="0"/>
                        <a:t>ARTEMIS Steelworks Longevity verification</a:t>
                      </a:r>
                    </a:p>
                  </a:txBody>
                  <a:tcPr anchor="ctr">
                    <a:solidFill>
                      <a:schemeClr val="bg1">
                        <a:lumMod val="95000"/>
                      </a:schemeClr>
                    </a:solidFill>
                  </a:tcPr>
                </a:tc>
                <a:tc>
                  <a:txBody>
                    <a:bodyPr/>
                    <a:lstStyle/>
                    <a:p>
                      <a:pPr lvl="0" algn="l">
                        <a:buNone/>
                      </a:pPr>
                      <a:r>
                        <a:rPr lang="en-US" b="0"/>
                        <a:t>Tests proving long-term operational capability</a:t>
                      </a:r>
                    </a:p>
                  </a:txBody>
                  <a:tcPr anchor="ctr">
                    <a:solidFill>
                      <a:schemeClr val="bg1">
                        <a:lumMod val="95000"/>
                      </a:schemeClr>
                    </a:solidFill>
                  </a:tcPr>
                </a:tc>
                <a:extLst>
                  <a:ext uri="{0D108BD9-81ED-4DB2-BD59-A6C34878D82A}">
                    <a16:rowId xmlns:a16="http://schemas.microsoft.com/office/drawing/2014/main" val="2634007902"/>
                  </a:ext>
                </a:extLst>
              </a:tr>
            </a:tbl>
          </a:graphicData>
        </a:graphic>
      </p:graphicFrame>
    </p:spTree>
    <p:extLst>
      <p:ext uri="{BB962C8B-B14F-4D97-AF65-F5344CB8AC3E}">
        <p14:creationId xmlns:p14="http://schemas.microsoft.com/office/powerpoint/2010/main" val="516032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p:txBody>
          <a:bodyPr/>
          <a:lstStyle/>
          <a:p>
            <a:r>
              <a:rPr lang="en-US">
                <a:latin typeface="Biome"/>
                <a:ea typeface="Calibri Light"/>
                <a:cs typeface="Calibri Light"/>
              </a:rPr>
              <a:t>Future Work </a:t>
            </a:r>
            <a:endParaRPr lang="en-US"/>
          </a:p>
        </p:txBody>
      </p:sp>
      <p:sp>
        <p:nvSpPr>
          <p:cNvPr id="7" name="TextBox 6">
            <a:extLst>
              <a:ext uri="{FF2B5EF4-FFF2-40B4-BE49-F238E27FC236}">
                <a16:creationId xmlns:a16="http://schemas.microsoft.com/office/drawing/2014/main" id="{7266BE15-430D-1D20-8C32-CFA26EEE5E7F}"/>
              </a:ext>
            </a:extLst>
          </p:cNvPr>
          <p:cNvSpPr txBox="1"/>
          <p:nvPr/>
        </p:nvSpPr>
        <p:spPr>
          <a:xfrm>
            <a:off x="243682" y="4474369"/>
            <a:ext cx="237807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Run the reactor with new heating elements and beneficiation</a:t>
            </a:r>
            <a:endParaRPr lang="en-US"/>
          </a:p>
        </p:txBody>
      </p:sp>
      <p:sp>
        <p:nvSpPr>
          <p:cNvPr id="8" name="TextBox 7">
            <a:extLst>
              <a:ext uri="{FF2B5EF4-FFF2-40B4-BE49-F238E27FC236}">
                <a16:creationId xmlns:a16="http://schemas.microsoft.com/office/drawing/2014/main" id="{750493D1-29B5-9FB4-CD2F-F16C5C83074D}"/>
              </a:ext>
            </a:extLst>
          </p:cNvPr>
          <p:cNvSpPr txBox="1"/>
          <p:nvPr/>
        </p:nvSpPr>
        <p:spPr>
          <a:xfrm>
            <a:off x="2684462" y="4474369"/>
            <a:ext cx="237807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Test the reactor with the </a:t>
            </a:r>
            <a:r>
              <a:rPr lang="en-US" sz="2000" b="1" err="1">
                <a:latin typeface="Biome Light"/>
                <a:cs typeface="Calibri"/>
              </a:rPr>
              <a:t>sonicator</a:t>
            </a:r>
            <a:r>
              <a:rPr lang="en-US" sz="2000" b="1">
                <a:latin typeface="Biome Light"/>
                <a:cs typeface="Calibri"/>
              </a:rPr>
              <a:t> to see the improvement in efficiency</a:t>
            </a:r>
          </a:p>
        </p:txBody>
      </p:sp>
      <p:sp>
        <p:nvSpPr>
          <p:cNvPr id="9" name="TextBox 8">
            <a:extLst>
              <a:ext uri="{FF2B5EF4-FFF2-40B4-BE49-F238E27FC236}">
                <a16:creationId xmlns:a16="http://schemas.microsoft.com/office/drawing/2014/main" id="{33D64B87-5015-4A72-CAE1-B85407719A16}"/>
              </a:ext>
            </a:extLst>
          </p:cNvPr>
          <p:cNvSpPr txBox="1"/>
          <p:nvPr/>
        </p:nvSpPr>
        <p:spPr>
          <a:xfrm>
            <a:off x="4994276" y="4474369"/>
            <a:ext cx="23780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Test the reactor in a TVAC</a:t>
            </a:r>
            <a:endParaRPr lang="en-US"/>
          </a:p>
        </p:txBody>
      </p:sp>
      <p:sp>
        <p:nvSpPr>
          <p:cNvPr id="10" name="TextBox 9">
            <a:extLst>
              <a:ext uri="{FF2B5EF4-FFF2-40B4-BE49-F238E27FC236}">
                <a16:creationId xmlns:a16="http://schemas.microsoft.com/office/drawing/2014/main" id="{54342DCF-E3C4-9F69-3A47-2CA843F40CFE}"/>
              </a:ext>
            </a:extLst>
          </p:cNvPr>
          <p:cNvSpPr txBox="1"/>
          <p:nvPr/>
        </p:nvSpPr>
        <p:spPr>
          <a:xfrm>
            <a:off x="7161213" y="4474368"/>
            <a:ext cx="237807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Steel manufacturing with hot rolling and cold rolling</a:t>
            </a:r>
            <a:endParaRPr lang="en-US"/>
          </a:p>
        </p:txBody>
      </p:sp>
      <p:pic>
        <p:nvPicPr>
          <p:cNvPr id="12" name="Picture 11" descr="A black and white line drawing of a battery&#10;&#10;Description automatically generated">
            <a:extLst>
              <a:ext uri="{FF2B5EF4-FFF2-40B4-BE49-F238E27FC236}">
                <a16:creationId xmlns:a16="http://schemas.microsoft.com/office/drawing/2014/main" id="{5CCF295E-C33E-F544-4280-3A9239ED4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3495" y="1752600"/>
            <a:ext cx="1947863" cy="2388394"/>
          </a:xfrm>
          <a:prstGeom prst="rect">
            <a:avLst/>
          </a:prstGeom>
        </p:spPr>
      </p:pic>
      <p:pic>
        <p:nvPicPr>
          <p:cNvPr id="14" name="Picture 13" descr="Ultrasound icon in flat style. Scanner equipment vector illustration on  white isolated background. Ultrasonic business concept. 16134805 Vector Art  at Vecteezy">
            <a:extLst>
              <a:ext uri="{FF2B5EF4-FFF2-40B4-BE49-F238E27FC236}">
                <a16:creationId xmlns:a16="http://schemas.microsoft.com/office/drawing/2014/main" id="{38193B5D-0A85-35FA-3296-7F127753BF7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a:off x="2788857" y="1569244"/>
            <a:ext cx="1746509" cy="2578122"/>
          </a:xfrm>
          <a:prstGeom prst="rect">
            <a:avLst/>
          </a:prstGeom>
        </p:spPr>
      </p:pic>
      <p:pic>
        <p:nvPicPr>
          <p:cNvPr id="16" name="Picture 15" descr="A black and white line drawing of a battery&#10;&#10;Description automatically generated">
            <a:extLst>
              <a:ext uri="{FF2B5EF4-FFF2-40B4-BE49-F238E27FC236}">
                <a16:creationId xmlns:a16="http://schemas.microsoft.com/office/drawing/2014/main" id="{4D49D510-8136-1FC7-6BF3-627F355246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3069" y="2193131"/>
            <a:ext cx="1245395" cy="1507332"/>
          </a:xfrm>
          <a:prstGeom prst="rect">
            <a:avLst/>
          </a:prstGeom>
        </p:spPr>
      </p:pic>
      <p:sp>
        <p:nvSpPr>
          <p:cNvPr id="18" name="Rectangle: Rounded Corners 17">
            <a:extLst>
              <a:ext uri="{FF2B5EF4-FFF2-40B4-BE49-F238E27FC236}">
                <a16:creationId xmlns:a16="http://schemas.microsoft.com/office/drawing/2014/main" id="{75C99252-9A5E-E88C-572D-D9D9A2C86F95}"/>
              </a:ext>
            </a:extLst>
          </p:cNvPr>
          <p:cNvSpPr/>
          <p:nvPr/>
        </p:nvSpPr>
        <p:spPr>
          <a:xfrm>
            <a:off x="5226843" y="1833563"/>
            <a:ext cx="1785937" cy="2178843"/>
          </a:xfrm>
          <a:prstGeom prst="roundRect">
            <a:avLst/>
          </a:prstGeom>
          <a:noFill/>
          <a:ln w="57150">
            <a:solidFill>
              <a:srgbClr val="0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Melt Metal - Free industry icons">
            <a:extLst>
              <a:ext uri="{FF2B5EF4-FFF2-40B4-BE49-F238E27FC236}">
                <a16:creationId xmlns:a16="http://schemas.microsoft.com/office/drawing/2014/main" id="{2D76C5D7-2C70-C38D-4230-55E135691C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10513" y="1754633"/>
            <a:ext cx="1748726" cy="1709981"/>
          </a:xfrm>
          <a:prstGeom prst="rect">
            <a:avLst/>
          </a:prstGeom>
        </p:spPr>
      </p:pic>
      <p:sp>
        <p:nvSpPr>
          <p:cNvPr id="22" name="Rectangle: Rounded Corners 21">
            <a:extLst>
              <a:ext uri="{FF2B5EF4-FFF2-40B4-BE49-F238E27FC236}">
                <a16:creationId xmlns:a16="http://schemas.microsoft.com/office/drawing/2014/main" id="{7F1CF2F8-1491-A0A1-44F5-64F86BF6483E}"/>
              </a:ext>
            </a:extLst>
          </p:cNvPr>
          <p:cNvSpPr/>
          <p:nvPr/>
        </p:nvSpPr>
        <p:spPr>
          <a:xfrm>
            <a:off x="7391392" y="3468764"/>
            <a:ext cx="2143932" cy="50369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0C4B706-9F2E-45F9-1E12-538710BC8A60}"/>
              </a:ext>
            </a:extLst>
          </p:cNvPr>
          <p:cNvSpPr txBox="1"/>
          <p:nvPr/>
        </p:nvSpPr>
        <p:spPr>
          <a:xfrm>
            <a:off x="9542463" y="4474368"/>
            <a:ext cx="23780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Biome Light"/>
                <a:cs typeface="Calibri"/>
              </a:rPr>
              <a:t>Test steel in tensile testing</a:t>
            </a:r>
            <a:endParaRPr lang="en-US"/>
          </a:p>
        </p:txBody>
      </p:sp>
      <p:pic>
        <p:nvPicPr>
          <p:cNvPr id="24" name="Graphic 23" descr="Tensile Testing Equipment - TensileMill CNC">
            <a:extLst>
              <a:ext uri="{FF2B5EF4-FFF2-40B4-BE49-F238E27FC236}">
                <a16:creationId xmlns:a16="http://schemas.microsoft.com/office/drawing/2014/main" id="{8C05BED4-2DE1-8985-AA86-EA98CC3E0FE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700000">
            <a:off x="9889968" y="2008248"/>
            <a:ext cx="1683546" cy="1695452"/>
          </a:xfrm>
          <a:prstGeom prst="rect">
            <a:avLst/>
          </a:prstGeom>
        </p:spPr>
      </p:pic>
    </p:spTree>
    <p:extLst>
      <p:ext uri="{BB962C8B-B14F-4D97-AF65-F5344CB8AC3E}">
        <p14:creationId xmlns:p14="http://schemas.microsoft.com/office/powerpoint/2010/main" val="596558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building&#10;&#10;Description automatically generated">
            <a:extLst>
              <a:ext uri="{FF2B5EF4-FFF2-40B4-BE49-F238E27FC236}">
                <a16:creationId xmlns:a16="http://schemas.microsoft.com/office/drawing/2014/main" id="{83C60778-AB4D-9468-B4BF-C05936BEC1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 t="21270" r="87" b="7271"/>
          <a:stretch/>
        </p:blipFill>
        <p:spPr>
          <a:xfrm>
            <a:off x="-21266" y="0"/>
            <a:ext cx="12223899" cy="6869952"/>
          </a:xfrm>
          <a:prstGeom prst="rect">
            <a:avLst/>
          </a:prstGeom>
        </p:spPr>
      </p:pic>
      <p:sp>
        <p:nvSpPr>
          <p:cNvPr id="5" name="Rectangle 4">
            <a:extLst>
              <a:ext uri="{FF2B5EF4-FFF2-40B4-BE49-F238E27FC236}">
                <a16:creationId xmlns:a16="http://schemas.microsoft.com/office/drawing/2014/main" id="{C655DE6F-C68E-AE41-7E66-8F21F86D5888}"/>
              </a:ext>
            </a:extLst>
          </p:cNvPr>
          <p:cNvSpPr/>
          <p:nvPr/>
        </p:nvSpPr>
        <p:spPr>
          <a:xfrm>
            <a:off x="-21266" y="4343400"/>
            <a:ext cx="12223899" cy="2526552"/>
          </a:xfrm>
          <a:prstGeom prst="rect">
            <a:avLst/>
          </a:prstGeom>
          <a:solidFill>
            <a:schemeClr val="bg1">
              <a:lumMod val="50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8F9FE9B1-A23D-46F2-23B8-4CB7F2AB5E92}"/>
              </a:ext>
            </a:extLst>
          </p:cNvPr>
          <p:cNvSpPr txBox="1">
            <a:spLocks/>
          </p:cNvSpPr>
          <p:nvPr/>
        </p:nvSpPr>
        <p:spPr>
          <a:xfrm>
            <a:off x="485220" y="4916830"/>
            <a:ext cx="11210925" cy="111645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chemeClr val="bg1"/>
                </a:solidFill>
                <a:latin typeface="Biome"/>
                <a:ea typeface="Calibri Light"/>
                <a:cs typeface="Biome"/>
              </a:rPr>
              <a:t>Thank you for your attention</a:t>
            </a:r>
            <a:endParaRPr lang="en-US" sz="6000">
              <a:solidFill>
                <a:schemeClr val="bg1"/>
              </a:solidFill>
              <a:latin typeface="Biome"/>
              <a:cs typeface="Biome"/>
            </a:endParaRPr>
          </a:p>
        </p:txBody>
      </p:sp>
      <p:pic>
        <p:nvPicPr>
          <p:cNvPr id="7" name="Google Shape;33;p42">
            <a:extLst>
              <a:ext uri="{FF2B5EF4-FFF2-40B4-BE49-F238E27FC236}">
                <a16:creationId xmlns:a16="http://schemas.microsoft.com/office/drawing/2014/main" id="{FC23E751-2A93-571A-20C2-752793DEE725}"/>
              </a:ext>
            </a:extLst>
          </p:cNvPr>
          <p:cNvPicPr preferRelativeResize="0">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171504" y="178267"/>
            <a:ext cx="1101397" cy="570524"/>
          </a:xfrm>
          <a:prstGeom prst="rect">
            <a:avLst/>
          </a:prstGeom>
          <a:noFill/>
          <a:ln>
            <a:noFill/>
          </a:ln>
        </p:spPr>
      </p:pic>
      <p:sp>
        <p:nvSpPr>
          <p:cNvPr id="12" name="Rectangle: Rounded Corners 11">
            <a:extLst>
              <a:ext uri="{FF2B5EF4-FFF2-40B4-BE49-F238E27FC236}">
                <a16:creationId xmlns:a16="http://schemas.microsoft.com/office/drawing/2014/main" id="{6B63A212-CCF3-2319-5258-7BC2B18AB48D}"/>
              </a:ext>
            </a:extLst>
          </p:cNvPr>
          <p:cNvSpPr/>
          <p:nvPr/>
        </p:nvSpPr>
        <p:spPr>
          <a:xfrm>
            <a:off x="4939144" y="6001926"/>
            <a:ext cx="2951019" cy="627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26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AD5E2D-784E-9837-EB4D-7F6CB4EB29E5}"/>
              </a:ext>
            </a:extLst>
          </p:cNvPr>
          <p:cNvSpPr>
            <a:spLocks noGrp="1"/>
          </p:cNvSpPr>
          <p:nvPr>
            <p:ph type="body" idx="10"/>
          </p:nvPr>
        </p:nvSpPr>
        <p:spPr>
          <a:xfrm>
            <a:off x="754864" y="1519172"/>
            <a:ext cx="11353800" cy="4877088"/>
          </a:xfrm>
        </p:spPr>
        <p:txBody>
          <a:bodyPr>
            <a:normAutofit/>
          </a:bodyPr>
          <a:lstStyle/>
          <a:p>
            <a:r>
              <a:rPr lang="en-US" sz="2400" dirty="0">
                <a:latin typeface="Biome Light"/>
                <a:cs typeface="Biome Light"/>
              </a:rPr>
              <a:t>Molten Regolith Electrolysis</a:t>
            </a:r>
          </a:p>
          <a:p>
            <a:pPr marL="685800" indent="-457200">
              <a:buChar char="•"/>
            </a:pPr>
            <a:endParaRPr lang="en-US" sz="2400" dirty="0">
              <a:cs typeface="Biome Light"/>
            </a:endParaRPr>
          </a:p>
          <a:p>
            <a:r>
              <a:rPr lang="en-US" sz="2400" dirty="0">
                <a:latin typeface="Biome Light"/>
                <a:cs typeface="Biome Light"/>
              </a:rPr>
              <a:t>Lunar Environment Technology Development</a:t>
            </a:r>
            <a:endParaRPr lang="en-US" sz="2400" dirty="0"/>
          </a:p>
          <a:p>
            <a:pPr marL="685800" indent="-457200">
              <a:buClr>
                <a:srgbClr val="000000"/>
              </a:buClr>
              <a:buChar char="•"/>
            </a:pPr>
            <a:endParaRPr lang="en-US" sz="2400" dirty="0">
              <a:cs typeface="Biome Light"/>
            </a:endParaRPr>
          </a:p>
          <a:p>
            <a:r>
              <a:rPr lang="en-US" sz="2400" dirty="0">
                <a:latin typeface="Biome Light"/>
                <a:cs typeface="Biome Light"/>
              </a:rPr>
              <a:t>Steel Characterization and Testing</a:t>
            </a:r>
          </a:p>
          <a:p>
            <a:endParaRPr lang="en-US" sz="2400" dirty="0">
              <a:latin typeface="Biome Light"/>
              <a:cs typeface="Biome Light"/>
            </a:endParaRPr>
          </a:p>
          <a:p>
            <a:r>
              <a:rPr lang="en-US" sz="2400" dirty="0">
                <a:latin typeface="Biome Light"/>
                <a:cs typeface="Biome Light"/>
              </a:rPr>
              <a:t>MRE Reactor Build and Testing</a:t>
            </a:r>
          </a:p>
          <a:p>
            <a:pPr marL="685800" indent="-457200">
              <a:buChar char="•"/>
            </a:pPr>
            <a:endParaRPr lang="en-US" sz="2400" dirty="0">
              <a:cs typeface="Biome Light"/>
            </a:endParaRPr>
          </a:p>
          <a:p>
            <a:r>
              <a:rPr lang="en-US" sz="2400" dirty="0">
                <a:latin typeface="Biome Light"/>
                <a:cs typeface="Biome Light"/>
              </a:rPr>
              <a:t>Concluding Thoughts</a:t>
            </a:r>
          </a:p>
          <a:p>
            <a:pPr marL="685800" indent="-457200">
              <a:buChar char="•"/>
            </a:pPr>
            <a:endParaRPr lang="en-US" sz="1800" dirty="0">
              <a:cs typeface="Biome Light"/>
            </a:endParaRPr>
          </a:p>
        </p:txBody>
      </p:sp>
      <p:sp>
        <p:nvSpPr>
          <p:cNvPr id="3" name="Title 2">
            <a:extLst>
              <a:ext uri="{FF2B5EF4-FFF2-40B4-BE49-F238E27FC236}">
                <a16:creationId xmlns:a16="http://schemas.microsoft.com/office/drawing/2014/main" id="{C3F3F333-9482-9200-223B-DEBAA94BBC0B}"/>
              </a:ext>
            </a:extLst>
          </p:cNvPr>
          <p:cNvSpPr>
            <a:spLocks noGrp="1"/>
          </p:cNvSpPr>
          <p:nvPr>
            <p:ph type="title"/>
          </p:nvPr>
        </p:nvSpPr>
        <p:spPr>
          <a:xfrm>
            <a:off x="1037201" y="501588"/>
            <a:ext cx="10361231" cy="594300"/>
          </a:xfrm>
        </p:spPr>
        <p:txBody>
          <a:bodyPr/>
          <a:lstStyle/>
          <a:p>
            <a:r>
              <a:rPr lang="en-US">
                <a:latin typeface="Biome"/>
                <a:cs typeface="Biome"/>
              </a:rPr>
              <a:t>Presentation Roadmap </a:t>
            </a:r>
            <a:endParaRPr lang="en-US"/>
          </a:p>
        </p:txBody>
      </p:sp>
    </p:spTree>
    <p:extLst>
      <p:ext uri="{BB962C8B-B14F-4D97-AF65-F5344CB8AC3E}">
        <p14:creationId xmlns:p14="http://schemas.microsoft.com/office/powerpoint/2010/main" val="3568550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2034386" y="501588"/>
            <a:ext cx="8042149" cy="584893"/>
          </a:xfrm>
        </p:spPr>
        <p:txBody>
          <a:bodyPr/>
          <a:lstStyle/>
          <a:p>
            <a:r>
              <a:rPr lang="en-US">
                <a:latin typeface="Biome"/>
                <a:ea typeface="Calibri Light"/>
                <a:cs typeface="Calibri Light"/>
              </a:rPr>
              <a:t>Metal Production Pipeline</a:t>
            </a:r>
            <a:endParaRPr lang="en-US"/>
          </a:p>
        </p:txBody>
      </p:sp>
      <p:sp>
        <p:nvSpPr>
          <p:cNvPr id="3097" name="Rectangle: Diagonal Corners Snipped 3096">
            <a:extLst>
              <a:ext uri="{FF2B5EF4-FFF2-40B4-BE49-F238E27FC236}">
                <a16:creationId xmlns:a16="http://schemas.microsoft.com/office/drawing/2014/main" id="{9367A7B5-A443-7CE8-A829-8F0DB3A73549}"/>
              </a:ext>
            </a:extLst>
          </p:cNvPr>
          <p:cNvSpPr/>
          <p:nvPr/>
        </p:nvSpPr>
        <p:spPr>
          <a:xfrm>
            <a:off x="424597" y="1573528"/>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Calibri"/>
                <a:cs typeface="Calibri"/>
              </a:rPr>
              <a:t>COLLECTION</a:t>
            </a:r>
          </a:p>
        </p:txBody>
      </p:sp>
      <p:sp>
        <p:nvSpPr>
          <p:cNvPr id="3098" name="Rectangle: Diagonal Corners Snipped 3097">
            <a:extLst>
              <a:ext uri="{FF2B5EF4-FFF2-40B4-BE49-F238E27FC236}">
                <a16:creationId xmlns:a16="http://schemas.microsoft.com/office/drawing/2014/main" id="{4137AAD9-292D-B331-5004-B1E7A9C0FC10}"/>
              </a:ext>
            </a:extLst>
          </p:cNvPr>
          <p:cNvSpPr/>
          <p:nvPr/>
        </p:nvSpPr>
        <p:spPr>
          <a:xfrm>
            <a:off x="1969192" y="2170770"/>
            <a:ext cx="2070308" cy="883360"/>
          </a:xfrm>
          <a:prstGeom prst="snip2DiagRect">
            <a:avLst/>
          </a:prstGeom>
          <a:solidFill>
            <a:schemeClr val="bg2">
              <a:lumMod val="9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BENEFICIATION</a:t>
            </a:r>
          </a:p>
        </p:txBody>
      </p:sp>
      <p:sp>
        <p:nvSpPr>
          <p:cNvPr id="3099" name="Rectangle: Diagonal Corners Snipped 3098">
            <a:extLst>
              <a:ext uri="{FF2B5EF4-FFF2-40B4-BE49-F238E27FC236}">
                <a16:creationId xmlns:a16="http://schemas.microsoft.com/office/drawing/2014/main" id="{4A87AAE0-C8BE-840F-48FE-2C4760BD16F0}"/>
              </a:ext>
            </a:extLst>
          </p:cNvPr>
          <p:cNvSpPr/>
          <p:nvPr/>
        </p:nvSpPr>
        <p:spPr>
          <a:xfrm>
            <a:off x="3503488" y="2818609"/>
            <a:ext cx="2070308" cy="862765"/>
          </a:xfrm>
          <a:prstGeom prst="snip2DiagRect">
            <a:avLst/>
          </a:prstGeom>
          <a:solidFill>
            <a:schemeClr val="accent2">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ELECTROLYSIS</a:t>
            </a:r>
            <a:endParaRPr lang="en-US">
              <a:solidFill>
                <a:srgbClr val="000000"/>
              </a:solidFill>
            </a:endParaRPr>
          </a:p>
        </p:txBody>
      </p:sp>
      <p:sp>
        <p:nvSpPr>
          <p:cNvPr id="3100" name="Rectangle: Diagonal Corners Snipped 3099">
            <a:extLst>
              <a:ext uri="{FF2B5EF4-FFF2-40B4-BE49-F238E27FC236}">
                <a16:creationId xmlns:a16="http://schemas.microsoft.com/office/drawing/2014/main" id="{E1409E29-AE6E-D3FB-D284-EAABF2F47FDA}"/>
              </a:ext>
            </a:extLst>
          </p:cNvPr>
          <p:cNvSpPr/>
          <p:nvPr/>
        </p:nvSpPr>
        <p:spPr>
          <a:xfrm>
            <a:off x="5017192" y="3384961"/>
            <a:ext cx="2080605" cy="862765"/>
          </a:xfrm>
          <a:prstGeom prst="snip2DiagRect">
            <a:avLst/>
          </a:prstGeom>
          <a:solidFill>
            <a:schemeClr val="accent2">
              <a:lumMod val="40000"/>
              <a:lumOff val="6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ALLOYING</a:t>
            </a:r>
            <a:endParaRPr lang="en-US">
              <a:solidFill>
                <a:srgbClr val="000000"/>
              </a:solidFill>
            </a:endParaRPr>
          </a:p>
        </p:txBody>
      </p:sp>
      <p:sp>
        <p:nvSpPr>
          <p:cNvPr id="3101" name="Rectangle: Diagonal Corners Snipped 3100">
            <a:extLst>
              <a:ext uri="{FF2B5EF4-FFF2-40B4-BE49-F238E27FC236}">
                <a16:creationId xmlns:a16="http://schemas.microsoft.com/office/drawing/2014/main" id="{21E3E671-4BC7-8C57-0D11-0020AA5FDDA5}"/>
              </a:ext>
            </a:extLst>
          </p:cNvPr>
          <p:cNvSpPr/>
          <p:nvPr/>
        </p:nvSpPr>
        <p:spPr>
          <a:xfrm>
            <a:off x="6561788" y="3930718"/>
            <a:ext cx="2070308" cy="862765"/>
          </a:xfrm>
          <a:prstGeom prst="snip2DiagRect">
            <a:avLst/>
          </a:prstGeom>
          <a:solidFill>
            <a:schemeClr val="accent2">
              <a:lumMod val="60000"/>
              <a:lumOff val="4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STEEL &amp; SLAG COLLECTION</a:t>
            </a:r>
            <a:endParaRPr lang="en-US"/>
          </a:p>
        </p:txBody>
      </p:sp>
      <p:sp>
        <p:nvSpPr>
          <p:cNvPr id="3102" name="Rectangle: Diagonal Corners Snipped 3101">
            <a:extLst>
              <a:ext uri="{FF2B5EF4-FFF2-40B4-BE49-F238E27FC236}">
                <a16:creationId xmlns:a16="http://schemas.microsoft.com/office/drawing/2014/main" id="{33DF317E-12D0-B13B-5132-A14461AB94C1}"/>
              </a:ext>
            </a:extLst>
          </p:cNvPr>
          <p:cNvSpPr/>
          <p:nvPr/>
        </p:nvSpPr>
        <p:spPr>
          <a:xfrm>
            <a:off x="8240246" y="4569150"/>
            <a:ext cx="2070308" cy="883360"/>
          </a:xfrm>
          <a:prstGeom prst="snip2DiagRect">
            <a:avLst/>
          </a:prstGeom>
          <a:solidFill>
            <a:schemeClr val="accent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STEEL</a:t>
            </a:r>
            <a:endParaRPr lang="en-US">
              <a:solidFill>
                <a:srgbClr val="000000"/>
              </a:solidFill>
              <a:ea typeface="Calibri"/>
              <a:cs typeface="Calibri"/>
            </a:endParaRPr>
          </a:p>
          <a:p>
            <a:pPr algn="ctr"/>
            <a:r>
              <a:rPr lang="en-US" b="1">
                <a:solidFill>
                  <a:srgbClr val="000000"/>
                </a:solidFill>
                <a:ea typeface="Calibri"/>
                <a:cs typeface="Calibri"/>
              </a:rPr>
              <a:t>MANUFACTURING</a:t>
            </a:r>
            <a:endParaRPr lang="en-US">
              <a:solidFill>
                <a:srgbClr val="000000"/>
              </a:solidFill>
              <a:ea typeface="Calibri"/>
              <a:cs typeface="Calibri"/>
            </a:endParaRPr>
          </a:p>
        </p:txBody>
      </p:sp>
      <p:sp>
        <p:nvSpPr>
          <p:cNvPr id="3105" name="Rectangle: Diagonal Corners Snipped 3104">
            <a:extLst>
              <a:ext uri="{FF2B5EF4-FFF2-40B4-BE49-F238E27FC236}">
                <a16:creationId xmlns:a16="http://schemas.microsoft.com/office/drawing/2014/main" id="{324F2C46-3BB8-85D6-95BE-26661D2C5C25}"/>
              </a:ext>
            </a:extLst>
          </p:cNvPr>
          <p:cNvSpPr/>
          <p:nvPr/>
        </p:nvSpPr>
        <p:spPr>
          <a:xfrm>
            <a:off x="9692166" y="5351744"/>
            <a:ext cx="2070308" cy="862765"/>
          </a:xfrm>
          <a:prstGeom prst="snip2DiagRect">
            <a:avLst/>
          </a:prstGeom>
          <a:solidFill>
            <a:schemeClr val="bg2">
              <a:lumMod val="9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PRESSURE VESSEL</a:t>
            </a:r>
            <a:endParaRPr lang="en-US">
              <a:solidFill>
                <a:srgbClr val="000000"/>
              </a:solidFill>
            </a:endParaRPr>
          </a:p>
        </p:txBody>
      </p:sp>
      <p:sp>
        <p:nvSpPr>
          <p:cNvPr id="3106" name="Rectangle: Diagonal Corners Snipped 3105">
            <a:extLst>
              <a:ext uri="{FF2B5EF4-FFF2-40B4-BE49-F238E27FC236}">
                <a16:creationId xmlns:a16="http://schemas.microsoft.com/office/drawing/2014/main" id="{78682023-79B8-83A2-FE58-A7C317EAC1EB}"/>
              </a:ext>
            </a:extLst>
          </p:cNvPr>
          <p:cNvSpPr/>
          <p:nvPr/>
        </p:nvSpPr>
        <p:spPr>
          <a:xfrm>
            <a:off x="1701461" y="4435284"/>
            <a:ext cx="2070308" cy="862765"/>
          </a:xfrm>
          <a:prstGeom prst="snip2DiagRect">
            <a:avLst/>
          </a:prstGeom>
          <a:solidFill>
            <a:schemeClr val="accent2">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OXYGEN VALUE CHAIN</a:t>
            </a:r>
            <a:endParaRPr lang="en-US">
              <a:solidFill>
                <a:srgbClr val="000000"/>
              </a:solidFill>
            </a:endParaRPr>
          </a:p>
        </p:txBody>
      </p:sp>
      <p:sp>
        <p:nvSpPr>
          <p:cNvPr id="3107" name="Rectangle: Diagonal Corners Snipped 3106">
            <a:extLst>
              <a:ext uri="{FF2B5EF4-FFF2-40B4-BE49-F238E27FC236}">
                <a16:creationId xmlns:a16="http://schemas.microsoft.com/office/drawing/2014/main" id="{89679688-9D69-8437-0C91-8D2E616E47E1}"/>
              </a:ext>
            </a:extLst>
          </p:cNvPr>
          <p:cNvSpPr/>
          <p:nvPr/>
        </p:nvSpPr>
        <p:spPr>
          <a:xfrm>
            <a:off x="5058380" y="5331150"/>
            <a:ext cx="2070308" cy="862765"/>
          </a:xfrm>
          <a:prstGeom prst="snip2DiagRect">
            <a:avLst/>
          </a:prstGeom>
          <a:solidFill>
            <a:schemeClr val="accent2">
              <a:lumMod val="60000"/>
              <a:lumOff val="4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SLAG VALUE STREAM</a:t>
            </a:r>
            <a:endParaRPr lang="en-US">
              <a:solidFill>
                <a:srgbClr val="000000"/>
              </a:solidFill>
            </a:endParaRPr>
          </a:p>
        </p:txBody>
      </p:sp>
      <p:sp>
        <p:nvSpPr>
          <p:cNvPr id="3108" name="Rectangle: Diagonal Corners Snipped 3107">
            <a:extLst>
              <a:ext uri="{FF2B5EF4-FFF2-40B4-BE49-F238E27FC236}">
                <a16:creationId xmlns:a16="http://schemas.microsoft.com/office/drawing/2014/main" id="{62D3B08D-898A-5D53-619B-AF17F0DA6965}"/>
              </a:ext>
            </a:extLst>
          </p:cNvPr>
          <p:cNvSpPr/>
          <p:nvPr/>
        </p:nvSpPr>
        <p:spPr>
          <a:xfrm>
            <a:off x="9249380" y="2684744"/>
            <a:ext cx="2070308" cy="862765"/>
          </a:xfrm>
          <a:prstGeom prst="snip2DiagRect">
            <a:avLst/>
          </a:prstGeom>
          <a:solidFill>
            <a:schemeClr val="accent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CAST STEEL PARTS</a:t>
            </a:r>
            <a:endParaRPr lang="en-US">
              <a:solidFill>
                <a:srgbClr val="000000"/>
              </a:solidFill>
            </a:endParaRPr>
          </a:p>
        </p:txBody>
      </p:sp>
      <p:cxnSp>
        <p:nvCxnSpPr>
          <p:cNvPr id="3110" name="Straight Arrow Connector 3109">
            <a:extLst>
              <a:ext uri="{FF2B5EF4-FFF2-40B4-BE49-F238E27FC236}">
                <a16:creationId xmlns:a16="http://schemas.microsoft.com/office/drawing/2014/main" id="{E2E543E6-0424-D40E-5152-A37A37447E7A}"/>
              </a:ext>
            </a:extLst>
          </p:cNvPr>
          <p:cNvCxnSpPr>
            <a:cxnSpLocks/>
          </p:cNvCxnSpPr>
          <p:nvPr/>
        </p:nvCxnSpPr>
        <p:spPr>
          <a:xfrm flipH="1">
            <a:off x="6357550" y="4722339"/>
            <a:ext cx="516925" cy="646669"/>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11" name="Straight Arrow Connector 3110">
            <a:extLst>
              <a:ext uri="{FF2B5EF4-FFF2-40B4-BE49-F238E27FC236}">
                <a16:creationId xmlns:a16="http://schemas.microsoft.com/office/drawing/2014/main" id="{B430C28B-18FE-FA8F-67AF-E0B6608BE6AD}"/>
              </a:ext>
            </a:extLst>
          </p:cNvPr>
          <p:cNvCxnSpPr>
            <a:cxnSpLocks/>
          </p:cNvCxnSpPr>
          <p:nvPr/>
        </p:nvCxnSpPr>
        <p:spPr>
          <a:xfrm flipH="1">
            <a:off x="3113901" y="3620529"/>
            <a:ext cx="722870" cy="852615"/>
          </a:xfrm>
          <a:prstGeom prst="straightConnector1">
            <a:avLst/>
          </a:prstGeom>
          <a:ln w="57150">
            <a:solidFill>
              <a:schemeClr val="accent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13" name="Graphic 3112" descr="Robot Hand with solid fill">
            <a:extLst>
              <a:ext uri="{FF2B5EF4-FFF2-40B4-BE49-F238E27FC236}">
                <a16:creationId xmlns:a16="http://schemas.microsoft.com/office/drawing/2014/main" id="{B9605B99-8E95-11C5-2164-F80FDEE5DAE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36515" y="1081165"/>
            <a:ext cx="782697" cy="792104"/>
          </a:xfrm>
          <a:prstGeom prst="rect">
            <a:avLst/>
          </a:prstGeom>
        </p:spPr>
      </p:pic>
      <p:pic>
        <p:nvPicPr>
          <p:cNvPr id="3114" name="Graphic 3113" descr="Filter with solid fill">
            <a:extLst>
              <a:ext uri="{FF2B5EF4-FFF2-40B4-BE49-F238E27FC236}">
                <a16:creationId xmlns:a16="http://schemas.microsoft.com/office/drawing/2014/main" id="{5664D063-EE02-6260-F3F1-06BE5D9F151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70206" y="1715529"/>
            <a:ext cx="759942" cy="801131"/>
          </a:xfrm>
          <a:prstGeom prst="rect">
            <a:avLst/>
          </a:prstGeom>
        </p:spPr>
      </p:pic>
      <p:pic>
        <p:nvPicPr>
          <p:cNvPr id="3117" name="Graphic 3116" descr="Lightning bolt with solid fill">
            <a:extLst>
              <a:ext uri="{FF2B5EF4-FFF2-40B4-BE49-F238E27FC236}">
                <a16:creationId xmlns:a16="http://schemas.microsoft.com/office/drawing/2014/main" id="{A4C3C3A0-484D-EFBF-CE1A-E04ED0D3FA9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65079" y="2459775"/>
            <a:ext cx="605482" cy="595185"/>
          </a:xfrm>
          <a:prstGeom prst="rect">
            <a:avLst/>
          </a:prstGeom>
        </p:spPr>
      </p:pic>
      <p:pic>
        <p:nvPicPr>
          <p:cNvPr id="3120" name="Graphic 3119" descr="Beaker with solid fill">
            <a:extLst>
              <a:ext uri="{FF2B5EF4-FFF2-40B4-BE49-F238E27FC236}">
                <a16:creationId xmlns:a16="http://schemas.microsoft.com/office/drawing/2014/main" id="{2270CFB5-54D2-66F7-8733-B8FD88AAA15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71831" y="2302476"/>
            <a:ext cx="677563" cy="677562"/>
          </a:xfrm>
          <a:prstGeom prst="rect">
            <a:avLst/>
          </a:prstGeom>
        </p:spPr>
      </p:pic>
      <p:pic>
        <p:nvPicPr>
          <p:cNvPr id="3121" name="Graphic 3120" descr="Add with solid fill">
            <a:extLst>
              <a:ext uri="{FF2B5EF4-FFF2-40B4-BE49-F238E27FC236}">
                <a16:creationId xmlns:a16="http://schemas.microsoft.com/office/drawing/2014/main" id="{3BC78861-2A64-1C5D-5F27-0E8043203B4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51689" y="2981207"/>
            <a:ext cx="603955" cy="622771"/>
          </a:xfrm>
          <a:prstGeom prst="rect">
            <a:avLst/>
          </a:prstGeom>
        </p:spPr>
      </p:pic>
      <p:pic>
        <p:nvPicPr>
          <p:cNvPr id="3122" name="Graphic 3121" descr="Saw blade with solid fill">
            <a:extLst>
              <a:ext uri="{FF2B5EF4-FFF2-40B4-BE49-F238E27FC236}">
                <a16:creationId xmlns:a16="http://schemas.microsoft.com/office/drawing/2014/main" id="{DE93DAEF-A669-3876-8E18-4420CAE2D62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47466" y="3470394"/>
            <a:ext cx="698030" cy="660400"/>
          </a:xfrm>
          <a:prstGeom prst="rect">
            <a:avLst/>
          </a:prstGeom>
        </p:spPr>
      </p:pic>
      <p:pic>
        <p:nvPicPr>
          <p:cNvPr id="3125" name="Graphic 3124" descr="Home with solid fill">
            <a:extLst>
              <a:ext uri="{FF2B5EF4-FFF2-40B4-BE49-F238E27FC236}">
                <a16:creationId xmlns:a16="http://schemas.microsoft.com/office/drawing/2014/main" id="{FAC3943F-5956-8F22-0AD3-B655C110A02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398947" y="4937948"/>
            <a:ext cx="641586" cy="632178"/>
          </a:xfrm>
          <a:prstGeom prst="rect">
            <a:avLst/>
          </a:prstGeom>
        </p:spPr>
      </p:pic>
      <p:pic>
        <p:nvPicPr>
          <p:cNvPr id="3126" name="Graphic 3125" descr="Lungs with solid fill">
            <a:extLst>
              <a:ext uri="{FF2B5EF4-FFF2-40B4-BE49-F238E27FC236}">
                <a16:creationId xmlns:a16="http://schemas.microsoft.com/office/drawing/2014/main" id="{88E9EB0C-C225-D7AF-D464-808EF703DC8A}"/>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402651" y="3968986"/>
            <a:ext cx="660400" cy="650993"/>
          </a:xfrm>
          <a:prstGeom prst="rect">
            <a:avLst/>
          </a:prstGeom>
        </p:spPr>
      </p:pic>
      <p:pic>
        <p:nvPicPr>
          <p:cNvPr id="3128" name="Graphic 3127" descr="Building Brick Wall with solid fill">
            <a:extLst>
              <a:ext uri="{FF2B5EF4-FFF2-40B4-BE49-F238E27FC236}">
                <a16:creationId xmlns:a16="http://schemas.microsoft.com/office/drawing/2014/main" id="{4EC082BE-0716-EAD4-0B0E-F278D6DA5502}"/>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779910" y="4937947"/>
            <a:ext cx="632179" cy="632180"/>
          </a:xfrm>
          <a:prstGeom prst="rect">
            <a:avLst/>
          </a:prstGeom>
        </p:spPr>
      </p:pic>
      <p:pic>
        <p:nvPicPr>
          <p:cNvPr id="3129" name="Graphic 3128" descr="Gears with solid fill">
            <a:extLst>
              <a:ext uri="{FF2B5EF4-FFF2-40B4-BE49-F238E27FC236}">
                <a16:creationId xmlns:a16="http://schemas.microsoft.com/office/drawing/2014/main" id="{486D97C4-9AD7-0AD7-FA1C-E8A759F16FCC}"/>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2520000">
            <a:off x="9910828" y="2273116"/>
            <a:ext cx="801512" cy="820326"/>
          </a:xfrm>
          <a:prstGeom prst="rect">
            <a:avLst/>
          </a:prstGeom>
        </p:spPr>
      </p:pic>
      <p:cxnSp>
        <p:nvCxnSpPr>
          <p:cNvPr id="3109" name="Straight Arrow Connector 3108">
            <a:extLst>
              <a:ext uri="{FF2B5EF4-FFF2-40B4-BE49-F238E27FC236}">
                <a16:creationId xmlns:a16="http://schemas.microsoft.com/office/drawing/2014/main" id="{FFA57CF9-5283-88E9-6C2B-0A9121A751ED}"/>
              </a:ext>
            </a:extLst>
          </p:cNvPr>
          <p:cNvCxnSpPr/>
          <p:nvPr/>
        </p:nvCxnSpPr>
        <p:spPr>
          <a:xfrm flipV="1">
            <a:off x="9417907" y="3505199"/>
            <a:ext cx="430427" cy="1145058"/>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24" name="Graphic 3123" descr="Factory with solid fill">
            <a:extLst>
              <a:ext uri="{FF2B5EF4-FFF2-40B4-BE49-F238E27FC236}">
                <a16:creationId xmlns:a16="http://schemas.microsoft.com/office/drawing/2014/main" id="{8D653478-C65C-5B01-EEAF-915F6FECFA0F}"/>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987837" y="4128911"/>
            <a:ext cx="679216" cy="679215"/>
          </a:xfrm>
          <a:prstGeom prst="rect">
            <a:avLst/>
          </a:prstGeom>
        </p:spPr>
      </p:pic>
    </p:spTree>
    <p:extLst>
      <p:ext uri="{BB962C8B-B14F-4D97-AF65-F5344CB8AC3E}">
        <p14:creationId xmlns:p14="http://schemas.microsoft.com/office/powerpoint/2010/main" val="332436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Rectangle: Diagonal Corners Snipped 3096">
            <a:extLst>
              <a:ext uri="{FF2B5EF4-FFF2-40B4-BE49-F238E27FC236}">
                <a16:creationId xmlns:a16="http://schemas.microsoft.com/office/drawing/2014/main" id="{9367A7B5-A443-7CE8-A829-8F0DB3A73549}"/>
              </a:ext>
            </a:extLst>
          </p:cNvPr>
          <p:cNvSpPr/>
          <p:nvPr/>
        </p:nvSpPr>
        <p:spPr>
          <a:xfrm>
            <a:off x="424597" y="1573528"/>
            <a:ext cx="2070308" cy="862765"/>
          </a:xfrm>
          <a:prstGeom prst="snip2DiagRect">
            <a:avLst/>
          </a:prstGeom>
          <a:solidFill>
            <a:schemeClr val="bg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ea typeface="Calibri"/>
                <a:cs typeface="Calibri"/>
              </a:rPr>
              <a:t>COLLECTION</a:t>
            </a:r>
          </a:p>
        </p:txBody>
      </p:sp>
      <p:sp>
        <p:nvSpPr>
          <p:cNvPr id="3098" name="Rectangle: Diagonal Corners Snipped 3097">
            <a:extLst>
              <a:ext uri="{FF2B5EF4-FFF2-40B4-BE49-F238E27FC236}">
                <a16:creationId xmlns:a16="http://schemas.microsoft.com/office/drawing/2014/main" id="{4137AAD9-292D-B331-5004-B1E7A9C0FC10}"/>
              </a:ext>
            </a:extLst>
          </p:cNvPr>
          <p:cNvSpPr/>
          <p:nvPr/>
        </p:nvSpPr>
        <p:spPr>
          <a:xfrm>
            <a:off x="1969192" y="2170770"/>
            <a:ext cx="2070308" cy="883360"/>
          </a:xfrm>
          <a:prstGeom prst="snip2DiagRect">
            <a:avLst/>
          </a:prstGeom>
          <a:solidFill>
            <a:schemeClr val="bg2">
              <a:lumMod val="9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BENEFICIATION</a:t>
            </a:r>
          </a:p>
        </p:txBody>
      </p:sp>
      <p:sp>
        <p:nvSpPr>
          <p:cNvPr id="3099" name="Rectangle: Diagonal Corners Snipped 3098">
            <a:extLst>
              <a:ext uri="{FF2B5EF4-FFF2-40B4-BE49-F238E27FC236}">
                <a16:creationId xmlns:a16="http://schemas.microsoft.com/office/drawing/2014/main" id="{4A87AAE0-C8BE-840F-48FE-2C4760BD16F0}"/>
              </a:ext>
            </a:extLst>
          </p:cNvPr>
          <p:cNvSpPr/>
          <p:nvPr/>
        </p:nvSpPr>
        <p:spPr>
          <a:xfrm>
            <a:off x="3503488" y="2818609"/>
            <a:ext cx="2070308" cy="862765"/>
          </a:xfrm>
          <a:prstGeom prst="snip2DiagRect">
            <a:avLst/>
          </a:prstGeom>
          <a:solidFill>
            <a:schemeClr val="accent2">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ELECTROLYSIS</a:t>
            </a:r>
            <a:endParaRPr lang="en-US">
              <a:solidFill>
                <a:srgbClr val="000000"/>
              </a:solidFill>
            </a:endParaRPr>
          </a:p>
        </p:txBody>
      </p:sp>
      <p:sp>
        <p:nvSpPr>
          <p:cNvPr id="3100" name="Rectangle: Diagonal Corners Snipped 3099">
            <a:extLst>
              <a:ext uri="{FF2B5EF4-FFF2-40B4-BE49-F238E27FC236}">
                <a16:creationId xmlns:a16="http://schemas.microsoft.com/office/drawing/2014/main" id="{E1409E29-AE6E-D3FB-D284-EAABF2F47FDA}"/>
              </a:ext>
            </a:extLst>
          </p:cNvPr>
          <p:cNvSpPr/>
          <p:nvPr/>
        </p:nvSpPr>
        <p:spPr>
          <a:xfrm>
            <a:off x="5017192" y="3384961"/>
            <a:ext cx="2080605" cy="862765"/>
          </a:xfrm>
          <a:prstGeom prst="snip2DiagRect">
            <a:avLst/>
          </a:prstGeom>
          <a:solidFill>
            <a:schemeClr val="accent2">
              <a:lumMod val="40000"/>
              <a:lumOff val="6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ALLOYING</a:t>
            </a:r>
            <a:endParaRPr lang="en-US">
              <a:solidFill>
                <a:srgbClr val="000000"/>
              </a:solidFill>
            </a:endParaRPr>
          </a:p>
        </p:txBody>
      </p:sp>
      <p:sp>
        <p:nvSpPr>
          <p:cNvPr id="3101" name="Rectangle: Diagonal Corners Snipped 3100">
            <a:extLst>
              <a:ext uri="{FF2B5EF4-FFF2-40B4-BE49-F238E27FC236}">
                <a16:creationId xmlns:a16="http://schemas.microsoft.com/office/drawing/2014/main" id="{21E3E671-4BC7-8C57-0D11-0020AA5FDDA5}"/>
              </a:ext>
            </a:extLst>
          </p:cNvPr>
          <p:cNvSpPr/>
          <p:nvPr/>
        </p:nvSpPr>
        <p:spPr>
          <a:xfrm>
            <a:off x="6561788" y="3930718"/>
            <a:ext cx="2070308" cy="862765"/>
          </a:xfrm>
          <a:prstGeom prst="snip2DiagRect">
            <a:avLst/>
          </a:prstGeom>
          <a:solidFill>
            <a:schemeClr val="accent2">
              <a:lumMod val="60000"/>
              <a:lumOff val="4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STEEL &amp; SLAG COLLECTION</a:t>
            </a:r>
            <a:endParaRPr lang="en-US"/>
          </a:p>
        </p:txBody>
      </p:sp>
      <p:sp>
        <p:nvSpPr>
          <p:cNvPr id="3102" name="Rectangle: Diagonal Corners Snipped 3101">
            <a:extLst>
              <a:ext uri="{FF2B5EF4-FFF2-40B4-BE49-F238E27FC236}">
                <a16:creationId xmlns:a16="http://schemas.microsoft.com/office/drawing/2014/main" id="{33DF317E-12D0-B13B-5132-A14461AB94C1}"/>
              </a:ext>
            </a:extLst>
          </p:cNvPr>
          <p:cNvSpPr/>
          <p:nvPr/>
        </p:nvSpPr>
        <p:spPr>
          <a:xfrm>
            <a:off x="8240246" y="4569150"/>
            <a:ext cx="2070308" cy="883360"/>
          </a:xfrm>
          <a:prstGeom prst="snip2DiagRect">
            <a:avLst/>
          </a:prstGeom>
          <a:solidFill>
            <a:schemeClr val="accent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STEEL</a:t>
            </a:r>
            <a:endParaRPr lang="en-US">
              <a:solidFill>
                <a:srgbClr val="000000"/>
              </a:solidFill>
              <a:ea typeface="Calibri"/>
              <a:cs typeface="Calibri"/>
            </a:endParaRPr>
          </a:p>
          <a:p>
            <a:pPr algn="ctr"/>
            <a:r>
              <a:rPr lang="en-US" b="1">
                <a:solidFill>
                  <a:srgbClr val="000000"/>
                </a:solidFill>
                <a:ea typeface="Calibri"/>
                <a:cs typeface="Calibri"/>
              </a:rPr>
              <a:t>MANUFACTURING</a:t>
            </a:r>
            <a:endParaRPr lang="en-US">
              <a:solidFill>
                <a:srgbClr val="000000"/>
              </a:solidFill>
              <a:ea typeface="Calibri"/>
              <a:cs typeface="Calibri"/>
            </a:endParaRPr>
          </a:p>
        </p:txBody>
      </p:sp>
      <p:sp>
        <p:nvSpPr>
          <p:cNvPr id="3105" name="Rectangle: Diagonal Corners Snipped 3104">
            <a:extLst>
              <a:ext uri="{FF2B5EF4-FFF2-40B4-BE49-F238E27FC236}">
                <a16:creationId xmlns:a16="http://schemas.microsoft.com/office/drawing/2014/main" id="{324F2C46-3BB8-85D6-95BE-26661D2C5C25}"/>
              </a:ext>
            </a:extLst>
          </p:cNvPr>
          <p:cNvSpPr/>
          <p:nvPr/>
        </p:nvSpPr>
        <p:spPr>
          <a:xfrm>
            <a:off x="9692166" y="5351744"/>
            <a:ext cx="2070308" cy="862765"/>
          </a:xfrm>
          <a:prstGeom prst="snip2DiagRect">
            <a:avLst/>
          </a:prstGeom>
          <a:solidFill>
            <a:schemeClr val="bg2">
              <a:lumMod val="9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PRESSURE VESSEL</a:t>
            </a:r>
            <a:endParaRPr lang="en-US">
              <a:solidFill>
                <a:srgbClr val="000000"/>
              </a:solidFill>
            </a:endParaRPr>
          </a:p>
        </p:txBody>
      </p:sp>
      <p:sp>
        <p:nvSpPr>
          <p:cNvPr id="3106" name="Rectangle: Diagonal Corners Snipped 3105">
            <a:extLst>
              <a:ext uri="{FF2B5EF4-FFF2-40B4-BE49-F238E27FC236}">
                <a16:creationId xmlns:a16="http://schemas.microsoft.com/office/drawing/2014/main" id="{78682023-79B8-83A2-FE58-A7C317EAC1EB}"/>
              </a:ext>
            </a:extLst>
          </p:cNvPr>
          <p:cNvSpPr/>
          <p:nvPr/>
        </p:nvSpPr>
        <p:spPr>
          <a:xfrm>
            <a:off x="1701461" y="4435284"/>
            <a:ext cx="2070308" cy="862765"/>
          </a:xfrm>
          <a:prstGeom prst="snip2DiagRect">
            <a:avLst/>
          </a:prstGeom>
          <a:solidFill>
            <a:schemeClr val="accent2">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OXYGEN VALUE CHAIN</a:t>
            </a:r>
            <a:endParaRPr lang="en-US">
              <a:solidFill>
                <a:srgbClr val="000000"/>
              </a:solidFill>
            </a:endParaRPr>
          </a:p>
        </p:txBody>
      </p:sp>
      <p:sp>
        <p:nvSpPr>
          <p:cNvPr id="3107" name="Rectangle: Diagonal Corners Snipped 3106">
            <a:extLst>
              <a:ext uri="{FF2B5EF4-FFF2-40B4-BE49-F238E27FC236}">
                <a16:creationId xmlns:a16="http://schemas.microsoft.com/office/drawing/2014/main" id="{89679688-9D69-8437-0C91-8D2E616E47E1}"/>
              </a:ext>
            </a:extLst>
          </p:cNvPr>
          <p:cNvSpPr/>
          <p:nvPr/>
        </p:nvSpPr>
        <p:spPr>
          <a:xfrm>
            <a:off x="5058380" y="5331150"/>
            <a:ext cx="2070308" cy="862765"/>
          </a:xfrm>
          <a:prstGeom prst="snip2DiagRect">
            <a:avLst/>
          </a:prstGeom>
          <a:solidFill>
            <a:schemeClr val="accent2">
              <a:lumMod val="60000"/>
              <a:lumOff val="4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SLAG VALUE STREAM</a:t>
            </a:r>
            <a:endParaRPr lang="en-US">
              <a:solidFill>
                <a:srgbClr val="000000"/>
              </a:solidFill>
            </a:endParaRPr>
          </a:p>
        </p:txBody>
      </p:sp>
      <p:sp>
        <p:nvSpPr>
          <p:cNvPr id="3108" name="Rectangle: Diagonal Corners Snipped 3107">
            <a:extLst>
              <a:ext uri="{FF2B5EF4-FFF2-40B4-BE49-F238E27FC236}">
                <a16:creationId xmlns:a16="http://schemas.microsoft.com/office/drawing/2014/main" id="{62D3B08D-898A-5D53-619B-AF17F0DA6965}"/>
              </a:ext>
            </a:extLst>
          </p:cNvPr>
          <p:cNvSpPr/>
          <p:nvPr/>
        </p:nvSpPr>
        <p:spPr>
          <a:xfrm>
            <a:off x="9249380" y="2684744"/>
            <a:ext cx="2070308" cy="862765"/>
          </a:xfrm>
          <a:prstGeom prst="snip2DiagRect">
            <a:avLst/>
          </a:prstGeom>
          <a:solidFill>
            <a:schemeClr val="accent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000000"/>
                </a:solidFill>
                <a:ea typeface="Calibri"/>
                <a:cs typeface="Calibri"/>
              </a:rPr>
              <a:t>CAST STEEL PARTS</a:t>
            </a:r>
            <a:endParaRPr lang="en-US">
              <a:solidFill>
                <a:srgbClr val="000000"/>
              </a:solidFill>
            </a:endParaRPr>
          </a:p>
        </p:txBody>
      </p:sp>
      <p:cxnSp>
        <p:nvCxnSpPr>
          <p:cNvPr id="3110" name="Straight Arrow Connector 3109">
            <a:extLst>
              <a:ext uri="{FF2B5EF4-FFF2-40B4-BE49-F238E27FC236}">
                <a16:creationId xmlns:a16="http://schemas.microsoft.com/office/drawing/2014/main" id="{E2E543E6-0424-D40E-5152-A37A37447E7A}"/>
              </a:ext>
            </a:extLst>
          </p:cNvPr>
          <p:cNvCxnSpPr>
            <a:cxnSpLocks/>
          </p:cNvCxnSpPr>
          <p:nvPr/>
        </p:nvCxnSpPr>
        <p:spPr>
          <a:xfrm flipH="1">
            <a:off x="6357550" y="4722339"/>
            <a:ext cx="516925" cy="646669"/>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11" name="Straight Arrow Connector 3110">
            <a:extLst>
              <a:ext uri="{FF2B5EF4-FFF2-40B4-BE49-F238E27FC236}">
                <a16:creationId xmlns:a16="http://schemas.microsoft.com/office/drawing/2014/main" id="{B430C28B-18FE-FA8F-67AF-E0B6608BE6AD}"/>
              </a:ext>
            </a:extLst>
          </p:cNvPr>
          <p:cNvCxnSpPr>
            <a:cxnSpLocks/>
          </p:cNvCxnSpPr>
          <p:nvPr/>
        </p:nvCxnSpPr>
        <p:spPr>
          <a:xfrm flipH="1">
            <a:off x="3113901" y="3620529"/>
            <a:ext cx="722870" cy="852615"/>
          </a:xfrm>
          <a:prstGeom prst="straightConnector1">
            <a:avLst/>
          </a:prstGeom>
          <a:ln w="57150">
            <a:solidFill>
              <a:schemeClr val="accent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13" name="Graphic 3112" descr="Robot Hand with solid fill">
            <a:extLst>
              <a:ext uri="{FF2B5EF4-FFF2-40B4-BE49-F238E27FC236}">
                <a16:creationId xmlns:a16="http://schemas.microsoft.com/office/drawing/2014/main" id="{B9605B99-8E95-11C5-2164-F80FDEE5DAE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36515" y="1081165"/>
            <a:ext cx="782697" cy="792104"/>
          </a:xfrm>
          <a:prstGeom prst="rect">
            <a:avLst/>
          </a:prstGeom>
        </p:spPr>
      </p:pic>
      <p:pic>
        <p:nvPicPr>
          <p:cNvPr id="3114" name="Graphic 3113" descr="Filter with solid fill">
            <a:extLst>
              <a:ext uri="{FF2B5EF4-FFF2-40B4-BE49-F238E27FC236}">
                <a16:creationId xmlns:a16="http://schemas.microsoft.com/office/drawing/2014/main" id="{5664D063-EE02-6260-F3F1-06BE5D9F151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70206" y="1715529"/>
            <a:ext cx="759942" cy="801131"/>
          </a:xfrm>
          <a:prstGeom prst="rect">
            <a:avLst/>
          </a:prstGeom>
        </p:spPr>
      </p:pic>
      <p:pic>
        <p:nvPicPr>
          <p:cNvPr id="3117" name="Graphic 3116" descr="Lightning bolt with solid fill">
            <a:extLst>
              <a:ext uri="{FF2B5EF4-FFF2-40B4-BE49-F238E27FC236}">
                <a16:creationId xmlns:a16="http://schemas.microsoft.com/office/drawing/2014/main" id="{A4C3C3A0-484D-EFBF-CE1A-E04ED0D3FA9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65079" y="2459775"/>
            <a:ext cx="605482" cy="595185"/>
          </a:xfrm>
          <a:prstGeom prst="rect">
            <a:avLst/>
          </a:prstGeom>
        </p:spPr>
      </p:pic>
      <p:pic>
        <p:nvPicPr>
          <p:cNvPr id="3120" name="Graphic 3119" descr="Beaker with solid fill">
            <a:extLst>
              <a:ext uri="{FF2B5EF4-FFF2-40B4-BE49-F238E27FC236}">
                <a16:creationId xmlns:a16="http://schemas.microsoft.com/office/drawing/2014/main" id="{2270CFB5-54D2-66F7-8733-B8FD88AAA15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71831" y="2302476"/>
            <a:ext cx="677563" cy="677562"/>
          </a:xfrm>
          <a:prstGeom prst="rect">
            <a:avLst/>
          </a:prstGeom>
        </p:spPr>
      </p:pic>
      <p:pic>
        <p:nvPicPr>
          <p:cNvPr id="3121" name="Graphic 3120" descr="Add with solid fill">
            <a:extLst>
              <a:ext uri="{FF2B5EF4-FFF2-40B4-BE49-F238E27FC236}">
                <a16:creationId xmlns:a16="http://schemas.microsoft.com/office/drawing/2014/main" id="{3BC78861-2A64-1C5D-5F27-0E8043203B4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51689" y="2981207"/>
            <a:ext cx="603955" cy="622771"/>
          </a:xfrm>
          <a:prstGeom prst="rect">
            <a:avLst/>
          </a:prstGeom>
        </p:spPr>
      </p:pic>
      <p:pic>
        <p:nvPicPr>
          <p:cNvPr id="3122" name="Graphic 3121" descr="Saw blade with solid fill">
            <a:extLst>
              <a:ext uri="{FF2B5EF4-FFF2-40B4-BE49-F238E27FC236}">
                <a16:creationId xmlns:a16="http://schemas.microsoft.com/office/drawing/2014/main" id="{DE93DAEF-A669-3876-8E18-4420CAE2D62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47466" y="3470394"/>
            <a:ext cx="698030" cy="660400"/>
          </a:xfrm>
          <a:prstGeom prst="rect">
            <a:avLst/>
          </a:prstGeom>
        </p:spPr>
      </p:pic>
      <p:pic>
        <p:nvPicPr>
          <p:cNvPr id="3125" name="Graphic 3124" descr="Home with solid fill">
            <a:extLst>
              <a:ext uri="{FF2B5EF4-FFF2-40B4-BE49-F238E27FC236}">
                <a16:creationId xmlns:a16="http://schemas.microsoft.com/office/drawing/2014/main" id="{FAC3943F-5956-8F22-0AD3-B655C110A02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398947" y="4937948"/>
            <a:ext cx="641586" cy="632178"/>
          </a:xfrm>
          <a:prstGeom prst="rect">
            <a:avLst/>
          </a:prstGeom>
        </p:spPr>
      </p:pic>
      <p:pic>
        <p:nvPicPr>
          <p:cNvPr id="3126" name="Graphic 3125" descr="Lungs with solid fill">
            <a:extLst>
              <a:ext uri="{FF2B5EF4-FFF2-40B4-BE49-F238E27FC236}">
                <a16:creationId xmlns:a16="http://schemas.microsoft.com/office/drawing/2014/main" id="{88E9EB0C-C225-D7AF-D464-808EF703DC8A}"/>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402651" y="3968986"/>
            <a:ext cx="660400" cy="650993"/>
          </a:xfrm>
          <a:prstGeom prst="rect">
            <a:avLst/>
          </a:prstGeom>
        </p:spPr>
      </p:pic>
      <p:pic>
        <p:nvPicPr>
          <p:cNvPr id="3128" name="Graphic 3127" descr="Building Brick Wall with solid fill">
            <a:extLst>
              <a:ext uri="{FF2B5EF4-FFF2-40B4-BE49-F238E27FC236}">
                <a16:creationId xmlns:a16="http://schemas.microsoft.com/office/drawing/2014/main" id="{4EC082BE-0716-EAD4-0B0E-F278D6DA5502}"/>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779910" y="4937947"/>
            <a:ext cx="632179" cy="632180"/>
          </a:xfrm>
          <a:prstGeom prst="rect">
            <a:avLst/>
          </a:prstGeom>
        </p:spPr>
      </p:pic>
      <p:pic>
        <p:nvPicPr>
          <p:cNvPr id="3129" name="Graphic 3128" descr="Gears with solid fill">
            <a:extLst>
              <a:ext uri="{FF2B5EF4-FFF2-40B4-BE49-F238E27FC236}">
                <a16:creationId xmlns:a16="http://schemas.microsoft.com/office/drawing/2014/main" id="{486D97C4-9AD7-0AD7-FA1C-E8A759F16FCC}"/>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2520000">
            <a:off x="9910828" y="2273116"/>
            <a:ext cx="801512" cy="820326"/>
          </a:xfrm>
          <a:prstGeom prst="rect">
            <a:avLst/>
          </a:prstGeom>
        </p:spPr>
      </p:pic>
      <p:cxnSp>
        <p:nvCxnSpPr>
          <p:cNvPr id="3109" name="Straight Arrow Connector 3108">
            <a:extLst>
              <a:ext uri="{FF2B5EF4-FFF2-40B4-BE49-F238E27FC236}">
                <a16:creationId xmlns:a16="http://schemas.microsoft.com/office/drawing/2014/main" id="{FFA57CF9-5283-88E9-6C2B-0A9121A751ED}"/>
              </a:ext>
            </a:extLst>
          </p:cNvPr>
          <p:cNvCxnSpPr/>
          <p:nvPr/>
        </p:nvCxnSpPr>
        <p:spPr>
          <a:xfrm flipV="1">
            <a:off x="9417907" y="3505199"/>
            <a:ext cx="430427" cy="1145058"/>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24" name="Graphic 3123" descr="Factory with solid fill">
            <a:extLst>
              <a:ext uri="{FF2B5EF4-FFF2-40B4-BE49-F238E27FC236}">
                <a16:creationId xmlns:a16="http://schemas.microsoft.com/office/drawing/2014/main" id="{8D653478-C65C-5B01-EEAF-915F6FECFA0F}"/>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987837" y="4128911"/>
            <a:ext cx="679216" cy="679215"/>
          </a:xfrm>
          <a:prstGeom prst="rect">
            <a:avLst/>
          </a:prstGeom>
        </p:spPr>
      </p:pic>
      <p:sp>
        <p:nvSpPr>
          <p:cNvPr id="3" name="Oval 2">
            <a:extLst>
              <a:ext uri="{FF2B5EF4-FFF2-40B4-BE49-F238E27FC236}">
                <a16:creationId xmlns:a16="http://schemas.microsoft.com/office/drawing/2014/main" id="{E47274CF-D089-22DF-2C88-03611801C101}"/>
              </a:ext>
            </a:extLst>
          </p:cNvPr>
          <p:cNvSpPr/>
          <p:nvPr/>
        </p:nvSpPr>
        <p:spPr>
          <a:xfrm rot="1020000">
            <a:off x="2907260" y="3236908"/>
            <a:ext cx="8015110" cy="1655700"/>
          </a:xfrm>
          <a:prstGeom prst="ellipse">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79ED7BE-B075-7444-A02B-372BF1802A96}"/>
              </a:ext>
            </a:extLst>
          </p:cNvPr>
          <p:cNvSpPr txBox="1">
            <a:spLocks/>
          </p:cNvSpPr>
          <p:nvPr/>
        </p:nvSpPr>
        <p:spPr>
          <a:xfrm>
            <a:off x="2401275" y="548625"/>
            <a:ext cx="8042149" cy="584893"/>
          </a:xfrm>
          <a:prstGeom prst="rect">
            <a:avLst/>
          </a:prstGeom>
          <a:noFill/>
          <a:ln>
            <a:noFill/>
          </a:ln>
        </p:spPr>
        <p:txBody>
          <a:bodyPr spcFirstLastPara="1" vert="horz" wrap="square" lIns="0" tIns="45700" rIns="0" bIns="0" rtlCol="0" anchor="ctr" anchorCtr="0">
            <a:noAutofit/>
          </a:bodyPr>
          <a:lstStyle>
            <a:lvl1pPr lvl="0" algn="l" defTabSz="914400" rtl="0" eaLnBrk="1" latinLnBrk="0" hangingPunct="1">
              <a:lnSpc>
                <a:spcPct val="90000"/>
              </a:lnSpc>
              <a:spcBef>
                <a:spcPts val="0"/>
              </a:spcBef>
              <a:spcAft>
                <a:spcPts val="0"/>
              </a:spcAft>
              <a:buClr>
                <a:schemeClr val="dk1"/>
              </a:buClr>
              <a:buSzPts val="3600"/>
              <a:buFont typeface="Arial"/>
              <a:buNone/>
              <a:defRPr sz="4800" i="0" kern="1200">
                <a:solidFill>
                  <a:schemeClr val="tx1"/>
                </a:solidFill>
                <a:latin typeface="Biome" panose="020B0503030204020804" pitchFamily="34" charset="0"/>
                <a:ea typeface="Biome" panose="020B0503030204020804" pitchFamily="34" charset="0"/>
                <a:cs typeface="Biome" panose="020B0503030204020804"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latin typeface="Biome"/>
                <a:ea typeface="Calibri Light"/>
                <a:cs typeface="Calibri Light"/>
              </a:rPr>
              <a:t>ARTEMIS STEELWORKS</a:t>
            </a:r>
            <a:endParaRPr lang="en-US"/>
          </a:p>
        </p:txBody>
      </p:sp>
    </p:spTree>
    <p:extLst>
      <p:ext uri="{BB962C8B-B14F-4D97-AF65-F5344CB8AC3E}">
        <p14:creationId xmlns:p14="http://schemas.microsoft.com/office/powerpoint/2010/main" val="40961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113"/>
                                        </p:tgtEl>
                                      </p:cBhvr>
                                    </p:animEffect>
                                    <p:set>
                                      <p:cBhvr>
                                        <p:cTn id="12" dur="1" fill="hold">
                                          <p:stCondLst>
                                            <p:cond delay="499"/>
                                          </p:stCondLst>
                                        </p:cTn>
                                        <p:tgtEl>
                                          <p:spTgt spid="311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097"/>
                                        </p:tgtEl>
                                      </p:cBhvr>
                                    </p:animEffect>
                                    <p:set>
                                      <p:cBhvr>
                                        <p:cTn id="15" dur="1" fill="hold">
                                          <p:stCondLst>
                                            <p:cond delay="499"/>
                                          </p:stCondLst>
                                        </p:cTn>
                                        <p:tgtEl>
                                          <p:spTgt spid="309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114"/>
                                        </p:tgtEl>
                                      </p:cBhvr>
                                    </p:animEffect>
                                    <p:set>
                                      <p:cBhvr>
                                        <p:cTn id="18" dur="1" fill="hold">
                                          <p:stCondLst>
                                            <p:cond delay="499"/>
                                          </p:stCondLst>
                                        </p:cTn>
                                        <p:tgtEl>
                                          <p:spTgt spid="31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3098"/>
                                        </p:tgtEl>
                                      </p:cBhvr>
                                    </p:animEffect>
                                    <p:set>
                                      <p:cBhvr>
                                        <p:cTn id="21" dur="1" fill="hold">
                                          <p:stCondLst>
                                            <p:cond delay="499"/>
                                          </p:stCondLst>
                                        </p:cTn>
                                        <p:tgtEl>
                                          <p:spTgt spid="309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126"/>
                                        </p:tgtEl>
                                      </p:cBhvr>
                                    </p:animEffect>
                                    <p:set>
                                      <p:cBhvr>
                                        <p:cTn id="24" dur="1" fill="hold">
                                          <p:stCondLst>
                                            <p:cond delay="499"/>
                                          </p:stCondLst>
                                        </p:cTn>
                                        <p:tgtEl>
                                          <p:spTgt spid="3126"/>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106"/>
                                        </p:tgtEl>
                                      </p:cBhvr>
                                    </p:animEffect>
                                    <p:set>
                                      <p:cBhvr>
                                        <p:cTn id="27" dur="1" fill="hold">
                                          <p:stCondLst>
                                            <p:cond delay="499"/>
                                          </p:stCondLst>
                                        </p:cTn>
                                        <p:tgtEl>
                                          <p:spTgt spid="310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111"/>
                                        </p:tgtEl>
                                      </p:cBhvr>
                                    </p:animEffect>
                                    <p:set>
                                      <p:cBhvr>
                                        <p:cTn id="30" dur="1" fill="hold">
                                          <p:stCondLst>
                                            <p:cond delay="499"/>
                                          </p:stCondLst>
                                        </p:cTn>
                                        <p:tgtEl>
                                          <p:spTgt spid="3111"/>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107"/>
                                        </p:tgtEl>
                                      </p:cBhvr>
                                    </p:animEffect>
                                    <p:set>
                                      <p:cBhvr>
                                        <p:cTn id="33" dur="1" fill="hold">
                                          <p:stCondLst>
                                            <p:cond delay="499"/>
                                          </p:stCondLst>
                                        </p:cTn>
                                        <p:tgtEl>
                                          <p:spTgt spid="310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128"/>
                                        </p:tgtEl>
                                      </p:cBhvr>
                                    </p:animEffect>
                                    <p:set>
                                      <p:cBhvr>
                                        <p:cTn id="36" dur="1" fill="hold">
                                          <p:stCondLst>
                                            <p:cond delay="499"/>
                                          </p:stCondLst>
                                        </p:cTn>
                                        <p:tgtEl>
                                          <p:spTgt spid="312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110"/>
                                        </p:tgtEl>
                                      </p:cBhvr>
                                    </p:animEffect>
                                    <p:set>
                                      <p:cBhvr>
                                        <p:cTn id="39" dur="1" fill="hold">
                                          <p:stCondLst>
                                            <p:cond delay="499"/>
                                          </p:stCondLst>
                                        </p:cTn>
                                        <p:tgtEl>
                                          <p:spTgt spid="311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3105"/>
                                        </p:tgtEl>
                                      </p:cBhvr>
                                    </p:animEffect>
                                    <p:set>
                                      <p:cBhvr>
                                        <p:cTn id="42" dur="1" fill="hold">
                                          <p:stCondLst>
                                            <p:cond delay="499"/>
                                          </p:stCondLst>
                                        </p:cTn>
                                        <p:tgtEl>
                                          <p:spTgt spid="310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125"/>
                                        </p:tgtEl>
                                      </p:cBhvr>
                                    </p:animEffect>
                                    <p:set>
                                      <p:cBhvr>
                                        <p:cTn id="45" dur="1" fill="hold">
                                          <p:stCondLst>
                                            <p:cond delay="499"/>
                                          </p:stCondLst>
                                        </p:cTn>
                                        <p:tgtEl>
                                          <p:spTgt spid="3125"/>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109"/>
                                        </p:tgtEl>
                                      </p:cBhvr>
                                    </p:animEffect>
                                    <p:set>
                                      <p:cBhvr>
                                        <p:cTn id="48" dur="1" fill="hold">
                                          <p:stCondLst>
                                            <p:cond delay="499"/>
                                          </p:stCondLst>
                                        </p:cTn>
                                        <p:tgtEl>
                                          <p:spTgt spid="310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129"/>
                                        </p:tgtEl>
                                      </p:cBhvr>
                                    </p:animEffect>
                                    <p:set>
                                      <p:cBhvr>
                                        <p:cTn id="51" dur="1" fill="hold">
                                          <p:stCondLst>
                                            <p:cond delay="499"/>
                                          </p:stCondLst>
                                        </p:cTn>
                                        <p:tgtEl>
                                          <p:spTgt spid="3129"/>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3108"/>
                                        </p:tgtEl>
                                      </p:cBhvr>
                                    </p:animEffect>
                                    <p:set>
                                      <p:cBhvr>
                                        <p:cTn id="54" dur="1" fill="hold">
                                          <p:stCondLst>
                                            <p:cond delay="499"/>
                                          </p:stCondLst>
                                        </p:cTn>
                                        <p:tgtEl>
                                          <p:spTgt spid="3108"/>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121"/>
                                        </p:tgtEl>
                                      </p:cBhvr>
                                    </p:animEffect>
                                    <p:set>
                                      <p:cBhvr>
                                        <p:cTn id="57" dur="1" fill="hold">
                                          <p:stCondLst>
                                            <p:cond delay="499"/>
                                          </p:stCondLst>
                                        </p:cTn>
                                        <p:tgtEl>
                                          <p:spTgt spid="3121"/>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3100"/>
                                        </p:tgtEl>
                                      </p:cBhvr>
                                    </p:animEffect>
                                    <p:set>
                                      <p:cBhvr>
                                        <p:cTn id="60" dur="1" fill="hold">
                                          <p:stCondLst>
                                            <p:cond delay="499"/>
                                          </p:stCondLst>
                                        </p:cTn>
                                        <p:tgtEl>
                                          <p:spTgt spid="310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120"/>
                                        </p:tgtEl>
                                      </p:cBhvr>
                                    </p:animEffect>
                                    <p:set>
                                      <p:cBhvr>
                                        <p:cTn id="65" dur="1" fill="hold">
                                          <p:stCondLst>
                                            <p:cond delay="499"/>
                                          </p:stCondLst>
                                        </p:cTn>
                                        <p:tgtEl>
                                          <p:spTgt spid="3120"/>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117"/>
                                        </p:tgtEl>
                                      </p:cBhvr>
                                    </p:animEffect>
                                    <p:set>
                                      <p:cBhvr>
                                        <p:cTn id="68" dur="1" fill="hold">
                                          <p:stCondLst>
                                            <p:cond delay="499"/>
                                          </p:stCondLst>
                                        </p:cTn>
                                        <p:tgtEl>
                                          <p:spTgt spid="3117"/>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3099"/>
                                        </p:tgtEl>
                                      </p:cBhvr>
                                    </p:animEffect>
                                    <p:set>
                                      <p:cBhvr>
                                        <p:cTn id="71" dur="1" fill="hold">
                                          <p:stCondLst>
                                            <p:cond delay="499"/>
                                          </p:stCondLst>
                                        </p:cTn>
                                        <p:tgtEl>
                                          <p:spTgt spid="3099"/>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3101"/>
                                        </p:tgtEl>
                                      </p:cBhvr>
                                    </p:animEffect>
                                    <p:set>
                                      <p:cBhvr>
                                        <p:cTn id="74" dur="1" fill="hold">
                                          <p:stCondLst>
                                            <p:cond delay="499"/>
                                          </p:stCondLst>
                                        </p:cTn>
                                        <p:tgtEl>
                                          <p:spTgt spid="310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122"/>
                                        </p:tgtEl>
                                      </p:cBhvr>
                                    </p:animEffect>
                                    <p:set>
                                      <p:cBhvr>
                                        <p:cTn id="77" dur="1" fill="hold">
                                          <p:stCondLst>
                                            <p:cond delay="499"/>
                                          </p:stCondLst>
                                        </p:cTn>
                                        <p:tgtEl>
                                          <p:spTgt spid="312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124"/>
                                        </p:tgtEl>
                                      </p:cBhvr>
                                    </p:animEffect>
                                    <p:set>
                                      <p:cBhvr>
                                        <p:cTn id="80" dur="1" fill="hold">
                                          <p:stCondLst>
                                            <p:cond delay="499"/>
                                          </p:stCondLst>
                                        </p:cTn>
                                        <p:tgtEl>
                                          <p:spTgt spid="3124"/>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3102"/>
                                        </p:tgtEl>
                                      </p:cBhvr>
                                    </p:animEffect>
                                    <p:set>
                                      <p:cBhvr>
                                        <p:cTn id="83" dur="1" fill="hold">
                                          <p:stCondLst>
                                            <p:cond delay="499"/>
                                          </p:stCondLst>
                                        </p:cTn>
                                        <p:tgtEl>
                                          <p:spTgt spid="310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
                                        </p:tgtEl>
                                      </p:cBhvr>
                                    </p:animEffect>
                                    <p:set>
                                      <p:cBhvr>
                                        <p:cTn id="8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7" grpId="0" animBg="1"/>
      <p:bldP spid="3098" grpId="0" animBg="1"/>
      <p:bldP spid="3099" grpId="0" animBg="1"/>
      <p:bldP spid="3100" grpId="0" animBg="1"/>
      <p:bldP spid="3101" grpId="0" animBg="1"/>
      <p:bldP spid="3102" grpId="0" animBg="1"/>
      <p:bldP spid="3105" grpId="0" animBg="1"/>
      <p:bldP spid="3106" grpId="0" animBg="1"/>
      <p:bldP spid="3107" grpId="0" animBg="1"/>
      <p:bldP spid="3108" grpId="0" animBg="1"/>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84EE-7FCE-5F10-5ED2-E1E64061A4CD}"/>
              </a:ext>
            </a:extLst>
          </p:cNvPr>
          <p:cNvSpPr>
            <a:spLocks noGrp="1"/>
          </p:cNvSpPr>
          <p:nvPr>
            <p:ph type="title"/>
          </p:nvPr>
        </p:nvSpPr>
        <p:spPr>
          <a:xfrm>
            <a:off x="2401275" y="548625"/>
            <a:ext cx="8042149" cy="584893"/>
          </a:xfrm>
        </p:spPr>
        <p:txBody>
          <a:bodyPr/>
          <a:lstStyle/>
          <a:p>
            <a:r>
              <a:rPr lang="en-US">
                <a:latin typeface="Biome"/>
                <a:ea typeface="Calibri Light"/>
                <a:cs typeface="Calibri Light"/>
              </a:rPr>
              <a:t>ARTEMIS STEELWORKS</a:t>
            </a:r>
            <a:endParaRPr lang="en-US"/>
          </a:p>
        </p:txBody>
      </p:sp>
      <p:sp>
        <p:nvSpPr>
          <p:cNvPr id="3099" name="Rectangle: Diagonal Corners Snipped 3098">
            <a:extLst>
              <a:ext uri="{FF2B5EF4-FFF2-40B4-BE49-F238E27FC236}">
                <a16:creationId xmlns:a16="http://schemas.microsoft.com/office/drawing/2014/main" id="{4A87AAE0-C8BE-840F-48FE-2C4760BD16F0}"/>
              </a:ext>
            </a:extLst>
          </p:cNvPr>
          <p:cNvSpPr/>
          <p:nvPr/>
        </p:nvSpPr>
        <p:spPr>
          <a:xfrm>
            <a:off x="789700" y="1661498"/>
            <a:ext cx="2964011" cy="1276691"/>
          </a:xfrm>
          <a:prstGeom prst="snip2DiagRect">
            <a:avLst/>
          </a:prstGeom>
          <a:solidFill>
            <a:schemeClr val="accent2">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600" b="1">
                <a:solidFill>
                  <a:srgbClr val="000000"/>
                </a:solidFill>
                <a:ea typeface="Calibri"/>
                <a:cs typeface="Calibri"/>
              </a:rPr>
              <a:t>ELECTROLYSIS</a:t>
            </a:r>
            <a:endParaRPr lang="en-US" sz="2600">
              <a:solidFill>
                <a:srgbClr val="000000"/>
              </a:solidFill>
              <a:ea typeface="Calibri"/>
              <a:cs typeface="Calibri"/>
            </a:endParaRPr>
          </a:p>
        </p:txBody>
      </p:sp>
      <p:sp>
        <p:nvSpPr>
          <p:cNvPr id="3101" name="Rectangle: Diagonal Corners Snipped 3100">
            <a:extLst>
              <a:ext uri="{FF2B5EF4-FFF2-40B4-BE49-F238E27FC236}">
                <a16:creationId xmlns:a16="http://schemas.microsoft.com/office/drawing/2014/main" id="{21E3E671-4BC7-8C57-0D11-0020AA5FDDA5}"/>
              </a:ext>
            </a:extLst>
          </p:cNvPr>
          <p:cNvSpPr/>
          <p:nvPr/>
        </p:nvSpPr>
        <p:spPr>
          <a:xfrm>
            <a:off x="4567419" y="1663532"/>
            <a:ext cx="2973418" cy="1295506"/>
          </a:xfrm>
          <a:prstGeom prst="snip2DiagRect">
            <a:avLst/>
          </a:prstGeom>
          <a:solidFill>
            <a:schemeClr val="accent2">
              <a:lumMod val="60000"/>
              <a:lumOff val="4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600" b="1">
                <a:solidFill>
                  <a:srgbClr val="000000"/>
                </a:solidFill>
                <a:ea typeface="Calibri"/>
                <a:cs typeface="Calibri"/>
              </a:rPr>
              <a:t>STEEL &amp; SLAG COLLECTION</a:t>
            </a:r>
            <a:endParaRPr lang="en-US" sz="2600"/>
          </a:p>
        </p:txBody>
      </p:sp>
      <p:sp>
        <p:nvSpPr>
          <p:cNvPr id="3102" name="Rectangle: Diagonal Corners Snipped 3101">
            <a:extLst>
              <a:ext uri="{FF2B5EF4-FFF2-40B4-BE49-F238E27FC236}">
                <a16:creationId xmlns:a16="http://schemas.microsoft.com/office/drawing/2014/main" id="{33DF317E-12D0-B13B-5132-A14461AB94C1}"/>
              </a:ext>
            </a:extLst>
          </p:cNvPr>
          <p:cNvSpPr/>
          <p:nvPr/>
        </p:nvSpPr>
        <p:spPr>
          <a:xfrm>
            <a:off x="8298671" y="1699890"/>
            <a:ext cx="2954604" cy="1306694"/>
          </a:xfrm>
          <a:prstGeom prst="snip2DiagRect">
            <a:avLst/>
          </a:prstGeom>
          <a:solidFill>
            <a:schemeClr val="accent2">
              <a:lumMod val="7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600" b="1">
                <a:solidFill>
                  <a:srgbClr val="000000"/>
                </a:solidFill>
                <a:ea typeface="Calibri"/>
                <a:cs typeface="Calibri"/>
              </a:rPr>
              <a:t>STEEL</a:t>
            </a:r>
            <a:endParaRPr lang="en-US" sz="2600">
              <a:solidFill>
                <a:srgbClr val="000000"/>
              </a:solidFill>
              <a:ea typeface="Calibri"/>
              <a:cs typeface="Calibri"/>
            </a:endParaRPr>
          </a:p>
          <a:p>
            <a:pPr algn="ctr"/>
            <a:r>
              <a:rPr lang="en-US" sz="2600" b="1">
                <a:solidFill>
                  <a:srgbClr val="000000"/>
                </a:solidFill>
                <a:ea typeface="Calibri"/>
                <a:cs typeface="Calibri"/>
              </a:rPr>
              <a:t>MANUFACTURING</a:t>
            </a:r>
            <a:endParaRPr lang="en-US" sz="2600">
              <a:solidFill>
                <a:srgbClr val="000000"/>
              </a:solidFill>
              <a:ea typeface="Calibri"/>
              <a:cs typeface="Calibri"/>
            </a:endParaRPr>
          </a:p>
        </p:txBody>
      </p:sp>
      <p:pic>
        <p:nvPicPr>
          <p:cNvPr id="3117" name="Graphic 3116" descr="Lightning bolt with solid fill">
            <a:extLst>
              <a:ext uri="{FF2B5EF4-FFF2-40B4-BE49-F238E27FC236}">
                <a16:creationId xmlns:a16="http://schemas.microsoft.com/office/drawing/2014/main" id="{A4C3C3A0-484D-EFBF-CE1A-E04ED0D3FA9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68697" y="1340291"/>
            <a:ext cx="746596" cy="708076"/>
          </a:xfrm>
          <a:prstGeom prst="rect">
            <a:avLst/>
          </a:prstGeom>
        </p:spPr>
      </p:pic>
      <p:pic>
        <p:nvPicPr>
          <p:cNvPr id="3120" name="Graphic 3119" descr="Beaker with solid fill">
            <a:extLst>
              <a:ext uri="{FF2B5EF4-FFF2-40B4-BE49-F238E27FC236}">
                <a16:creationId xmlns:a16="http://schemas.microsoft.com/office/drawing/2014/main" id="{2270CFB5-54D2-66F7-8733-B8FD88AAA15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62559" y="1164178"/>
            <a:ext cx="865712" cy="828082"/>
          </a:xfrm>
          <a:prstGeom prst="rect">
            <a:avLst/>
          </a:prstGeom>
        </p:spPr>
      </p:pic>
      <p:pic>
        <p:nvPicPr>
          <p:cNvPr id="3122" name="Graphic 3121" descr="Saw blade with solid fill">
            <a:extLst>
              <a:ext uri="{FF2B5EF4-FFF2-40B4-BE49-F238E27FC236}">
                <a16:creationId xmlns:a16="http://schemas.microsoft.com/office/drawing/2014/main" id="{DE93DAEF-A669-3876-8E18-4420CAE2D62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667022" y="1203207"/>
            <a:ext cx="867364" cy="820327"/>
          </a:xfrm>
          <a:prstGeom prst="rect">
            <a:avLst/>
          </a:prstGeom>
        </p:spPr>
      </p:pic>
      <p:pic>
        <p:nvPicPr>
          <p:cNvPr id="3124" name="Graphic 3123" descr="Factory with solid fill">
            <a:extLst>
              <a:ext uri="{FF2B5EF4-FFF2-40B4-BE49-F238E27FC236}">
                <a16:creationId xmlns:a16="http://schemas.microsoft.com/office/drawing/2014/main" id="{8D653478-C65C-5B01-EEAF-915F6FECFA0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319076" y="1165575"/>
            <a:ext cx="914403" cy="895587"/>
          </a:xfrm>
          <a:prstGeom prst="rect">
            <a:avLst/>
          </a:prstGeom>
        </p:spPr>
      </p:pic>
      <p:grpSp>
        <p:nvGrpSpPr>
          <p:cNvPr id="8" name="Group 7">
            <a:extLst>
              <a:ext uri="{FF2B5EF4-FFF2-40B4-BE49-F238E27FC236}">
                <a16:creationId xmlns:a16="http://schemas.microsoft.com/office/drawing/2014/main" id="{5588C727-98B6-972F-A4BF-028AD683C5C2}"/>
              </a:ext>
            </a:extLst>
          </p:cNvPr>
          <p:cNvGrpSpPr/>
          <p:nvPr/>
        </p:nvGrpSpPr>
        <p:grpSpPr>
          <a:xfrm>
            <a:off x="4440747" y="3151320"/>
            <a:ext cx="3588650" cy="3067364"/>
            <a:chOff x="1241769" y="1328777"/>
            <a:chExt cx="4564544" cy="4497785"/>
          </a:xfrm>
        </p:grpSpPr>
        <p:pic>
          <p:nvPicPr>
            <p:cNvPr id="4" name="Picture 3">
              <a:extLst>
                <a:ext uri="{FF2B5EF4-FFF2-40B4-BE49-F238E27FC236}">
                  <a16:creationId xmlns:a16="http://schemas.microsoft.com/office/drawing/2014/main" id="{5526233D-453B-3423-42A0-A4514B67509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270"/>
            <a:stretch/>
          </p:blipFill>
          <p:spPr>
            <a:xfrm>
              <a:off x="1241769" y="1388649"/>
              <a:ext cx="4359987" cy="4437913"/>
            </a:xfrm>
            <a:prstGeom prst="rect">
              <a:avLst/>
            </a:prstGeom>
          </p:spPr>
        </p:pic>
        <p:sp>
          <p:nvSpPr>
            <p:cNvPr id="5" name="Rectangle 4">
              <a:extLst>
                <a:ext uri="{FF2B5EF4-FFF2-40B4-BE49-F238E27FC236}">
                  <a16:creationId xmlns:a16="http://schemas.microsoft.com/office/drawing/2014/main" id="{4D0032C4-3E5B-5C5D-6AD6-DCB43C7C59CE}"/>
                </a:ext>
              </a:extLst>
            </p:cNvPr>
            <p:cNvSpPr/>
            <p:nvPr/>
          </p:nvSpPr>
          <p:spPr>
            <a:xfrm>
              <a:off x="5422165" y="2506413"/>
              <a:ext cx="384148" cy="428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FC9E46-ED83-56EF-19AE-7F69AB4CA56B}"/>
                </a:ext>
              </a:extLst>
            </p:cNvPr>
            <p:cNvSpPr/>
            <p:nvPr/>
          </p:nvSpPr>
          <p:spPr>
            <a:xfrm>
              <a:off x="5385639" y="5272284"/>
              <a:ext cx="384148" cy="428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856563-CD80-CF5F-931F-8B4950543005}"/>
                </a:ext>
              </a:extLst>
            </p:cNvPr>
            <p:cNvSpPr/>
            <p:nvPr/>
          </p:nvSpPr>
          <p:spPr>
            <a:xfrm>
              <a:off x="1807388" y="1328777"/>
              <a:ext cx="2814991" cy="251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machine on a stand&#10;&#10;Description automatically generated">
            <a:extLst>
              <a:ext uri="{FF2B5EF4-FFF2-40B4-BE49-F238E27FC236}">
                <a16:creationId xmlns:a16="http://schemas.microsoft.com/office/drawing/2014/main" id="{9AA416DA-B9FB-0B19-6DBF-4B1CCC71B61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167418" y="3019585"/>
            <a:ext cx="2072290" cy="3368445"/>
          </a:xfrm>
          <a:prstGeom prst="rect">
            <a:avLst/>
          </a:prstGeom>
        </p:spPr>
      </p:pic>
      <p:pic>
        <p:nvPicPr>
          <p:cNvPr id="11" name="Picture 10" descr="A circular object with red and blue circles&#10;&#10;Description automatically generated">
            <a:extLst>
              <a:ext uri="{FF2B5EF4-FFF2-40B4-BE49-F238E27FC236}">
                <a16:creationId xmlns:a16="http://schemas.microsoft.com/office/drawing/2014/main" id="{C4611FC1-A1A1-8644-38C9-56E0B8946110}"/>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8681453" y="3324726"/>
            <a:ext cx="2368520" cy="1495082"/>
          </a:xfrm>
          <a:prstGeom prst="rect">
            <a:avLst/>
          </a:prstGeom>
        </p:spPr>
      </p:pic>
      <p:pic>
        <p:nvPicPr>
          <p:cNvPr id="13" name="Picture 12" descr="A small rock on a wall&#10;&#10;Description automatically generated">
            <a:extLst>
              <a:ext uri="{FF2B5EF4-FFF2-40B4-BE49-F238E27FC236}">
                <a16:creationId xmlns:a16="http://schemas.microsoft.com/office/drawing/2014/main" id="{6776F2D7-6CC6-F487-DC81-5A0E1454592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717715" y="4882731"/>
            <a:ext cx="2296360" cy="1303588"/>
          </a:xfrm>
          <a:prstGeom prst="rect">
            <a:avLst/>
          </a:prstGeom>
        </p:spPr>
      </p:pic>
    </p:spTree>
    <p:extLst>
      <p:ext uri="{BB962C8B-B14F-4D97-AF65-F5344CB8AC3E}">
        <p14:creationId xmlns:p14="http://schemas.microsoft.com/office/powerpoint/2010/main" val="119462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782" y="2420975"/>
            <a:ext cx="10579920" cy="2248520"/>
          </a:xfrm>
        </p:spPr>
        <p:txBody>
          <a:bodyPr/>
          <a:lstStyle/>
          <a:p>
            <a:r>
              <a:rPr lang="en-US">
                <a:latin typeface="Biome Light"/>
                <a:ea typeface="Calibri Light"/>
                <a:cs typeface="Calibri Light"/>
              </a:rPr>
              <a:t>Molten Regolith Electrolysis</a:t>
            </a:r>
            <a:endParaRPr lang="en-US">
              <a:latin typeface="Biome Light"/>
            </a:endParaRPr>
          </a:p>
        </p:txBody>
      </p:sp>
    </p:spTree>
    <p:extLst>
      <p:ext uri="{BB962C8B-B14F-4D97-AF65-F5344CB8AC3E}">
        <p14:creationId xmlns:p14="http://schemas.microsoft.com/office/powerpoint/2010/main" val="5392635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290</TotalTime>
  <Words>1520</Words>
  <Application>Microsoft Macintosh PowerPoint</Application>
  <PresentationFormat>Widescreen</PresentationFormat>
  <Paragraphs>315</Paragraphs>
  <Slides>46</Slides>
  <Notes>23</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Biome</vt:lpstr>
      <vt:lpstr>Biome Light</vt:lpstr>
      <vt:lpstr>Calibri</vt:lpstr>
      <vt:lpstr>Calibri Light</vt:lpstr>
      <vt:lpstr>Courier New,monospace</vt:lpstr>
      <vt:lpstr>Times New Roman</vt:lpstr>
      <vt:lpstr>Custom Design</vt:lpstr>
      <vt:lpstr>PowerPoint Presentation</vt:lpstr>
      <vt:lpstr>PowerPoint Presentation</vt:lpstr>
      <vt:lpstr>T E A M   M E M B E R S   I N   A T T E N D A N C E</vt:lpstr>
      <vt:lpstr>Executive Summary</vt:lpstr>
      <vt:lpstr>Presentation Roadmap </vt:lpstr>
      <vt:lpstr>Metal Production Pipeline</vt:lpstr>
      <vt:lpstr>PowerPoint Presentation</vt:lpstr>
      <vt:lpstr>ARTEMIS STEELWORKS</vt:lpstr>
      <vt:lpstr>Molten Regolith Electrolysis</vt:lpstr>
      <vt:lpstr>Molten Regolith Electrolysis (MRE) Fundamentals</vt:lpstr>
      <vt:lpstr>MRE Reactor Design</vt:lpstr>
      <vt:lpstr>Simulations and Calculations aided Development</vt:lpstr>
      <vt:lpstr>Lunar Environment Technology Development</vt:lpstr>
      <vt:lpstr>Lunar Environment Technology</vt:lpstr>
      <vt:lpstr>Steel Extraction in Vacuum Environment </vt:lpstr>
      <vt:lpstr>Steel Extraction at Various Beneficiation Levels</vt:lpstr>
      <vt:lpstr>Electrolysis Efficiency Improvement </vt:lpstr>
      <vt:lpstr>SIS+ER to Demonstrate Automation</vt:lpstr>
      <vt:lpstr>Automation Tests</vt:lpstr>
      <vt:lpstr>Steel Manufacturing in Vacuum Environment </vt:lpstr>
      <vt:lpstr>Steel Manufacturing in Vacuum Environment </vt:lpstr>
      <vt:lpstr>Steel Manufacturing in Vacuum Environment </vt:lpstr>
      <vt:lpstr>Steel Manufacturing in Vacuum Environment </vt:lpstr>
      <vt:lpstr>Steel Characterization and Testing</vt:lpstr>
      <vt:lpstr>Steel Characterization and Testing</vt:lpstr>
      <vt:lpstr>Pressure Vessel Analysis</vt:lpstr>
      <vt:lpstr>MRE Reactor Build and Testing</vt:lpstr>
      <vt:lpstr>Building the MRE Reactor </vt:lpstr>
      <vt:lpstr>Subsystem Verification Testing</vt:lpstr>
      <vt:lpstr>Subsystem Verification Testing</vt:lpstr>
      <vt:lpstr>Subsystem Verification Testing</vt:lpstr>
      <vt:lpstr>MRE Reactor Process</vt:lpstr>
      <vt:lpstr>System Verification Testing</vt:lpstr>
      <vt:lpstr>System Verification Testing</vt:lpstr>
      <vt:lpstr>System Verification Testing</vt:lpstr>
      <vt:lpstr>System Verification Testing</vt:lpstr>
      <vt:lpstr>System Verification Testing</vt:lpstr>
      <vt:lpstr>Concluding Thoughts</vt:lpstr>
      <vt:lpstr>Conclusion </vt:lpstr>
      <vt:lpstr>Conclusion </vt:lpstr>
      <vt:lpstr>Conclusion </vt:lpstr>
      <vt:lpstr>Conclusion </vt:lpstr>
      <vt:lpstr>Conclusion </vt:lpstr>
      <vt:lpstr>Path to Flight</vt:lpstr>
      <vt:lpstr>Future Work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14076019929</dc:creator>
  <cp:lastModifiedBy>O'Leary, Victoria</cp:lastModifiedBy>
  <cp:revision>25</cp:revision>
  <dcterms:created xsi:type="dcterms:W3CDTF">2023-11-03T20:18:51Z</dcterms:created>
  <dcterms:modified xsi:type="dcterms:W3CDTF">2023-11-16T13:18:25Z</dcterms:modified>
</cp:coreProperties>
</file>