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442" r:id="rId5"/>
    <p:sldId id="256" r:id="rId6"/>
    <p:sldId id="257" r:id="rId7"/>
    <p:sldId id="321" r:id="rId8"/>
    <p:sldId id="440" r:id="rId9"/>
    <p:sldId id="317" r:id="rId10"/>
    <p:sldId id="319" r:id="rId11"/>
    <p:sldId id="316" r:id="rId12"/>
    <p:sldId id="304" r:id="rId13"/>
    <p:sldId id="302" r:id="rId14"/>
    <p:sldId id="301" r:id="rId15"/>
    <p:sldId id="288" r:id="rId16"/>
    <p:sldId id="303" r:id="rId17"/>
    <p:sldId id="320" r:id="rId18"/>
    <p:sldId id="297" r:id="rId19"/>
    <p:sldId id="305" r:id="rId20"/>
    <p:sldId id="290" r:id="rId21"/>
    <p:sldId id="313" r:id="rId22"/>
    <p:sldId id="291" r:id="rId23"/>
    <p:sldId id="307" r:id="rId24"/>
    <p:sldId id="441" r:id="rId25"/>
    <p:sldId id="311" r:id="rId26"/>
    <p:sldId id="308" r:id="rId27"/>
    <p:sldId id="299" r:id="rId28"/>
    <p:sldId id="300" r:id="rId29"/>
    <p:sldId id="295" r:id="rId30"/>
    <p:sldId id="293" r:id="rId31"/>
    <p:sldId id="296" r:id="rId32"/>
    <p:sldId id="294" r:id="rId33"/>
    <p:sldId id="284" r:id="rId34"/>
    <p:sldId id="31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 userDrawn="1">
          <p15:clr>
            <a:srgbClr val="A4A3A4"/>
          </p15:clr>
        </p15:guide>
        <p15:guide id="2" pos="7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50000"/>
    <a:srgbClr val="1E407C"/>
    <a:srgbClr val="FFFFFF"/>
    <a:srgbClr val="52922C"/>
    <a:srgbClr val="F58014"/>
    <a:srgbClr val="599E2F"/>
    <a:srgbClr val="E08803"/>
    <a:srgbClr val="FF9A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1512F4-B2DE-47B3-929C-4EFB6B238EB7}" v="66" dt="2023-11-12T18:20:15.908"/>
    <p1510:client id="{975BD146-7BFC-4A1E-AE8A-6AB4D4A806C9}" v="9" dt="2023-11-12T14:33:58.897"/>
    <p1510:client id="{B86E2B01-E010-42B7-98BD-48FFB57997D0}" v="315" dt="2023-11-12T15:54:26.4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73"/>
    <p:restoredTop sz="94720"/>
  </p:normalViewPr>
  <p:slideViewPr>
    <p:cSldViewPr snapToGrid="0">
      <p:cViewPr varScale="1">
        <p:scale>
          <a:sx n="84" d="100"/>
          <a:sy n="84" d="100"/>
        </p:scale>
        <p:origin x="192" y="568"/>
      </p:cViewPr>
      <p:guideLst>
        <p:guide orient="horz" pos="216"/>
        <p:guide pos="74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lex\Google%20Drive\Sync%20Folder\PSU%20-%20Fall%202023\SMELT\Book1%20-%20Copy.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Average E-field within Crucible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2"/>
            </a:solidFill>
            <a:ln>
              <a:noFill/>
            </a:ln>
            <a:effectLst/>
          </c:spPr>
          <c:invertIfNegative val="0"/>
          <c:cat>
            <c:strRef>
              <c:f>Sheet2!$B$1:$C$1</c:f>
              <c:strCache>
                <c:ptCount val="2"/>
                <c:pt idx="0">
                  <c:v>With Insulation</c:v>
                </c:pt>
                <c:pt idx="1">
                  <c:v>Without Insulation</c:v>
                </c:pt>
              </c:strCache>
            </c:strRef>
          </c:cat>
          <c:val>
            <c:numRef>
              <c:f>Sheet2!$B$2:$C$2</c:f>
              <c:numCache>
                <c:formatCode>General</c:formatCode>
                <c:ptCount val="2"/>
                <c:pt idx="0">
                  <c:v>64.299999999999997</c:v>
                </c:pt>
                <c:pt idx="1">
                  <c:v>100.8</c:v>
                </c:pt>
              </c:numCache>
            </c:numRef>
          </c:val>
          <c:extLst>
            <c:ext xmlns:c16="http://schemas.microsoft.com/office/drawing/2014/chart" uri="{C3380CC4-5D6E-409C-BE32-E72D297353CC}">
              <c16:uniqueId val="{00000000-BAD9-4153-8EDB-B62BA57DE77A}"/>
            </c:ext>
          </c:extLst>
        </c:ser>
        <c:dLbls>
          <c:showLegendKey val="0"/>
          <c:showVal val="0"/>
          <c:showCatName val="0"/>
          <c:showSerName val="0"/>
          <c:showPercent val="0"/>
          <c:showBubbleSize val="0"/>
        </c:dLbls>
        <c:gapWidth val="219"/>
        <c:overlap val="-27"/>
        <c:axId val="1356225872"/>
        <c:axId val="1360436400"/>
      </c:barChart>
      <c:catAx>
        <c:axId val="1356225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60436400"/>
        <c:crosses val="autoZero"/>
        <c:auto val="1"/>
        <c:lblAlgn val="ctr"/>
        <c:lblOffset val="100"/>
        <c:noMultiLvlLbl val="0"/>
      </c:catAx>
      <c:valAx>
        <c:axId val="1360436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Vm</a:t>
                </a:r>
                <a:r>
                  <a:rPr lang="en-US" baseline="30000"/>
                  <a:t>-1</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6225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57150">
      <a:solidFill>
        <a:schemeClr val="accent2"/>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D1C33D-175C-4448-AC53-4345F676D392}" type="datetimeFigureOut">
              <a:rPr lang="en-US" smtClean="0"/>
              <a:t>11/15/23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1A4DCC-CA9B-214F-9112-09963284714D}" type="slidenum">
              <a:rPr lang="en-US" smtClean="0"/>
              <a:t>‹#›</a:t>
            </a:fld>
            <a:endParaRPr lang="en-US"/>
          </a:p>
        </p:txBody>
      </p:sp>
    </p:spTree>
    <p:extLst>
      <p:ext uri="{BB962C8B-B14F-4D97-AF65-F5344CB8AC3E}">
        <p14:creationId xmlns:p14="http://schemas.microsoft.com/office/powerpoint/2010/main" val="909121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and welcome to the project presentation of SMELT: Smelting with Microwave Energy for Lunar Technologies. My name is Jack Pierce, the project lead, and I am joined today by members of the Student Space Programs Laboratory at Pennsylvania State University. Together, we would delve into the fabrication and design of the SMELT system. </a:t>
            </a:r>
          </a:p>
        </p:txBody>
      </p:sp>
      <p:sp>
        <p:nvSpPr>
          <p:cNvPr id="4" name="Slide Number Placeholder 3"/>
          <p:cNvSpPr>
            <a:spLocks noGrp="1"/>
          </p:cNvSpPr>
          <p:nvPr>
            <p:ph type="sldNum" sz="quarter" idx="5"/>
          </p:nvPr>
        </p:nvSpPr>
        <p:spPr/>
        <p:txBody>
          <a:bodyPr/>
          <a:lstStyle/>
          <a:p>
            <a:fld id="{081A4DCC-CA9B-214F-9112-09963284714D}" type="slidenum">
              <a:rPr lang="en-US" smtClean="0"/>
              <a:t>2</a:t>
            </a:fld>
            <a:endParaRPr lang="en-US"/>
          </a:p>
        </p:txBody>
      </p:sp>
    </p:spTree>
    <p:extLst>
      <p:ext uri="{BB962C8B-B14F-4D97-AF65-F5344CB8AC3E}">
        <p14:creationId xmlns:p14="http://schemas.microsoft.com/office/powerpoint/2010/main" val="3762120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lnSpc>
                <a:spcPct val="90000"/>
              </a:lnSpc>
              <a:spcBef>
                <a:spcPts val="500"/>
              </a:spcBef>
              <a:buFont typeface="Arial"/>
              <a:buChar char="•"/>
            </a:pPr>
            <a:r>
              <a:rPr lang="en-US"/>
              <a:t>3D printed molds using a silicon insert</a:t>
            </a:r>
          </a:p>
          <a:p>
            <a:pPr marL="628650" lvl="1" indent="-171450">
              <a:lnSpc>
                <a:spcPct val="90000"/>
              </a:lnSpc>
              <a:spcBef>
                <a:spcPts val="500"/>
              </a:spcBef>
              <a:buFont typeface="Arial"/>
              <a:buChar char="•"/>
            </a:pPr>
            <a:r>
              <a:rPr lang="en-US"/>
              <a:t>Curing can be done in the microwave system itself</a:t>
            </a:r>
            <a:endParaRPr lang="en-US">
              <a:cs typeface="Calibri"/>
            </a:endParaRPr>
          </a:p>
          <a:p>
            <a:pPr marL="628650" lvl="1" indent="-171450">
              <a:lnSpc>
                <a:spcPct val="90000"/>
              </a:lnSpc>
              <a:spcBef>
                <a:spcPts val="500"/>
              </a:spcBef>
              <a:buFont typeface="Arial"/>
              <a:buChar char="•"/>
            </a:pPr>
            <a:endParaRPr lang="en-US">
              <a:cs typeface="Calibri"/>
            </a:endParaRPr>
          </a:p>
          <a:p>
            <a:pPr marL="628650" lvl="1" indent="-171450">
              <a:lnSpc>
                <a:spcPct val="90000"/>
              </a:lnSpc>
              <a:spcBef>
                <a:spcPts val="500"/>
              </a:spcBef>
              <a:buFont typeface="Arial"/>
              <a:buChar char="•"/>
            </a:pPr>
            <a:r>
              <a:rPr lang="en-US">
                <a:cs typeface="Calibri"/>
              </a:rPr>
              <a:t>Testing was used to improve the shape, ratio of curing agent, molding methods</a:t>
            </a:r>
          </a:p>
        </p:txBody>
      </p:sp>
      <p:sp>
        <p:nvSpPr>
          <p:cNvPr id="4" name="Slide Number Placeholder 3"/>
          <p:cNvSpPr>
            <a:spLocks noGrp="1"/>
          </p:cNvSpPr>
          <p:nvPr>
            <p:ph type="sldNum" sz="quarter" idx="5"/>
          </p:nvPr>
        </p:nvSpPr>
        <p:spPr/>
        <p:txBody>
          <a:bodyPr/>
          <a:lstStyle/>
          <a:p>
            <a:fld id="{081A4DCC-CA9B-214F-9112-09963284714D}" type="slidenum">
              <a:rPr lang="en-US" smtClean="0"/>
              <a:t>15</a:t>
            </a:fld>
            <a:endParaRPr lang="en-US"/>
          </a:p>
        </p:txBody>
      </p:sp>
    </p:spTree>
    <p:extLst>
      <p:ext uri="{BB962C8B-B14F-4D97-AF65-F5344CB8AC3E}">
        <p14:creationId xmlns:p14="http://schemas.microsoft.com/office/powerpoint/2010/main" val="1996223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1A4DCC-CA9B-214F-9112-09963284714D}" type="slidenum">
              <a:rPr lang="en-US" smtClean="0"/>
              <a:t>16</a:t>
            </a:fld>
            <a:endParaRPr lang="en-US"/>
          </a:p>
        </p:txBody>
      </p:sp>
    </p:spTree>
    <p:extLst>
      <p:ext uri="{BB962C8B-B14F-4D97-AF65-F5344CB8AC3E}">
        <p14:creationId xmlns:p14="http://schemas.microsoft.com/office/powerpoint/2010/main" val="4102402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a:buChar char="•"/>
            </a:pPr>
            <a:r>
              <a:rPr lang="en-US">
                <a:ea typeface="Calibri"/>
                <a:cs typeface="Calibri"/>
              </a:rPr>
              <a:t>Flow chart for logic.</a:t>
            </a:r>
          </a:p>
          <a:p>
            <a:pPr marL="228600" indent="-228600">
              <a:buFont typeface="Arial"/>
              <a:buChar char="•"/>
            </a:pPr>
            <a:r>
              <a:rPr lang="en-US">
                <a:ea typeface="Calibri"/>
                <a:cs typeface="Calibri"/>
              </a:rPr>
              <a:t>Weight calculated lifted by steppers. How much do they weigh. - 15kg</a:t>
            </a:r>
          </a:p>
          <a:p>
            <a:pPr marL="228600" indent="-228600">
              <a:buFont typeface="Arial"/>
              <a:buChar char="•"/>
            </a:pPr>
            <a:r>
              <a:rPr lang="en-US">
                <a:ea typeface="Calibri"/>
                <a:cs typeface="Calibri"/>
              </a:rPr>
              <a:t>Power drawn (12v, 6A) -</a:t>
            </a:r>
            <a:r>
              <a:rPr lang="en-US"/>
              <a:t> Consumes 34.5W power under maximum load</a:t>
            </a:r>
            <a:endParaRPr lang="en-US">
              <a:ea typeface="Calibri"/>
              <a:cs typeface="Calibri"/>
            </a:endParaRPr>
          </a:p>
          <a:p>
            <a:pPr marL="228600" indent="-228600">
              <a:buFont typeface="Arial"/>
              <a:buChar char="•"/>
            </a:pPr>
            <a:r>
              <a:rPr lang="en-US">
                <a:ea typeface="Calibri"/>
                <a:cs typeface="Calibri"/>
              </a:rPr>
              <a:t>Adaptability. Flexibility. Low Power. Low Cost. - Ours was designed with Accessibility in mind</a:t>
            </a:r>
          </a:p>
          <a:p>
            <a:pPr marL="228600" indent="-228600">
              <a:buFont typeface="Arial"/>
              <a:buChar char="•"/>
            </a:pPr>
            <a:r>
              <a:rPr lang="en-US">
                <a:ea typeface="Calibri"/>
                <a:cs typeface="Calibri"/>
              </a:rPr>
              <a:t>Weight of entire system. -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081A4DCC-CA9B-214F-9112-09963284714D}" type="slidenum">
              <a:rPr lang="en-US" smtClean="0"/>
              <a:t>17</a:t>
            </a:fld>
            <a:endParaRPr lang="en-US"/>
          </a:p>
        </p:txBody>
      </p:sp>
    </p:spTree>
    <p:extLst>
      <p:ext uri="{BB962C8B-B14F-4D97-AF65-F5344CB8AC3E}">
        <p14:creationId xmlns:p14="http://schemas.microsoft.com/office/powerpoint/2010/main" val="2853079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Safety prepping:</a:t>
            </a:r>
          </a:p>
          <a:p>
            <a:r>
              <a:rPr lang="en-US"/>
              <a:t>PPE – aprons, hi temp gloves, safety glasses</a:t>
            </a:r>
          </a:p>
          <a:p>
            <a:r>
              <a:rPr lang="en-US"/>
              <a:t>Run empty chamber test to check for reflection and/or leakage</a:t>
            </a:r>
          </a:p>
          <a:p>
            <a:r>
              <a:rPr lang="en-US"/>
              <a:t>File WG inside to make it calm down</a:t>
            </a:r>
          </a:p>
          <a:p>
            <a:r>
              <a:rPr lang="en-US"/>
              <a:t>Clamp top w c clamps to ensure no leakage</a:t>
            </a:r>
          </a:p>
          <a:p>
            <a:endParaRPr lang="en-US"/>
          </a:p>
          <a:p>
            <a:endParaRPr lang="en-US"/>
          </a:p>
          <a:p>
            <a:r>
              <a:rPr lang="en-US"/>
              <a:t>- measure crucible mass beforehand</a:t>
            </a:r>
          </a:p>
          <a:p>
            <a:r>
              <a:rPr lang="en-US"/>
              <a:t>- measure sample mass</a:t>
            </a:r>
          </a:p>
          <a:p>
            <a:r>
              <a:rPr lang="en-US"/>
              <a:t>- record starting temp</a:t>
            </a:r>
          </a:p>
          <a:p>
            <a:endParaRPr lang="en-US"/>
          </a:p>
          <a:p>
            <a:r>
              <a:rPr lang="en-US"/>
              <a:t>- run test for desired time for given mass</a:t>
            </a:r>
          </a:p>
          <a:p>
            <a:r>
              <a:rPr lang="en-US"/>
              <a:t>	check for leakage in beginning</a:t>
            </a:r>
          </a:p>
          <a:p>
            <a:r>
              <a:rPr lang="en-US"/>
              <a:t>	make sure reflectance is down</a:t>
            </a:r>
          </a:p>
          <a:p>
            <a:r>
              <a:rPr lang="en-US"/>
              <a:t>	continually run the MW detector so we don’t get boiled inside</a:t>
            </a:r>
          </a:p>
          <a:p>
            <a:endParaRPr lang="en-US"/>
          </a:p>
          <a:p>
            <a:r>
              <a:rPr lang="en-US"/>
              <a:t>- take temperature immediately after we uncover it</a:t>
            </a:r>
          </a:p>
          <a:p>
            <a:endParaRPr lang="en-US"/>
          </a:p>
          <a:p>
            <a:r>
              <a:rPr lang="en-US"/>
              <a:t>If it can pour out, we measure recovered mass</a:t>
            </a:r>
          </a:p>
        </p:txBody>
      </p:sp>
      <p:sp>
        <p:nvSpPr>
          <p:cNvPr id="4" name="Slide Number Placeholder 3"/>
          <p:cNvSpPr>
            <a:spLocks noGrp="1"/>
          </p:cNvSpPr>
          <p:nvPr>
            <p:ph type="sldNum" sz="quarter" idx="5"/>
          </p:nvPr>
        </p:nvSpPr>
        <p:spPr/>
        <p:txBody>
          <a:bodyPr/>
          <a:lstStyle/>
          <a:p>
            <a:fld id="{081A4DCC-CA9B-214F-9112-09963284714D}" type="slidenum">
              <a:rPr lang="en-US" smtClean="0"/>
              <a:t>19</a:t>
            </a:fld>
            <a:endParaRPr lang="en-US"/>
          </a:p>
        </p:txBody>
      </p:sp>
    </p:spTree>
    <p:extLst>
      <p:ext uri="{BB962C8B-B14F-4D97-AF65-F5344CB8AC3E}">
        <p14:creationId xmlns:p14="http://schemas.microsoft.com/office/powerpoint/2010/main" val="3380472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Safety prepping:</a:t>
            </a:r>
          </a:p>
          <a:p>
            <a:r>
              <a:rPr lang="en-US"/>
              <a:t>PPE – aprons, hi temp gloves, safety glasses</a:t>
            </a:r>
          </a:p>
          <a:p>
            <a:r>
              <a:rPr lang="en-US"/>
              <a:t>Run empty chamber test to check for reflection and/or leakage</a:t>
            </a:r>
          </a:p>
          <a:p>
            <a:r>
              <a:rPr lang="en-US"/>
              <a:t>File WG inside to make it calm down</a:t>
            </a:r>
          </a:p>
          <a:p>
            <a:r>
              <a:rPr lang="en-US"/>
              <a:t>Clamp top w c clamps to ensure no leakage</a:t>
            </a:r>
          </a:p>
          <a:p>
            <a:endParaRPr lang="en-US"/>
          </a:p>
          <a:p>
            <a:endParaRPr lang="en-US"/>
          </a:p>
          <a:p>
            <a:r>
              <a:rPr lang="en-US"/>
              <a:t>- measure crucible mass beforehand</a:t>
            </a:r>
          </a:p>
          <a:p>
            <a:r>
              <a:rPr lang="en-US"/>
              <a:t>- measure sample mass</a:t>
            </a:r>
          </a:p>
          <a:p>
            <a:r>
              <a:rPr lang="en-US"/>
              <a:t>- record starting temp</a:t>
            </a:r>
          </a:p>
          <a:p>
            <a:endParaRPr lang="en-US"/>
          </a:p>
          <a:p>
            <a:r>
              <a:rPr lang="en-US"/>
              <a:t>- run test for desired time for given mass</a:t>
            </a:r>
          </a:p>
          <a:p>
            <a:r>
              <a:rPr lang="en-US"/>
              <a:t>	check for leakage in beginning</a:t>
            </a:r>
          </a:p>
          <a:p>
            <a:r>
              <a:rPr lang="en-US"/>
              <a:t>	make sure reflectance is down</a:t>
            </a:r>
          </a:p>
          <a:p>
            <a:r>
              <a:rPr lang="en-US"/>
              <a:t>	continually run the MW detector so we don’t get boiled inside</a:t>
            </a:r>
          </a:p>
          <a:p>
            <a:endParaRPr lang="en-US"/>
          </a:p>
          <a:p>
            <a:r>
              <a:rPr lang="en-US"/>
              <a:t>- take temperature immediately after we uncover it</a:t>
            </a:r>
          </a:p>
          <a:p>
            <a:endParaRPr lang="en-US"/>
          </a:p>
          <a:p>
            <a:r>
              <a:rPr lang="en-US"/>
              <a:t>If it can pour out, we measure recovered mass</a:t>
            </a:r>
          </a:p>
        </p:txBody>
      </p:sp>
      <p:sp>
        <p:nvSpPr>
          <p:cNvPr id="4" name="Slide Number Placeholder 3"/>
          <p:cNvSpPr>
            <a:spLocks noGrp="1"/>
          </p:cNvSpPr>
          <p:nvPr>
            <p:ph type="sldNum" sz="quarter" idx="5"/>
          </p:nvPr>
        </p:nvSpPr>
        <p:spPr/>
        <p:txBody>
          <a:bodyPr/>
          <a:lstStyle/>
          <a:p>
            <a:fld id="{081A4DCC-CA9B-214F-9112-09963284714D}" type="slidenum">
              <a:rPr lang="en-US" smtClean="0"/>
              <a:t>20</a:t>
            </a:fld>
            <a:endParaRPr lang="en-US"/>
          </a:p>
        </p:txBody>
      </p:sp>
    </p:spTree>
    <p:extLst>
      <p:ext uri="{BB962C8B-B14F-4D97-AF65-F5344CB8AC3E}">
        <p14:creationId xmlns:p14="http://schemas.microsoft.com/office/powerpoint/2010/main" val="1084074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Safety prepping:</a:t>
            </a:r>
          </a:p>
          <a:p>
            <a:r>
              <a:rPr lang="en-US"/>
              <a:t>PPE – aprons, hi temp gloves, safety glasses</a:t>
            </a:r>
          </a:p>
          <a:p>
            <a:r>
              <a:rPr lang="en-US"/>
              <a:t>Run empty chamber test to check for reflection and/or leakage</a:t>
            </a:r>
          </a:p>
          <a:p>
            <a:r>
              <a:rPr lang="en-US"/>
              <a:t>File WG inside to make it calm down</a:t>
            </a:r>
          </a:p>
          <a:p>
            <a:r>
              <a:rPr lang="en-US"/>
              <a:t>Clamp top w c clamps to ensure no leakage</a:t>
            </a:r>
          </a:p>
          <a:p>
            <a:endParaRPr lang="en-US"/>
          </a:p>
          <a:p>
            <a:endParaRPr lang="en-US"/>
          </a:p>
          <a:p>
            <a:r>
              <a:rPr lang="en-US"/>
              <a:t>- measure crucible mass beforehand</a:t>
            </a:r>
          </a:p>
          <a:p>
            <a:r>
              <a:rPr lang="en-US"/>
              <a:t>- measure sample mass</a:t>
            </a:r>
          </a:p>
          <a:p>
            <a:r>
              <a:rPr lang="en-US"/>
              <a:t>- record starting temp</a:t>
            </a:r>
          </a:p>
          <a:p>
            <a:endParaRPr lang="en-US"/>
          </a:p>
          <a:p>
            <a:r>
              <a:rPr lang="en-US"/>
              <a:t>- run test for desired time for given mass</a:t>
            </a:r>
          </a:p>
          <a:p>
            <a:r>
              <a:rPr lang="en-US"/>
              <a:t>	check for leakage in beginning</a:t>
            </a:r>
          </a:p>
          <a:p>
            <a:r>
              <a:rPr lang="en-US"/>
              <a:t>	make sure reflectance is down</a:t>
            </a:r>
          </a:p>
          <a:p>
            <a:r>
              <a:rPr lang="en-US"/>
              <a:t>	continually run the MW detector so we don’t get boiled inside</a:t>
            </a:r>
          </a:p>
          <a:p>
            <a:endParaRPr lang="en-US"/>
          </a:p>
          <a:p>
            <a:r>
              <a:rPr lang="en-US"/>
              <a:t>- take temperature immediately after we uncover it</a:t>
            </a:r>
          </a:p>
          <a:p>
            <a:endParaRPr lang="en-US"/>
          </a:p>
          <a:p>
            <a:r>
              <a:rPr lang="en-US"/>
              <a:t>If it can pour out, we measure recovered mass</a:t>
            </a:r>
          </a:p>
        </p:txBody>
      </p:sp>
      <p:sp>
        <p:nvSpPr>
          <p:cNvPr id="4" name="Slide Number Placeholder 3"/>
          <p:cNvSpPr>
            <a:spLocks noGrp="1"/>
          </p:cNvSpPr>
          <p:nvPr>
            <p:ph type="sldNum" sz="quarter" idx="5"/>
          </p:nvPr>
        </p:nvSpPr>
        <p:spPr/>
        <p:txBody>
          <a:bodyPr/>
          <a:lstStyle/>
          <a:p>
            <a:fld id="{081A4DCC-CA9B-214F-9112-09963284714D}" type="slidenum">
              <a:rPr lang="en-US" smtClean="0"/>
              <a:t>21</a:t>
            </a:fld>
            <a:endParaRPr lang="en-US"/>
          </a:p>
        </p:txBody>
      </p:sp>
    </p:spTree>
    <p:extLst>
      <p:ext uri="{BB962C8B-B14F-4D97-AF65-F5344CB8AC3E}">
        <p14:creationId xmlns:p14="http://schemas.microsoft.com/office/powerpoint/2010/main" val="1379544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case delete:</a:t>
            </a:r>
          </a:p>
          <a:p>
            <a:endParaRPr lang="en-US"/>
          </a:p>
          <a:p>
            <a:pPr marL="514350" indent="-514350">
              <a:buAutoNum type="arabicPeriod"/>
            </a:pPr>
            <a:r>
              <a:rPr lang="en-US"/>
              <a:t>Sample is placed into insulation</a:t>
            </a:r>
          </a:p>
          <a:p>
            <a:pPr marL="514350" indent="-514350">
              <a:buAutoNum type="arabicPeriod"/>
            </a:pPr>
            <a:r>
              <a:rPr lang="en-US"/>
              <a:t>Chamber is closed</a:t>
            </a:r>
          </a:p>
          <a:p>
            <a:pPr marL="514350" indent="-514350">
              <a:buAutoNum type="arabicPeriod"/>
            </a:pPr>
            <a:r>
              <a:rPr lang="en-US"/>
              <a:t>Sample is run at a given power level for a given time</a:t>
            </a:r>
          </a:p>
          <a:p>
            <a:pPr marL="971550" lvl="1" indent="-514350">
              <a:buAutoNum type="arabicPeriod"/>
            </a:pPr>
            <a:r>
              <a:rPr lang="en-US"/>
              <a:t>Consistently checking for microwave leakage</a:t>
            </a:r>
          </a:p>
          <a:p>
            <a:pPr marL="514350" indent="-514350">
              <a:buAutoNum type="arabicPeriod"/>
            </a:pPr>
            <a:r>
              <a:rPr lang="en-US"/>
              <a:t>MW source is shut off</a:t>
            </a:r>
          </a:p>
          <a:p>
            <a:pPr marL="514350" indent="-514350">
              <a:buAutoNum type="arabicPeriod"/>
            </a:pPr>
            <a:r>
              <a:rPr lang="en-US"/>
              <a:t>Chamber lid is quickly removed, followed by the insulation</a:t>
            </a:r>
          </a:p>
          <a:p>
            <a:pPr marL="514350" indent="-514350">
              <a:buAutoNum type="arabicPeriod"/>
            </a:pPr>
            <a:r>
              <a:rPr lang="en-US"/>
              <a:t>Temperature is taken and recorded</a:t>
            </a:r>
          </a:p>
          <a:p>
            <a:pPr marL="514350" indent="-514350">
              <a:buAutoNum type="arabicPeriod"/>
            </a:pPr>
            <a:r>
              <a:rPr lang="en-US"/>
              <a:t>Melted sample is poured – left to cool</a:t>
            </a:r>
          </a:p>
          <a:p>
            <a:pPr marL="514350" indent="-514350">
              <a:buAutoNum type="arabicPeriod"/>
            </a:pPr>
            <a:r>
              <a:rPr lang="en-US"/>
              <a:t>Upon cooling, recovered mass is measured and recorded</a:t>
            </a:r>
          </a:p>
          <a:p>
            <a:pPr marL="514350" indent="-514350">
              <a:buAutoNum type="arabicPeriod"/>
            </a:pPr>
            <a:r>
              <a:rPr lang="en-US"/>
              <a:t>Repeat, rotating crucibles to avoid wear</a:t>
            </a:r>
          </a:p>
          <a:p>
            <a:endParaRPr lang="en-US"/>
          </a:p>
        </p:txBody>
      </p:sp>
      <p:sp>
        <p:nvSpPr>
          <p:cNvPr id="4" name="Slide Number Placeholder 3"/>
          <p:cNvSpPr>
            <a:spLocks noGrp="1"/>
          </p:cNvSpPr>
          <p:nvPr>
            <p:ph type="sldNum" sz="quarter" idx="5"/>
          </p:nvPr>
        </p:nvSpPr>
        <p:spPr/>
        <p:txBody>
          <a:bodyPr/>
          <a:lstStyle/>
          <a:p>
            <a:fld id="{081A4DCC-CA9B-214F-9112-09963284714D}" type="slidenum">
              <a:rPr lang="en-US" smtClean="0"/>
              <a:t>22</a:t>
            </a:fld>
            <a:endParaRPr lang="en-US"/>
          </a:p>
        </p:txBody>
      </p:sp>
    </p:spTree>
    <p:extLst>
      <p:ext uri="{BB962C8B-B14F-4D97-AF65-F5344CB8AC3E}">
        <p14:creationId xmlns:p14="http://schemas.microsoft.com/office/powerpoint/2010/main" val="1702502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Safety prepping:</a:t>
            </a:r>
          </a:p>
          <a:p>
            <a:r>
              <a:rPr lang="en-US"/>
              <a:t>PPE – aprons, hi temp gloves, safety glasses</a:t>
            </a:r>
          </a:p>
          <a:p>
            <a:r>
              <a:rPr lang="en-US"/>
              <a:t>Run empty chamber test to check for reflection and/or leakage</a:t>
            </a:r>
          </a:p>
          <a:p>
            <a:r>
              <a:rPr lang="en-US"/>
              <a:t>File WG inside to make it calm down</a:t>
            </a:r>
          </a:p>
          <a:p>
            <a:r>
              <a:rPr lang="en-US"/>
              <a:t>Clamp top w c clamps to ensure no leakage</a:t>
            </a:r>
          </a:p>
          <a:p>
            <a:endParaRPr lang="en-US"/>
          </a:p>
          <a:p>
            <a:endParaRPr lang="en-US"/>
          </a:p>
          <a:p>
            <a:r>
              <a:rPr lang="en-US"/>
              <a:t>- measure crucible mass beforehand</a:t>
            </a:r>
          </a:p>
          <a:p>
            <a:r>
              <a:rPr lang="en-US"/>
              <a:t>- measure sample mass</a:t>
            </a:r>
          </a:p>
          <a:p>
            <a:r>
              <a:rPr lang="en-US"/>
              <a:t>- record starting temp</a:t>
            </a:r>
          </a:p>
          <a:p>
            <a:endParaRPr lang="en-US"/>
          </a:p>
          <a:p>
            <a:r>
              <a:rPr lang="en-US"/>
              <a:t>- run test for desired time for given mass</a:t>
            </a:r>
          </a:p>
          <a:p>
            <a:r>
              <a:rPr lang="en-US"/>
              <a:t>	check for leakage in beginning</a:t>
            </a:r>
          </a:p>
          <a:p>
            <a:r>
              <a:rPr lang="en-US"/>
              <a:t>	make sure reflectance is down</a:t>
            </a:r>
          </a:p>
          <a:p>
            <a:r>
              <a:rPr lang="en-US"/>
              <a:t>	continually run the MW detector so we don’t get boiled inside</a:t>
            </a:r>
          </a:p>
          <a:p>
            <a:endParaRPr lang="en-US"/>
          </a:p>
          <a:p>
            <a:r>
              <a:rPr lang="en-US"/>
              <a:t>- take temperature immediately after we uncover it</a:t>
            </a:r>
          </a:p>
          <a:p>
            <a:endParaRPr lang="en-US"/>
          </a:p>
          <a:p>
            <a:r>
              <a:rPr lang="en-US"/>
              <a:t>If it can pour out, we measure recovered mass</a:t>
            </a:r>
          </a:p>
        </p:txBody>
      </p:sp>
      <p:sp>
        <p:nvSpPr>
          <p:cNvPr id="4" name="Slide Number Placeholder 3"/>
          <p:cNvSpPr>
            <a:spLocks noGrp="1"/>
          </p:cNvSpPr>
          <p:nvPr>
            <p:ph type="sldNum" sz="quarter" idx="5"/>
          </p:nvPr>
        </p:nvSpPr>
        <p:spPr/>
        <p:txBody>
          <a:bodyPr/>
          <a:lstStyle/>
          <a:p>
            <a:fld id="{081A4DCC-CA9B-214F-9112-09963284714D}" type="slidenum">
              <a:rPr lang="en-US" smtClean="0"/>
              <a:t>23</a:t>
            </a:fld>
            <a:endParaRPr lang="en-US"/>
          </a:p>
        </p:txBody>
      </p:sp>
    </p:spTree>
    <p:extLst>
      <p:ext uri="{BB962C8B-B14F-4D97-AF65-F5344CB8AC3E}">
        <p14:creationId xmlns:p14="http://schemas.microsoft.com/office/powerpoint/2010/main" val="2783870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 makes sense because with ilmenite, we need as much power as we can get, but with aluminum, the longer but slower cycles gave more time for the crucible to conduct heat into the material</a:t>
            </a:r>
            <a:endParaRPr lang="en-US"/>
          </a:p>
        </p:txBody>
      </p:sp>
      <p:sp>
        <p:nvSpPr>
          <p:cNvPr id="4" name="Slide Number Placeholder 3"/>
          <p:cNvSpPr>
            <a:spLocks noGrp="1"/>
          </p:cNvSpPr>
          <p:nvPr>
            <p:ph type="sldNum" sz="quarter" idx="5"/>
          </p:nvPr>
        </p:nvSpPr>
        <p:spPr/>
        <p:txBody>
          <a:bodyPr/>
          <a:lstStyle/>
          <a:p>
            <a:fld id="{081A4DCC-CA9B-214F-9112-09963284714D}" type="slidenum">
              <a:rPr lang="en-US" smtClean="0"/>
              <a:t>24</a:t>
            </a:fld>
            <a:endParaRPr lang="en-US"/>
          </a:p>
        </p:txBody>
      </p:sp>
    </p:spTree>
    <p:extLst>
      <p:ext uri="{BB962C8B-B14F-4D97-AF65-F5344CB8AC3E}">
        <p14:creationId xmlns:p14="http://schemas.microsoft.com/office/powerpoint/2010/main" val="2011582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Specific Heats: </a:t>
            </a:r>
          </a:p>
          <a:p>
            <a:r>
              <a:rPr lang="en-US">
                <a:ea typeface="Calibri"/>
                <a:cs typeface="Calibri"/>
              </a:rPr>
              <a:t>Steel: 0.466 J/g/K</a:t>
            </a:r>
          </a:p>
          <a:p>
            <a:r>
              <a:rPr lang="en-US">
                <a:ea typeface="Calibri"/>
                <a:cs typeface="Calibri"/>
              </a:rPr>
              <a:t>Aluminum: 0.89 J/g/K</a:t>
            </a:r>
          </a:p>
          <a:p>
            <a:r>
              <a:rPr lang="en-US">
                <a:ea typeface="Calibri"/>
                <a:cs typeface="Calibri"/>
              </a:rPr>
              <a:t>Ilmenite: 0.76 J/g/K</a:t>
            </a:r>
          </a:p>
          <a:p>
            <a:endParaRPr lang="en-US">
              <a:ea typeface="Calibri"/>
              <a:cs typeface="Calibri"/>
            </a:endParaRPr>
          </a:p>
          <a:p>
            <a:r>
              <a:rPr lang="en-US">
                <a:ea typeface="Calibri"/>
                <a:cs typeface="Calibri"/>
              </a:rPr>
              <a:t>For C The max for us is when our crucible is much heavier than the load, minimum assumes no crucible at all (actual value when scaling will be closer to the minimum, but not reach it). This number is also skewed due to our shorter cycle times with smaller samples. A longer cycle time with a larger sample will allow more uniform conduction of the energy.</a:t>
            </a:r>
          </a:p>
          <a:p>
            <a:r>
              <a:rPr lang="en-US">
                <a:ea typeface="Calibri"/>
                <a:cs typeface="Calibri"/>
              </a:rPr>
              <a:t>NOTE: If you control for the specific heat of the materials, we actually outperform the EAF</a:t>
            </a:r>
          </a:p>
        </p:txBody>
      </p:sp>
      <p:sp>
        <p:nvSpPr>
          <p:cNvPr id="4" name="Slide Number Placeholder 3"/>
          <p:cNvSpPr>
            <a:spLocks noGrp="1"/>
          </p:cNvSpPr>
          <p:nvPr>
            <p:ph type="sldNum" sz="quarter" idx="5"/>
          </p:nvPr>
        </p:nvSpPr>
        <p:spPr/>
        <p:txBody>
          <a:bodyPr/>
          <a:lstStyle/>
          <a:p>
            <a:fld id="{081A4DCC-CA9B-214F-9112-09963284714D}" type="slidenum">
              <a:rPr lang="en-US" smtClean="0"/>
              <a:t>25</a:t>
            </a:fld>
            <a:endParaRPr lang="en-US"/>
          </a:p>
        </p:txBody>
      </p:sp>
    </p:spTree>
    <p:extLst>
      <p:ext uri="{BB962C8B-B14F-4D97-AF65-F5344CB8AC3E}">
        <p14:creationId xmlns:p14="http://schemas.microsoft.com/office/powerpoint/2010/main" val="2011582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1A4DCC-CA9B-214F-9112-09963284714D}" type="slidenum">
              <a:rPr lang="en-US" smtClean="0"/>
              <a:t>3</a:t>
            </a:fld>
            <a:endParaRPr lang="en-US"/>
          </a:p>
        </p:txBody>
      </p:sp>
    </p:spTree>
    <p:extLst>
      <p:ext uri="{BB962C8B-B14F-4D97-AF65-F5344CB8AC3E}">
        <p14:creationId xmlns:p14="http://schemas.microsoft.com/office/powerpoint/2010/main" val="1300960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1A4DCC-CA9B-214F-9112-09963284714D}" type="slidenum">
              <a:rPr lang="en-US" smtClean="0"/>
              <a:t>26</a:t>
            </a:fld>
            <a:endParaRPr lang="en-US"/>
          </a:p>
        </p:txBody>
      </p:sp>
    </p:spTree>
    <p:extLst>
      <p:ext uri="{BB962C8B-B14F-4D97-AF65-F5344CB8AC3E}">
        <p14:creationId xmlns:p14="http://schemas.microsoft.com/office/powerpoint/2010/main" val="20115823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1A4DCC-CA9B-214F-9112-09963284714D}" type="slidenum">
              <a:rPr lang="en-US" smtClean="0"/>
              <a:t>27</a:t>
            </a:fld>
            <a:endParaRPr lang="en-US"/>
          </a:p>
        </p:txBody>
      </p:sp>
    </p:spTree>
    <p:extLst>
      <p:ext uri="{BB962C8B-B14F-4D97-AF65-F5344CB8AC3E}">
        <p14:creationId xmlns:p14="http://schemas.microsoft.com/office/powerpoint/2010/main" val="20115823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1A4DCC-CA9B-214F-9112-09963284714D}" type="slidenum">
              <a:rPr lang="en-US" smtClean="0"/>
              <a:t>28</a:t>
            </a:fld>
            <a:endParaRPr lang="en-US"/>
          </a:p>
        </p:txBody>
      </p:sp>
    </p:spTree>
    <p:extLst>
      <p:ext uri="{BB962C8B-B14F-4D97-AF65-F5344CB8AC3E}">
        <p14:creationId xmlns:p14="http://schemas.microsoft.com/office/powerpoint/2010/main" val="20115823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1A4DCC-CA9B-214F-9112-09963284714D}" type="slidenum">
              <a:rPr lang="en-US" smtClean="0"/>
              <a:t>29</a:t>
            </a:fld>
            <a:endParaRPr lang="en-US"/>
          </a:p>
        </p:txBody>
      </p:sp>
    </p:spTree>
    <p:extLst>
      <p:ext uri="{BB962C8B-B14F-4D97-AF65-F5344CB8AC3E}">
        <p14:creationId xmlns:p14="http://schemas.microsoft.com/office/powerpoint/2010/main" val="20115823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1A4DCC-CA9B-214F-9112-09963284714D}" type="slidenum">
              <a:rPr lang="en-US" smtClean="0"/>
              <a:t>31</a:t>
            </a:fld>
            <a:endParaRPr lang="en-US"/>
          </a:p>
        </p:txBody>
      </p:sp>
    </p:spTree>
    <p:extLst>
      <p:ext uri="{BB962C8B-B14F-4D97-AF65-F5344CB8AC3E}">
        <p14:creationId xmlns:p14="http://schemas.microsoft.com/office/powerpoint/2010/main" val="2011582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Why we chose </a:t>
            </a:r>
            <a:r>
              <a:rPr lang="en-US" b="1" err="1"/>
              <a:t>SiC</a:t>
            </a:r>
            <a:r>
              <a:rPr lang="en-US"/>
              <a:t>: we </a:t>
            </a:r>
            <a:r>
              <a:rPr lang="en-US">
                <a:highlight>
                  <a:srgbClr val="FFFF00"/>
                </a:highlight>
              </a:rPr>
              <a:t>chose </a:t>
            </a:r>
            <a:r>
              <a:rPr lang="en-US" err="1">
                <a:highlight>
                  <a:srgbClr val="FFFF00"/>
                </a:highlight>
              </a:rPr>
              <a:t>SiC</a:t>
            </a:r>
            <a:r>
              <a:rPr lang="en-US">
                <a:highlight>
                  <a:srgbClr val="FFFF00"/>
                </a:highlight>
              </a:rPr>
              <a:t> because it efficiently absorbs microwave waves and rapidly becomes heated</a:t>
            </a:r>
          </a:p>
          <a:p>
            <a:pPr marL="228600" indent="-228600">
              <a:buAutoNum type="arabicPeriod"/>
            </a:pPr>
            <a:r>
              <a:rPr lang="en-US">
                <a:highlight>
                  <a:srgbClr val="FFFF00"/>
                </a:highlight>
              </a:rPr>
              <a:t>Our crucible weighed about 20 grams which was a vital measurement for our data along with deciding what power and time we choose</a:t>
            </a:r>
          </a:p>
          <a:p>
            <a:pPr marL="228600" indent="-228600">
              <a:buAutoNum type="arabicPeriod"/>
            </a:pPr>
            <a:r>
              <a:rPr lang="en-US">
                <a:highlight>
                  <a:srgbClr val="FFFF00"/>
                </a:highlight>
              </a:rPr>
              <a:t>We carefully place the </a:t>
            </a:r>
            <a:r>
              <a:rPr lang="en-US" err="1">
                <a:highlight>
                  <a:srgbClr val="FFFF00"/>
                </a:highlight>
              </a:rPr>
              <a:t>SiC</a:t>
            </a:r>
            <a:r>
              <a:rPr lang="en-US">
                <a:highlight>
                  <a:srgbClr val="FFFF00"/>
                </a:highlight>
              </a:rPr>
              <a:t> crucible in the ceramic fiber insulator chamber we made covered in captain tape  </a:t>
            </a:r>
          </a:p>
          <a:p>
            <a:pPr marL="228600" indent="-228600">
              <a:buAutoNum type="arabicPeriod"/>
            </a:pPr>
            <a:r>
              <a:rPr lang="en-US">
                <a:highlight>
                  <a:srgbClr val="FFFF00"/>
                </a:highlight>
              </a:rPr>
              <a:t>Place the insulator with the crucible and ilmenite in it into our conveyance system  </a:t>
            </a:r>
          </a:p>
          <a:p>
            <a:pPr marL="228600" indent="-228600">
              <a:buAutoNum type="arabicPeriod"/>
            </a:pPr>
            <a:r>
              <a:rPr lang="en-US">
                <a:highlight>
                  <a:srgbClr val="FFFF00"/>
                </a:highlight>
              </a:rPr>
              <a:t>We power on the system and test between a variation of times usually between 5-30 minutes with a power system that goes up to 1600W</a:t>
            </a:r>
          </a:p>
          <a:p>
            <a:pPr marL="228600" indent="-228600">
              <a:buAutoNum type="arabicPeriod"/>
            </a:pPr>
            <a:r>
              <a:rPr lang="en-US">
                <a:highlight>
                  <a:srgbClr val="FFFF00"/>
                </a:highlight>
              </a:rPr>
              <a:t>Taking the chamber out of the system consisted of someone taking it out with heat protected gloves and removing the top then another person used tongs to pick up the crucible and see if we got a successful melt by pouring it into a bucket of water</a:t>
            </a:r>
          </a:p>
          <a:p>
            <a:pPr marL="228600" indent="-228600">
              <a:buAutoNum type="arabicPeriod"/>
            </a:pPr>
            <a:r>
              <a:rPr lang="en-US">
                <a:highlight>
                  <a:srgbClr val="FFFF00"/>
                </a:highlight>
              </a:rPr>
              <a:t>Finally we took data on time, temperature, and power and continued this process</a:t>
            </a:r>
          </a:p>
          <a:p>
            <a:pPr marL="228600" indent="-228600">
              <a:buAutoNum type="arabicPeriod"/>
            </a:pPr>
            <a:endParaRPr lang="en-US">
              <a:highlight>
                <a:srgbClr val="FFFF00"/>
              </a:highlight>
            </a:endParaRPr>
          </a:p>
          <a:p>
            <a:endParaRPr lang="en-US">
              <a:highlight>
                <a:srgbClr val="FFFF00"/>
              </a:highlight>
            </a:endParaRPr>
          </a:p>
          <a:p>
            <a:endParaRPr lang="en-US">
              <a:highlight>
                <a:srgbClr val="FFFF00"/>
              </a:highlight>
            </a:endParaRPr>
          </a:p>
          <a:p>
            <a:endParaRPr lang="en-US">
              <a:highlight>
                <a:srgbClr val="FFFF00"/>
              </a:highlight>
            </a:endParaRPr>
          </a:p>
          <a:p>
            <a:endParaRPr lang="en-US">
              <a:highlight>
                <a:srgbClr val="FFFF00"/>
              </a:highlight>
            </a:endParaRPr>
          </a:p>
          <a:p>
            <a:pPr marL="0" indent="0">
              <a:buNone/>
            </a:pPr>
            <a:endParaRPr lang="en-US">
              <a:sym typeface="Wingdings" panose="05000000000000000000" pitchFamily="2" charset="2"/>
            </a:endParaRPr>
          </a:p>
          <a:p>
            <a:endParaRPr lang="en-US"/>
          </a:p>
        </p:txBody>
      </p:sp>
      <p:sp>
        <p:nvSpPr>
          <p:cNvPr id="4" name="Slide Number Placeholder 3"/>
          <p:cNvSpPr>
            <a:spLocks noGrp="1"/>
          </p:cNvSpPr>
          <p:nvPr>
            <p:ph type="sldNum" sz="quarter" idx="5"/>
          </p:nvPr>
        </p:nvSpPr>
        <p:spPr/>
        <p:txBody>
          <a:bodyPr/>
          <a:lstStyle/>
          <a:p>
            <a:fld id="{081A4DCC-CA9B-214F-9112-09963284714D}" type="slidenum">
              <a:rPr lang="en-US" smtClean="0"/>
              <a:t>8</a:t>
            </a:fld>
            <a:endParaRPr lang="en-US"/>
          </a:p>
        </p:txBody>
      </p:sp>
    </p:spTree>
    <p:extLst>
      <p:ext uri="{BB962C8B-B14F-4D97-AF65-F5344CB8AC3E}">
        <p14:creationId xmlns:p14="http://schemas.microsoft.com/office/powerpoint/2010/main" val="86141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1A4DCC-CA9B-214F-9112-09963284714D}" type="slidenum">
              <a:rPr lang="en-US" smtClean="0"/>
              <a:t>9</a:t>
            </a:fld>
            <a:endParaRPr lang="en-US"/>
          </a:p>
        </p:txBody>
      </p:sp>
    </p:spTree>
    <p:extLst>
      <p:ext uri="{BB962C8B-B14F-4D97-AF65-F5344CB8AC3E}">
        <p14:creationId xmlns:p14="http://schemas.microsoft.com/office/powerpoint/2010/main" val="985482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Radius Ranges: 11cm – 22cm (1 cm step)</a:t>
            </a:r>
          </a:p>
          <a:p>
            <a:r>
              <a:rPr lang="en-US"/>
              <a:t>Chamber Height: 20cm - 30 cm (1 cm step)</a:t>
            </a:r>
          </a:p>
          <a:p>
            <a:r>
              <a:rPr lang="en-US"/>
              <a:t>Bot Insulation: 2.5 cm – 7.5 cm (2.5 cm step) 5 cm optimal</a:t>
            </a:r>
          </a:p>
          <a:p>
            <a:r>
              <a:rPr lang="en-US"/>
              <a:t>Wall Insulation: 2.5 cm – 5 cm (2.5 cm step) 2.5 cm optimal</a:t>
            </a:r>
          </a:p>
        </p:txBody>
      </p:sp>
      <p:sp>
        <p:nvSpPr>
          <p:cNvPr id="4" name="Slide Number Placeholder 3"/>
          <p:cNvSpPr>
            <a:spLocks noGrp="1"/>
          </p:cNvSpPr>
          <p:nvPr>
            <p:ph type="sldNum" sz="quarter" idx="5"/>
          </p:nvPr>
        </p:nvSpPr>
        <p:spPr/>
        <p:txBody>
          <a:bodyPr/>
          <a:lstStyle/>
          <a:p>
            <a:fld id="{081A4DCC-CA9B-214F-9112-09963284714D}" type="slidenum">
              <a:rPr lang="en-US" smtClean="0"/>
              <a:t>10</a:t>
            </a:fld>
            <a:endParaRPr lang="en-US"/>
          </a:p>
        </p:txBody>
      </p:sp>
    </p:spTree>
    <p:extLst>
      <p:ext uri="{BB962C8B-B14F-4D97-AF65-F5344CB8AC3E}">
        <p14:creationId xmlns:p14="http://schemas.microsoft.com/office/powerpoint/2010/main" val="3161545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1A4DCC-CA9B-214F-9112-09963284714D}" type="slidenum">
              <a:rPr lang="en-US" smtClean="0"/>
              <a:t>11</a:t>
            </a:fld>
            <a:endParaRPr lang="en-US"/>
          </a:p>
        </p:txBody>
      </p:sp>
    </p:spTree>
    <p:extLst>
      <p:ext uri="{BB962C8B-B14F-4D97-AF65-F5344CB8AC3E}">
        <p14:creationId xmlns:p14="http://schemas.microsoft.com/office/powerpoint/2010/main" val="4134160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1A4DCC-CA9B-214F-9112-09963284714D}" type="slidenum">
              <a:rPr lang="en-US" smtClean="0"/>
              <a:t>12</a:t>
            </a:fld>
            <a:endParaRPr lang="en-US"/>
          </a:p>
        </p:txBody>
      </p:sp>
    </p:spTree>
    <p:extLst>
      <p:ext uri="{BB962C8B-B14F-4D97-AF65-F5344CB8AC3E}">
        <p14:creationId xmlns:p14="http://schemas.microsoft.com/office/powerpoint/2010/main" val="2766464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1A4DCC-CA9B-214F-9112-09963284714D}" type="slidenum">
              <a:rPr lang="en-US" smtClean="0"/>
              <a:t>13</a:t>
            </a:fld>
            <a:endParaRPr lang="en-US"/>
          </a:p>
        </p:txBody>
      </p:sp>
    </p:spTree>
    <p:extLst>
      <p:ext uri="{BB962C8B-B14F-4D97-AF65-F5344CB8AC3E}">
        <p14:creationId xmlns:p14="http://schemas.microsoft.com/office/powerpoint/2010/main" val="362287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Ceramic, Graphite, and Graphite-Silicon Carbide also used</a:t>
            </a:r>
            <a:endParaRPr lang="en-US"/>
          </a:p>
        </p:txBody>
      </p:sp>
      <p:sp>
        <p:nvSpPr>
          <p:cNvPr id="4" name="Slide Number Placeholder 3"/>
          <p:cNvSpPr>
            <a:spLocks noGrp="1"/>
          </p:cNvSpPr>
          <p:nvPr>
            <p:ph type="sldNum" sz="quarter" idx="5"/>
          </p:nvPr>
        </p:nvSpPr>
        <p:spPr/>
        <p:txBody>
          <a:bodyPr/>
          <a:lstStyle/>
          <a:p>
            <a:fld id="{081A4DCC-CA9B-214F-9112-09963284714D}" type="slidenum">
              <a:rPr lang="en-US" smtClean="0"/>
              <a:t>14</a:t>
            </a:fld>
            <a:endParaRPr lang="en-US"/>
          </a:p>
        </p:txBody>
      </p:sp>
    </p:spTree>
    <p:extLst>
      <p:ext uri="{BB962C8B-B14F-4D97-AF65-F5344CB8AC3E}">
        <p14:creationId xmlns:p14="http://schemas.microsoft.com/office/powerpoint/2010/main" val="10549533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B9A9C6-B8E3-2A41-AF1C-B44611D7F3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27150" y="114300"/>
            <a:ext cx="4264850" cy="6743700"/>
          </a:xfrm>
          <a:prstGeom prst="rect">
            <a:avLst/>
          </a:prstGeom>
        </p:spPr>
      </p:pic>
      <p:sp>
        <p:nvSpPr>
          <p:cNvPr id="2" name="Title 1">
            <a:extLst>
              <a:ext uri="{FF2B5EF4-FFF2-40B4-BE49-F238E27FC236}">
                <a16:creationId xmlns:a16="http://schemas.microsoft.com/office/drawing/2014/main" id="{9E4E5EF8-3F55-CC40-8877-5D48D7C0631B}"/>
              </a:ext>
            </a:extLst>
          </p:cNvPr>
          <p:cNvSpPr>
            <a:spLocks noGrp="1"/>
          </p:cNvSpPr>
          <p:nvPr>
            <p:ph type="ctrTitle"/>
          </p:nvPr>
        </p:nvSpPr>
        <p:spPr>
          <a:xfrm>
            <a:off x="1524000" y="1122363"/>
            <a:ext cx="9144000" cy="1570961"/>
          </a:xfrm>
          <a:prstGeom prst="rect">
            <a:avLst/>
          </a:prstGeom>
        </p:spPr>
        <p:txBody>
          <a:bodyPr anchor="b">
            <a:normAutofit/>
          </a:bodyPr>
          <a:lstStyle>
            <a:lvl1pPr algn="l">
              <a:defRPr sz="4400">
                <a:solidFill>
                  <a:schemeClr val="accent2"/>
                </a:solidFill>
              </a:defRPr>
            </a:lvl1pPr>
          </a:lstStyle>
          <a:p>
            <a:r>
              <a:rPr lang="en-US"/>
              <a:t>Click to edit Master title style</a:t>
            </a:r>
          </a:p>
        </p:txBody>
      </p:sp>
      <p:sp>
        <p:nvSpPr>
          <p:cNvPr id="3" name="Subtitle 2">
            <a:extLst>
              <a:ext uri="{FF2B5EF4-FFF2-40B4-BE49-F238E27FC236}">
                <a16:creationId xmlns:a16="http://schemas.microsoft.com/office/drawing/2014/main" id="{BFD648D3-80FB-6246-9942-F676252E6F93}"/>
              </a:ext>
            </a:extLst>
          </p:cNvPr>
          <p:cNvSpPr>
            <a:spLocks noGrp="1"/>
          </p:cNvSpPr>
          <p:nvPr>
            <p:ph type="subTitle" idx="1"/>
          </p:nvPr>
        </p:nvSpPr>
        <p:spPr>
          <a:xfrm>
            <a:off x="1524000" y="2693324"/>
            <a:ext cx="9144000" cy="64839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descr="RFHIC - Company Profile on everything RF">
            <a:extLst>
              <a:ext uri="{FF2B5EF4-FFF2-40B4-BE49-F238E27FC236}">
                <a16:creationId xmlns:a16="http://schemas.microsoft.com/office/drawing/2014/main" id="{76C1C2E6-368D-0BF2-BD3A-6C188D4E63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bwMode="auto">
          <a:xfrm>
            <a:off x="6950961" y="5979727"/>
            <a:ext cx="1952378" cy="427074"/>
          </a:xfrm>
          <a:prstGeom prst="rect">
            <a:avLst/>
          </a:prstGeom>
          <a:noFill/>
          <a:ln>
            <a:noFill/>
          </a:ln>
        </p:spPr>
      </p:pic>
      <p:pic>
        <p:nvPicPr>
          <p:cNvPr id="6" name="image3.png" descr="Logo&#10;&#10;Description automatically generated">
            <a:extLst>
              <a:ext uri="{FF2B5EF4-FFF2-40B4-BE49-F238E27FC236}">
                <a16:creationId xmlns:a16="http://schemas.microsoft.com/office/drawing/2014/main" id="{5876DFD1-EB27-27C8-68A1-5E6E095738E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94934" y="5566982"/>
            <a:ext cx="956749" cy="1252565"/>
          </a:xfrm>
          <a:prstGeom prst="rect">
            <a:avLst/>
          </a:prstGeom>
        </p:spPr>
      </p:pic>
      <p:pic>
        <p:nvPicPr>
          <p:cNvPr id="8" name="image4.png" descr="Icon&#10;&#10;Description automatically generated">
            <a:extLst>
              <a:ext uri="{FF2B5EF4-FFF2-40B4-BE49-F238E27FC236}">
                <a16:creationId xmlns:a16="http://schemas.microsoft.com/office/drawing/2014/main" id="{0B204E39-182C-8868-AB2F-5F6626FE46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5499418" y="5527258"/>
            <a:ext cx="1437688" cy="1332012"/>
          </a:xfrm>
          <a:prstGeom prst="rect">
            <a:avLst/>
          </a:prstGeom>
        </p:spPr>
      </p:pic>
      <p:pic>
        <p:nvPicPr>
          <p:cNvPr id="9" name="image1.png" descr="Text&#10;&#10;Description automatically generated">
            <a:extLst>
              <a:ext uri="{FF2B5EF4-FFF2-40B4-BE49-F238E27FC236}">
                <a16:creationId xmlns:a16="http://schemas.microsoft.com/office/drawing/2014/main" id="{1E58D021-302A-84A2-830F-47491826500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0943" y="5756304"/>
            <a:ext cx="2176352" cy="873921"/>
          </a:xfrm>
          <a:prstGeom prst="rect">
            <a:avLst/>
          </a:prstGeom>
        </p:spPr>
      </p:pic>
      <p:pic>
        <p:nvPicPr>
          <p:cNvPr id="10" name="image2.jpeg" descr="Icon&#10;&#10;Description automatically generated">
            <a:extLst>
              <a:ext uri="{FF2B5EF4-FFF2-40B4-BE49-F238E27FC236}">
                <a16:creationId xmlns:a16="http://schemas.microsoft.com/office/drawing/2014/main" id="{B0C9BDF2-C922-A312-196E-464196A3F3D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187707" y="5604170"/>
            <a:ext cx="1068313" cy="1178188"/>
          </a:xfrm>
          <a:prstGeom prst="rect">
            <a:avLst/>
          </a:prstGeom>
        </p:spPr>
      </p:pic>
    </p:spTree>
    <p:extLst>
      <p:ext uri="{BB962C8B-B14F-4D97-AF65-F5344CB8AC3E}">
        <p14:creationId xmlns:p14="http://schemas.microsoft.com/office/powerpoint/2010/main" val="3257788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04FCAC-D9D3-9E4F-B7F2-077EAFFC4B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0445" y="3993267"/>
            <a:ext cx="2411555" cy="2864733"/>
          </a:xfrm>
          <a:prstGeom prst="rect">
            <a:avLst/>
          </a:prstGeom>
        </p:spPr>
      </p:pic>
      <p:sp>
        <p:nvSpPr>
          <p:cNvPr id="2" name="Title 1">
            <a:extLst>
              <a:ext uri="{FF2B5EF4-FFF2-40B4-BE49-F238E27FC236}">
                <a16:creationId xmlns:a16="http://schemas.microsoft.com/office/drawing/2014/main" id="{B0115303-0D88-FC4F-A64A-0DABCD2F0B90}"/>
              </a:ext>
            </a:extLst>
          </p:cNvPr>
          <p:cNvSpPr>
            <a:spLocks noGrp="1"/>
          </p:cNvSpPr>
          <p:nvPr>
            <p:ph type="title"/>
          </p:nvPr>
        </p:nvSpPr>
        <p:spPr>
          <a:xfrm>
            <a:off x="838200" y="365125"/>
            <a:ext cx="10515600" cy="886159"/>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5C8021D-5040-E443-B438-B5DF5DB17BB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image1.png" descr="Text&#10;&#10;Description automatically generated">
            <a:extLst>
              <a:ext uri="{FF2B5EF4-FFF2-40B4-BE49-F238E27FC236}">
                <a16:creationId xmlns:a16="http://schemas.microsoft.com/office/drawing/2014/main" id="{B26C0622-B147-9403-E5E2-4D7B3C7C486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9478" y="6176963"/>
            <a:ext cx="1571240" cy="630936"/>
          </a:xfrm>
          <a:prstGeom prst="rect">
            <a:avLst/>
          </a:prstGeom>
        </p:spPr>
      </p:pic>
    </p:spTree>
    <p:extLst>
      <p:ext uri="{BB962C8B-B14F-4D97-AF65-F5344CB8AC3E}">
        <p14:creationId xmlns:p14="http://schemas.microsoft.com/office/powerpoint/2010/main" val="1363394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6" name="image1.png" descr="Text&#10;&#10;Description automatically generated">
            <a:extLst>
              <a:ext uri="{FF2B5EF4-FFF2-40B4-BE49-F238E27FC236}">
                <a16:creationId xmlns:a16="http://schemas.microsoft.com/office/drawing/2014/main" id="{76DD55DD-97F7-A95C-B4B0-CA6951D486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9478" y="6176963"/>
            <a:ext cx="1571240" cy="630936"/>
          </a:xfrm>
          <a:prstGeom prst="rect">
            <a:avLst/>
          </a:prstGeom>
        </p:spPr>
      </p:pic>
      <p:pic>
        <p:nvPicPr>
          <p:cNvPr id="10" name="Picture 9">
            <a:extLst>
              <a:ext uri="{FF2B5EF4-FFF2-40B4-BE49-F238E27FC236}">
                <a16:creationId xmlns:a16="http://schemas.microsoft.com/office/drawing/2014/main" id="{843659CE-AB87-2E42-9B51-E4338EB773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80445" y="3993267"/>
            <a:ext cx="2411555" cy="2864733"/>
          </a:xfrm>
          <a:prstGeom prst="rect">
            <a:avLst/>
          </a:prstGeom>
        </p:spPr>
      </p:pic>
      <p:sp>
        <p:nvSpPr>
          <p:cNvPr id="9" name="Picture Placeholder 8">
            <a:extLst>
              <a:ext uri="{FF2B5EF4-FFF2-40B4-BE49-F238E27FC236}">
                <a16:creationId xmlns:a16="http://schemas.microsoft.com/office/drawing/2014/main" id="{66C763D1-54E7-1F4C-9A40-8033FD87C96D}"/>
              </a:ext>
            </a:extLst>
          </p:cNvPr>
          <p:cNvSpPr>
            <a:spLocks noGrp="1"/>
          </p:cNvSpPr>
          <p:nvPr>
            <p:ph type="pic" sz="quarter" idx="10"/>
          </p:nvPr>
        </p:nvSpPr>
        <p:spPr>
          <a:xfrm>
            <a:off x="6049963" y="1250950"/>
            <a:ext cx="5303837" cy="4819111"/>
          </a:xfrm>
        </p:spPr>
        <p:txBody>
          <a:bodyPr/>
          <a:lstStyle/>
          <a:p>
            <a:endParaRPr lang="en-US"/>
          </a:p>
        </p:txBody>
      </p:sp>
      <p:sp>
        <p:nvSpPr>
          <p:cNvPr id="2" name="Title 1">
            <a:extLst>
              <a:ext uri="{FF2B5EF4-FFF2-40B4-BE49-F238E27FC236}">
                <a16:creationId xmlns:a16="http://schemas.microsoft.com/office/drawing/2014/main" id="{B0115303-0D88-FC4F-A64A-0DABCD2F0B90}"/>
              </a:ext>
            </a:extLst>
          </p:cNvPr>
          <p:cNvSpPr>
            <a:spLocks noGrp="1"/>
          </p:cNvSpPr>
          <p:nvPr>
            <p:ph type="title"/>
          </p:nvPr>
        </p:nvSpPr>
        <p:spPr>
          <a:xfrm>
            <a:off x="838200" y="365125"/>
            <a:ext cx="10515600" cy="886159"/>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5C8021D-5040-E443-B438-B5DF5DB17BBB}"/>
              </a:ext>
            </a:extLst>
          </p:cNvPr>
          <p:cNvSpPr>
            <a:spLocks noGrp="1"/>
          </p:cNvSpPr>
          <p:nvPr>
            <p:ph idx="1"/>
          </p:nvPr>
        </p:nvSpPr>
        <p:spPr>
          <a:xfrm>
            <a:off x="838200" y="1250951"/>
            <a:ext cx="5085945" cy="48191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8969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0D1FE8A-B770-A54B-BB1F-BB647AC8A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0445" y="3993267"/>
            <a:ext cx="2411555" cy="2864733"/>
          </a:xfrm>
          <a:prstGeom prst="rect">
            <a:avLst/>
          </a:prstGeom>
        </p:spPr>
      </p:pic>
      <p:sp>
        <p:nvSpPr>
          <p:cNvPr id="2" name="Title 1">
            <a:extLst>
              <a:ext uri="{FF2B5EF4-FFF2-40B4-BE49-F238E27FC236}">
                <a16:creationId xmlns:a16="http://schemas.microsoft.com/office/drawing/2014/main" id="{B0115303-0D88-FC4F-A64A-0DABCD2F0B90}"/>
              </a:ext>
            </a:extLst>
          </p:cNvPr>
          <p:cNvSpPr>
            <a:spLocks noGrp="1"/>
          </p:cNvSpPr>
          <p:nvPr>
            <p:ph type="title"/>
          </p:nvPr>
        </p:nvSpPr>
        <p:spPr>
          <a:xfrm>
            <a:off x="838200" y="365125"/>
            <a:ext cx="10515600" cy="886159"/>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5C8021D-5040-E443-B438-B5DF5DB17BBB}"/>
              </a:ext>
            </a:extLst>
          </p:cNvPr>
          <p:cNvSpPr>
            <a:spLocks noGrp="1"/>
          </p:cNvSpPr>
          <p:nvPr>
            <p:ph idx="1"/>
          </p:nvPr>
        </p:nvSpPr>
        <p:spPr>
          <a:xfrm>
            <a:off x="838200" y="1250951"/>
            <a:ext cx="10515600" cy="4284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62243-C1CF-714B-A683-D890075FBD68}"/>
              </a:ext>
            </a:extLst>
          </p:cNvPr>
          <p:cNvSpPr>
            <a:spLocks noGrp="1"/>
          </p:cNvSpPr>
          <p:nvPr>
            <p:ph type="body" sz="quarter" idx="10"/>
          </p:nvPr>
        </p:nvSpPr>
        <p:spPr>
          <a:xfrm>
            <a:off x="838200" y="5592763"/>
            <a:ext cx="6516688" cy="836612"/>
          </a:xfrm>
        </p:spPr>
        <p:txBody>
          <a:bodyPr/>
          <a:lstStyle>
            <a:lvl1pPr>
              <a:defRPr sz="2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image1.png" descr="Text&#10;&#10;Description automatically generated">
            <a:extLst>
              <a:ext uri="{FF2B5EF4-FFF2-40B4-BE49-F238E27FC236}">
                <a16:creationId xmlns:a16="http://schemas.microsoft.com/office/drawing/2014/main" id="{0D279698-76AB-1B3C-93D7-DBB882A2A4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9478" y="6176963"/>
            <a:ext cx="1571240" cy="630936"/>
          </a:xfrm>
          <a:prstGeom prst="rect">
            <a:avLst/>
          </a:prstGeom>
        </p:spPr>
      </p:pic>
    </p:spTree>
    <p:extLst>
      <p:ext uri="{BB962C8B-B14F-4D97-AF65-F5344CB8AC3E}">
        <p14:creationId xmlns:p14="http://schemas.microsoft.com/office/powerpoint/2010/main" val="634391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89896-24B9-D543-BC49-89300DAB7772}"/>
              </a:ext>
            </a:extLst>
          </p:cNvPr>
          <p:cNvSpPr>
            <a:spLocks noGrp="1"/>
          </p:cNvSpPr>
          <p:nvPr>
            <p:ph type="title"/>
          </p:nvPr>
        </p:nvSpPr>
        <p:spPr>
          <a:xfrm>
            <a:off x="1527048" y="1124712"/>
            <a:ext cx="7928237" cy="1675487"/>
          </a:xfrm>
          <a:prstGeom prst="rect">
            <a:avLst/>
          </a:prstGeom>
        </p:spPr>
        <p:txBody>
          <a:bodyPr anchor="b">
            <a:normAutofit/>
          </a:bodyPr>
          <a:lstStyle>
            <a:lvl1pPr>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09384264-DB8D-274D-83EB-C183729E5934}"/>
              </a:ext>
            </a:extLst>
          </p:cNvPr>
          <p:cNvSpPr>
            <a:spLocks noGrp="1"/>
          </p:cNvSpPr>
          <p:nvPr>
            <p:ph type="body" idx="1"/>
          </p:nvPr>
        </p:nvSpPr>
        <p:spPr>
          <a:xfrm>
            <a:off x="1527048" y="2800199"/>
            <a:ext cx="7928237" cy="1353512"/>
          </a:xfrm>
        </p:spPr>
        <p:txBody>
          <a:bodyPr/>
          <a:lstStyle>
            <a:lvl1pPr marL="0" indent="0">
              <a:buNone/>
              <a:defRPr sz="2400">
                <a:solidFill>
                  <a:schemeClr val="accent1">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17373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3A049B-E848-0344-AD81-982DC96C73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15100" y="114300"/>
            <a:ext cx="5676900" cy="6743700"/>
          </a:xfrm>
          <a:prstGeom prst="rect">
            <a:avLst/>
          </a:prstGeom>
        </p:spPr>
      </p:pic>
      <p:sp>
        <p:nvSpPr>
          <p:cNvPr id="2" name="Title 1">
            <a:extLst>
              <a:ext uri="{FF2B5EF4-FFF2-40B4-BE49-F238E27FC236}">
                <a16:creationId xmlns:a16="http://schemas.microsoft.com/office/drawing/2014/main" id="{9E4E5EF8-3F55-CC40-8877-5D48D7C0631B}"/>
              </a:ext>
            </a:extLst>
          </p:cNvPr>
          <p:cNvSpPr>
            <a:spLocks noGrp="1"/>
          </p:cNvSpPr>
          <p:nvPr>
            <p:ph type="ctrTitle" hasCustomPrompt="1"/>
          </p:nvPr>
        </p:nvSpPr>
        <p:spPr>
          <a:xfrm>
            <a:off x="1524000" y="1122363"/>
            <a:ext cx="9144000" cy="1570961"/>
          </a:xfrm>
          <a:prstGeom prst="rect">
            <a:avLst/>
          </a:prstGeom>
        </p:spPr>
        <p:txBody>
          <a:bodyPr anchor="b">
            <a:normAutofit/>
          </a:bodyPr>
          <a:lstStyle>
            <a:lvl1pPr algn="l">
              <a:defRPr sz="4400">
                <a:solidFill>
                  <a:schemeClr val="accent2"/>
                </a:solidFill>
              </a:defRPr>
            </a:lvl1pPr>
          </a:lstStyle>
          <a:p>
            <a:r>
              <a:rPr lang="en-US"/>
              <a:t>Thank you.</a:t>
            </a:r>
          </a:p>
        </p:txBody>
      </p:sp>
      <p:sp>
        <p:nvSpPr>
          <p:cNvPr id="3" name="Subtitle 2">
            <a:extLst>
              <a:ext uri="{FF2B5EF4-FFF2-40B4-BE49-F238E27FC236}">
                <a16:creationId xmlns:a16="http://schemas.microsoft.com/office/drawing/2014/main" id="{BFD648D3-80FB-6246-9942-F676252E6F93}"/>
              </a:ext>
            </a:extLst>
          </p:cNvPr>
          <p:cNvSpPr>
            <a:spLocks noGrp="1"/>
          </p:cNvSpPr>
          <p:nvPr>
            <p:ph type="subTitle" idx="1" hasCustomPrompt="1"/>
          </p:nvPr>
        </p:nvSpPr>
        <p:spPr>
          <a:xfrm>
            <a:off x="1524000" y="3797665"/>
            <a:ext cx="5139447" cy="127990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Contact information</a:t>
            </a:r>
          </a:p>
        </p:txBody>
      </p:sp>
      <p:pic>
        <p:nvPicPr>
          <p:cNvPr id="7" name="Picture 6">
            <a:extLst>
              <a:ext uri="{FF2B5EF4-FFF2-40B4-BE49-F238E27FC236}">
                <a16:creationId xmlns:a16="http://schemas.microsoft.com/office/drawing/2014/main" id="{BABE2BC4-9C8D-384B-8201-214796D373D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440872" y="5378335"/>
            <a:ext cx="2872549" cy="1000535"/>
          </a:xfrm>
          <a:prstGeom prst="rect">
            <a:avLst/>
          </a:prstGeom>
        </p:spPr>
      </p:pic>
    </p:spTree>
    <p:extLst>
      <p:ext uri="{BB962C8B-B14F-4D97-AF65-F5344CB8AC3E}">
        <p14:creationId xmlns:p14="http://schemas.microsoft.com/office/powerpoint/2010/main" val="38706628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AF0656E-DA2F-C14C-BF10-2FC3587B408B}"/>
              </a:ext>
            </a:extLst>
          </p:cNvPr>
          <p:cNvSpPr>
            <a:spLocks noGrp="1"/>
          </p:cNvSpPr>
          <p:nvPr>
            <p:ph type="body" idx="1"/>
          </p:nvPr>
        </p:nvSpPr>
        <p:spPr>
          <a:xfrm>
            <a:off x="838200" y="1251284"/>
            <a:ext cx="10515600" cy="492567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C3011-D639-B54B-9228-EB3085D04C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EC4368-C769-8143-B102-F97927FA2E0C}" type="datetimeFigureOut">
              <a:rPr lang="en-US" smtClean="0"/>
              <a:t>11/15/23</a:t>
            </a:fld>
            <a:endParaRPr lang="en-US"/>
          </a:p>
        </p:txBody>
      </p:sp>
      <p:sp>
        <p:nvSpPr>
          <p:cNvPr id="7" name="Title Placeholder 6">
            <a:extLst>
              <a:ext uri="{FF2B5EF4-FFF2-40B4-BE49-F238E27FC236}">
                <a16:creationId xmlns:a16="http://schemas.microsoft.com/office/drawing/2014/main" id="{A5E7B941-CE32-1D43-B287-BCB25BBF8FE2}"/>
              </a:ext>
            </a:extLst>
          </p:cNvPr>
          <p:cNvSpPr>
            <a:spLocks noGrp="1"/>
          </p:cNvSpPr>
          <p:nvPr>
            <p:ph type="title"/>
          </p:nvPr>
        </p:nvSpPr>
        <p:spPr>
          <a:xfrm>
            <a:off x="838200" y="365126"/>
            <a:ext cx="10515600" cy="75381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339430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62" r:id="rId6"/>
  </p:sldLayoutIdLst>
  <p:txStyles>
    <p:titleStyle>
      <a:lvl1pPr algn="l" defTabSz="914400" rtl="0" eaLnBrk="1" latinLnBrk="0" hangingPunct="1">
        <a:lnSpc>
          <a:spcPct val="90000"/>
        </a:lnSpc>
        <a:spcBef>
          <a:spcPct val="0"/>
        </a:spcBef>
        <a:buNone/>
        <a:defRPr sz="3800" kern="1200"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image" Target="../media/image33.gif"/><Relationship Id="rId7" Type="http://schemas.openxmlformats.org/officeDocument/2006/relationships/image" Target="../media/image37.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gif"/><Relationship Id="rId5" Type="http://schemas.openxmlformats.org/officeDocument/2006/relationships/image" Target="../media/image35.gif"/><Relationship Id="rId10" Type="http://schemas.openxmlformats.org/officeDocument/2006/relationships/image" Target="../media/image11.png"/><Relationship Id="rId4" Type="http://schemas.openxmlformats.org/officeDocument/2006/relationships/image" Target="../media/image34.gif"/><Relationship Id="rId9" Type="http://schemas.openxmlformats.org/officeDocument/2006/relationships/chart" Target="../charts/chart1.xm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11.pn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13.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6.gif"/><Relationship Id="rId4" Type="http://schemas.openxmlformats.org/officeDocument/2006/relationships/image" Target="../media/image13.svg"/></Relationships>
</file>

<file path=ppt/slides/_rels/slide21.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0.gi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13.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63.jpeg"/><Relationship Id="rId4" Type="http://schemas.openxmlformats.org/officeDocument/2006/relationships/image" Target="../media/image62.jpeg"/></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65.jpe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42.jpeg"/><Relationship Id="rId4" Type="http://schemas.openxmlformats.org/officeDocument/2006/relationships/image" Target="../media/image15.sv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15.sv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15.svg"/></Relationships>
</file>

<file path=ppt/slides/_rels/slide29.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14.png"/><Relationship Id="rId7" Type="http://schemas.openxmlformats.org/officeDocument/2006/relationships/image" Target="../media/image72.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60.gif"/><Relationship Id="rId4" Type="http://schemas.openxmlformats.org/officeDocument/2006/relationships/image" Target="../media/image15.sv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image" Target="../media/image15.svg"/></Relationships>
</file>

<file path=ppt/slides/_rels/slide3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P1VmIYheuU4&amp;list=PLTOwAQHoaVgvl7fC2xK6O843JXv4Zg9CH&amp;index=2&amp;t=313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0.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10.svg"/><Relationship Id="rId4" Type="http://schemas.openxmlformats.org/officeDocument/2006/relationships/image" Target="../media/image25.jpe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F5405-6638-8B7F-5AB1-96EE43FFF497}"/>
              </a:ext>
            </a:extLst>
          </p:cNvPr>
          <p:cNvSpPr>
            <a:spLocks noGrp="1"/>
          </p:cNvSpPr>
          <p:nvPr>
            <p:ph type="title"/>
          </p:nvPr>
        </p:nvSpPr>
        <p:spPr/>
        <p:txBody>
          <a:bodyPr/>
          <a:lstStyle/>
          <a:p>
            <a:r>
              <a:rPr lang="en-US" dirty="0"/>
              <a:t>.</a:t>
            </a:r>
          </a:p>
        </p:txBody>
      </p:sp>
      <p:sp>
        <p:nvSpPr>
          <p:cNvPr id="4" name="Rectangle 3">
            <a:extLst>
              <a:ext uri="{FF2B5EF4-FFF2-40B4-BE49-F238E27FC236}">
                <a16:creationId xmlns:a16="http://schemas.microsoft.com/office/drawing/2014/main" id="{EE96B503-A10D-8397-D4C7-6B9B5FE62017}"/>
              </a:ext>
            </a:extLst>
          </p:cNvPr>
          <p:cNvSpPr/>
          <p:nvPr/>
        </p:nvSpPr>
        <p:spPr>
          <a:xfrm>
            <a:off x="0" y="0"/>
            <a:ext cx="12192000"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27991D98-FCDD-2054-3EFF-9E19B3BBE4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1066" y="-4402"/>
            <a:ext cx="9149868" cy="6862402"/>
          </a:xfrm>
        </p:spPr>
      </p:pic>
    </p:spTree>
    <p:extLst>
      <p:ext uri="{BB962C8B-B14F-4D97-AF65-F5344CB8AC3E}">
        <p14:creationId xmlns:p14="http://schemas.microsoft.com/office/powerpoint/2010/main" val="2918951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CFFDD95-71BC-8148-ACBB-F8DD707CBF0E}"/>
              </a:ext>
            </a:extLst>
          </p:cNvPr>
          <p:cNvSpPr>
            <a:spLocks noGrp="1"/>
          </p:cNvSpPr>
          <p:nvPr>
            <p:ph type="title"/>
          </p:nvPr>
        </p:nvSpPr>
        <p:spPr>
          <a:xfrm>
            <a:off x="405830" y="248569"/>
            <a:ext cx="5188146" cy="896352"/>
          </a:xfrm>
        </p:spPr>
        <p:txBody>
          <a:bodyPr>
            <a:normAutofit/>
          </a:bodyPr>
          <a:lstStyle/>
          <a:p>
            <a:r>
              <a:rPr lang="en-US"/>
              <a:t>Chamber Optimization</a:t>
            </a:r>
          </a:p>
        </p:txBody>
      </p:sp>
      <p:sp>
        <p:nvSpPr>
          <p:cNvPr id="3" name="Content Placeholder 2">
            <a:extLst>
              <a:ext uri="{FF2B5EF4-FFF2-40B4-BE49-F238E27FC236}">
                <a16:creationId xmlns:a16="http://schemas.microsoft.com/office/drawing/2014/main" id="{E02334A8-E0AC-FD46-BFB0-47BF3647AA7C}"/>
              </a:ext>
            </a:extLst>
          </p:cNvPr>
          <p:cNvSpPr>
            <a:spLocks noGrp="1"/>
          </p:cNvSpPr>
          <p:nvPr>
            <p:ph idx="1"/>
          </p:nvPr>
        </p:nvSpPr>
        <p:spPr/>
        <p:txBody>
          <a:bodyPr/>
          <a:lstStyle/>
          <a:p>
            <a:r>
              <a:rPr lang="en-US"/>
              <a:t>Optimization Parameters:</a:t>
            </a:r>
          </a:p>
          <a:p>
            <a:pPr lvl="1"/>
            <a:r>
              <a:rPr lang="en-US"/>
              <a:t>Average E-field magnitude </a:t>
            </a:r>
            <a:br>
              <a:rPr lang="en-US"/>
            </a:br>
            <a:r>
              <a:rPr lang="en-US"/>
              <a:t>inside of crucible</a:t>
            </a:r>
          </a:p>
          <a:p>
            <a:pPr lvl="1"/>
            <a:r>
              <a:rPr lang="en-US"/>
              <a:t>S-parameters</a:t>
            </a:r>
          </a:p>
          <a:p>
            <a:r>
              <a:rPr lang="en-US"/>
              <a:t>Variables</a:t>
            </a:r>
          </a:p>
          <a:p>
            <a:pPr lvl="1"/>
            <a:r>
              <a:rPr lang="en-US"/>
              <a:t>Chamber Radius</a:t>
            </a:r>
          </a:p>
          <a:p>
            <a:pPr lvl="1"/>
            <a:r>
              <a:rPr lang="en-US"/>
              <a:t>Chamber Height</a:t>
            </a:r>
          </a:p>
          <a:p>
            <a:pPr lvl="1"/>
            <a:r>
              <a:rPr lang="en-US"/>
              <a:t>Insulation Thickness</a:t>
            </a:r>
          </a:p>
          <a:p>
            <a:pPr lvl="1"/>
            <a:r>
              <a:rPr lang="en-US"/>
              <a:t>Bottom Insulation Thickness</a:t>
            </a:r>
          </a:p>
          <a:p>
            <a:pPr lvl="1"/>
            <a:r>
              <a:rPr lang="en-US"/>
              <a:t>*Crucible Thickness</a:t>
            </a:r>
          </a:p>
          <a:p>
            <a:pPr lvl="1"/>
            <a:r>
              <a:rPr lang="en-US"/>
              <a:t>*Port Location</a:t>
            </a:r>
          </a:p>
        </p:txBody>
      </p:sp>
      <p:pic>
        <p:nvPicPr>
          <p:cNvPr id="4" name="Picture 3">
            <a:extLst>
              <a:ext uri="{FF2B5EF4-FFF2-40B4-BE49-F238E27FC236}">
                <a16:creationId xmlns:a16="http://schemas.microsoft.com/office/drawing/2014/main" id="{7B418DD7-142B-0DC7-058E-673474A987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814387"/>
            <a:ext cx="4876801" cy="4943475"/>
          </a:xfrm>
          <a:prstGeom prst="rect">
            <a:avLst/>
          </a:prstGeom>
          <a:ln w="57150">
            <a:solidFill>
              <a:schemeClr val="accent2"/>
            </a:solidFill>
          </a:ln>
        </p:spPr>
      </p:pic>
      <p:cxnSp>
        <p:nvCxnSpPr>
          <p:cNvPr id="7" name="Straight Arrow Connector 6">
            <a:extLst>
              <a:ext uri="{FF2B5EF4-FFF2-40B4-BE49-F238E27FC236}">
                <a16:creationId xmlns:a16="http://schemas.microsoft.com/office/drawing/2014/main" id="{161CB5E8-0C3F-D2E6-2D6C-D3189E33F986}"/>
              </a:ext>
            </a:extLst>
          </p:cNvPr>
          <p:cNvCxnSpPr>
            <a:cxnSpLocks/>
          </p:cNvCxnSpPr>
          <p:nvPr/>
        </p:nvCxnSpPr>
        <p:spPr>
          <a:xfrm flipV="1">
            <a:off x="3857625" y="1892759"/>
            <a:ext cx="2962275" cy="1650541"/>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79FC823-0E90-F3EF-2157-EEA38366AD41}"/>
              </a:ext>
            </a:extLst>
          </p:cNvPr>
          <p:cNvCxnSpPr>
            <a:cxnSpLocks/>
          </p:cNvCxnSpPr>
          <p:nvPr/>
        </p:nvCxnSpPr>
        <p:spPr>
          <a:xfrm flipV="1">
            <a:off x="3781425" y="2977315"/>
            <a:ext cx="3038475" cy="89936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B2E358F-77C8-FE81-D4E7-D2D9C3250710}"/>
              </a:ext>
            </a:extLst>
          </p:cNvPr>
          <p:cNvCxnSpPr>
            <a:cxnSpLocks/>
            <a:endCxn id="20" idx="1"/>
          </p:cNvCxnSpPr>
          <p:nvPr/>
        </p:nvCxnSpPr>
        <p:spPr>
          <a:xfrm flipV="1">
            <a:off x="4297369" y="3672012"/>
            <a:ext cx="2820453" cy="676049"/>
          </a:xfrm>
          <a:prstGeom prst="straightConnector1">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20" name="Left Bracket 19">
            <a:extLst>
              <a:ext uri="{FF2B5EF4-FFF2-40B4-BE49-F238E27FC236}">
                <a16:creationId xmlns:a16="http://schemas.microsoft.com/office/drawing/2014/main" id="{AC36ACEC-7236-B0A8-6CD5-AE31F5397730}"/>
              </a:ext>
            </a:extLst>
          </p:cNvPr>
          <p:cNvSpPr/>
          <p:nvPr/>
        </p:nvSpPr>
        <p:spPr>
          <a:xfrm rot="16459342">
            <a:off x="7057913" y="3272394"/>
            <a:ext cx="129583" cy="670021"/>
          </a:xfrm>
          <a:prstGeom prst="leftBracket">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E660E32B-636E-C846-F692-4039D77313DA}"/>
              </a:ext>
            </a:extLst>
          </p:cNvPr>
          <p:cNvCxnSpPr>
            <a:cxnSpLocks/>
            <a:endCxn id="27" idx="1"/>
          </p:cNvCxnSpPr>
          <p:nvPr/>
        </p:nvCxnSpPr>
        <p:spPr>
          <a:xfrm flipV="1">
            <a:off x="5278653" y="4469141"/>
            <a:ext cx="2290926" cy="257640"/>
          </a:xfrm>
          <a:prstGeom prst="straightConnector1">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27" name="Left Bracket 26">
            <a:extLst>
              <a:ext uri="{FF2B5EF4-FFF2-40B4-BE49-F238E27FC236}">
                <a16:creationId xmlns:a16="http://schemas.microsoft.com/office/drawing/2014/main" id="{7D482E8A-0CB8-2F52-5B7F-8A525F4914A8}"/>
              </a:ext>
            </a:extLst>
          </p:cNvPr>
          <p:cNvSpPr/>
          <p:nvPr/>
        </p:nvSpPr>
        <p:spPr>
          <a:xfrm rot="45342">
            <a:off x="7569573" y="4134994"/>
            <a:ext cx="131024" cy="670021"/>
          </a:xfrm>
          <a:prstGeom prst="leftBracket">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Picture 8" descr="microwave clipart - Clip Art Library">
            <a:extLst>
              <a:ext uri="{FF2B5EF4-FFF2-40B4-BE49-F238E27FC236}">
                <a16:creationId xmlns:a16="http://schemas.microsoft.com/office/drawing/2014/main" id="{75BE0F77-B6EA-7BE2-0663-A09237A16588}"/>
              </a:ext>
            </a:extLst>
          </p:cNvPr>
          <p:cNvPicPr>
            <a:picLocks noChangeAspect="1"/>
          </p:cNvPicPr>
          <p:nvPr/>
        </p:nvPicPr>
        <p:blipFill rotWithShape="1">
          <a:blip r:embed="rId4">
            <a:extLst>
              <a:ext uri="{28A0092B-C50C-407E-A947-70E740481C1C}">
                <a14:useLocalDpi xmlns:a14="http://schemas.microsoft.com/office/drawing/2010/main" val="0"/>
              </a:ext>
            </a:extLst>
          </a:blip>
          <a:srcRect l="6933" t="7212" r="6933" b="12121"/>
          <a:stretch/>
        </p:blipFill>
        <p:spPr>
          <a:xfrm>
            <a:off x="11441903" y="59531"/>
            <a:ext cx="690574" cy="460585"/>
          </a:xfrm>
          <a:prstGeom prst="rect">
            <a:avLst/>
          </a:prstGeom>
        </p:spPr>
      </p:pic>
    </p:spTree>
    <p:extLst>
      <p:ext uri="{BB962C8B-B14F-4D97-AF65-F5344CB8AC3E}">
        <p14:creationId xmlns:p14="http://schemas.microsoft.com/office/powerpoint/2010/main" val="705630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CFFDD95-71BC-8148-ACBB-F8DD707CBF0E}"/>
              </a:ext>
            </a:extLst>
          </p:cNvPr>
          <p:cNvSpPr>
            <a:spLocks noGrp="1"/>
          </p:cNvSpPr>
          <p:nvPr>
            <p:ph type="title"/>
          </p:nvPr>
        </p:nvSpPr>
        <p:spPr>
          <a:xfrm>
            <a:off x="405830" y="248569"/>
            <a:ext cx="5188146" cy="896352"/>
          </a:xfrm>
        </p:spPr>
        <p:txBody>
          <a:bodyPr>
            <a:normAutofit/>
          </a:bodyPr>
          <a:lstStyle/>
          <a:p>
            <a:r>
              <a:rPr lang="en-US"/>
              <a:t>Optimization Results</a:t>
            </a:r>
          </a:p>
        </p:txBody>
      </p:sp>
      <p:sp>
        <p:nvSpPr>
          <p:cNvPr id="3" name="Content Placeholder 2">
            <a:extLst>
              <a:ext uri="{FF2B5EF4-FFF2-40B4-BE49-F238E27FC236}">
                <a16:creationId xmlns:a16="http://schemas.microsoft.com/office/drawing/2014/main" id="{E02334A8-E0AC-FD46-BFB0-47BF3647AA7C}"/>
              </a:ext>
            </a:extLst>
          </p:cNvPr>
          <p:cNvSpPr>
            <a:spLocks noGrp="1"/>
          </p:cNvSpPr>
          <p:nvPr>
            <p:ph idx="1"/>
          </p:nvPr>
        </p:nvSpPr>
        <p:spPr/>
        <p:txBody>
          <a:bodyPr/>
          <a:lstStyle/>
          <a:p>
            <a:r>
              <a:rPr lang="en-US"/>
              <a:t>12-5/8″ diameter – ~16 cm radius</a:t>
            </a:r>
          </a:p>
          <a:p>
            <a:r>
              <a:rPr lang="en-US"/>
              <a:t>10-3/8″ height – ~26.4 cm height</a:t>
            </a:r>
          </a:p>
          <a:p>
            <a:endParaRPr lang="en-US"/>
          </a:p>
        </p:txBody>
      </p:sp>
      <p:pic>
        <p:nvPicPr>
          <p:cNvPr id="4" name="Picture 3">
            <a:extLst>
              <a:ext uri="{FF2B5EF4-FFF2-40B4-BE49-F238E27FC236}">
                <a16:creationId xmlns:a16="http://schemas.microsoft.com/office/drawing/2014/main" id="{FDEBE2C3-393F-FE59-49E4-78FE638ACC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859" y="2276808"/>
            <a:ext cx="11734283" cy="3542635"/>
          </a:xfrm>
          <a:prstGeom prst="rect">
            <a:avLst/>
          </a:prstGeom>
        </p:spPr>
      </p:pic>
      <p:sp>
        <p:nvSpPr>
          <p:cNvPr id="6" name="Rectangle 5">
            <a:extLst>
              <a:ext uri="{FF2B5EF4-FFF2-40B4-BE49-F238E27FC236}">
                <a16:creationId xmlns:a16="http://schemas.microsoft.com/office/drawing/2014/main" id="{EA965B0E-6F7A-3E5E-854B-40DA776B26BC}"/>
              </a:ext>
            </a:extLst>
          </p:cNvPr>
          <p:cNvSpPr/>
          <p:nvPr/>
        </p:nvSpPr>
        <p:spPr>
          <a:xfrm>
            <a:off x="6010275" y="2943225"/>
            <a:ext cx="800100" cy="361950"/>
          </a:xfrm>
          <a:prstGeom prst="rect">
            <a:avLst/>
          </a:prstGeom>
          <a:noFill/>
          <a:ln w="57150">
            <a:solidFill>
              <a:schemeClr val="tx1"/>
            </a:solidFill>
          </a:ln>
          <a:effectLst>
            <a:glow rad="76200">
              <a:schemeClr val="bg1">
                <a:alpha val="48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crowave clipart - Clip Art Library">
            <a:extLst>
              <a:ext uri="{FF2B5EF4-FFF2-40B4-BE49-F238E27FC236}">
                <a16:creationId xmlns:a16="http://schemas.microsoft.com/office/drawing/2014/main" id="{40E3A5F0-0126-83EE-A1B8-02124BEE7C51}"/>
              </a:ext>
            </a:extLst>
          </p:cNvPr>
          <p:cNvPicPr>
            <a:picLocks noChangeAspect="1"/>
          </p:cNvPicPr>
          <p:nvPr/>
        </p:nvPicPr>
        <p:blipFill rotWithShape="1">
          <a:blip r:embed="rId4">
            <a:extLst>
              <a:ext uri="{28A0092B-C50C-407E-A947-70E740481C1C}">
                <a14:useLocalDpi xmlns:a14="http://schemas.microsoft.com/office/drawing/2010/main" val="0"/>
              </a:ext>
            </a:extLst>
          </a:blip>
          <a:srcRect l="6933" t="7212" r="6933" b="12121"/>
          <a:stretch/>
        </p:blipFill>
        <p:spPr>
          <a:xfrm>
            <a:off x="11441903" y="59531"/>
            <a:ext cx="690574" cy="460585"/>
          </a:xfrm>
          <a:prstGeom prst="rect">
            <a:avLst/>
          </a:prstGeom>
        </p:spPr>
      </p:pic>
      <p:sp>
        <p:nvSpPr>
          <p:cNvPr id="2" name="Rectangle 1">
            <a:extLst>
              <a:ext uri="{FF2B5EF4-FFF2-40B4-BE49-F238E27FC236}">
                <a16:creationId xmlns:a16="http://schemas.microsoft.com/office/drawing/2014/main" id="{1C8AB552-1ABE-6827-9033-9015C4AFBFFF}"/>
              </a:ext>
            </a:extLst>
          </p:cNvPr>
          <p:cNvSpPr/>
          <p:nvPr/>
        </p:nvSpPr>
        <p:spPr>
          <a:xfrm>
            <a:off x="5241072" y="2294147"/>
            <a:ext cx="2088995" cy="1662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ysClr val="windowText" lastClr="000000"/>
                </a:solidFill>
                <a:latin typeface="Calibri" panose="020F0502020204030204" pitchFamily="34" charset="0"/>
                <a:ea typeface="Calibri" panose="020F0502020204030204" pitchFamily="34" charset="0"/>
                <a:cs typeface="Calibri" panose="020F0502020204030204" pitchFamily="34" charset="0"/>
              </a:rPr>
              <a:t>Cavity Radius (cm)</a:t>
            </a:r>
          </a:p>
        </p:txBody>
      </p:sp>
    </p:spTree>
    <p:extLst>
      <p:ext uri="{BB962C8B-B14F-4D97-AF65-F5344CB8AC3E}">
        <p14:creationId xmlns:p14="http://schemas.microsoft.com/office/powerpoint/2010/main" val="12391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CFFDD95-71BC-8148-ACBB-F8DD707CBF0E}"/>
              </a:ext>
            </a:extLst>
          </p:cNvPr>
          <p:cNvSpPr>
            <a:spLocks noGrp="1"/>
          </p:cNvSpPr>
          <p:nvPr>
            <p:ph type="title"/>
          </p:nvPr>
        </p:nvSpPr>
        <p:spPr>
          <a:xfrm>
            <a:off x="405830" y="248569"/>
            <a:ext cx="5188146" cy="896352"/>
          </a:xfrm>
        </p:spPr>
        <p:txBody>
          <a:bodyPr>
            <a:normAutofit/>
          </a:bodyPr>
          <a:lstStyle/>
          <a:p>
            <a:r>
              <a:rPr lang="en-US"/>
              <a:t>Impact of Insulation</a:t>
            </a:r>
          </a:p>
        </p:txBody>
      </p:sp>
      <p:grpSp>
        <p:nvGrpSpPr>
          <p:cNvPr id="33" name="Group 32">
            <a:extLst>
              <a:ext uri="{FF2B5EF4-FFF2-40B4-BE49-F238E27FC236}">
                <a16:creationId xmlns:a16="http://schemas.microsoft.com/office/drawing/2014/main" id="{6C59B070-2B4C-883F-CB44-AC4AF4289A04}"/>
              </a:ext>
            </a:extLst>
          </p:cNvPr>
          <p:cNvGrpSpPr/>
          <p:nvPr/>
        </p:nvGrpSpPr>
        <p:grpSpPr>
          <a:xfrm>
            <a:off x="529252" y="1279441"/>
            <a:ext cx="7963187" cy="5230770"/>
            <a:chOff x="1253152" y="1355641"/>
            <a:chExt cx="7963187" cy="5230770"/>
          </a:xfrm>
        </p:grpSpPr>
        <p:pic>
          <p:nvPicPr>
            <p:cNvPr id="29" name="Picture 28">
              <a:extLst>
                <a:ext uri="{FF2B5EF4-FFF2-40B4-BE49-F238E27FC236}">
                  <a16:creationId xmlns:a16="http://schemas.microsoft.com/office/drawing/2014/main" id="{00250F0D-C1E7-370E-31B7-B9C1CC708A8A}"/>
                </a:ext>
              </a:extLst>
            </p:cNvPr>
            <p:cNvPicPr>
              <a:picLocks noChangeAspect="1"/>
            </p:cNvPicPr>
            <p:nvPr/>
          </p:nvPicPr>
          <p:blipFill rotWithShape="1">
            <a:blip r:embed="rId3">
              <a:extLst>
                <a:ext uri="{28A0092B-C50C-407E-A947-70E740481C1C}">
                  <a14:useLocalDpi xmlns:a14="http://schemas.microsoft.com/office/drawing/2010/main" val="0"/>
                </a:ext>
              </a:extLst>
            </a:blip>
            <a:srcRect l="38211" t="46162" r="38211" b="8622"/>
            <a:stretch/>
          </p:blipFill>
          <p:spPr>
            <a:xfrm>
              <a:off x="6664330" y="4061086"/>
              <a:ext cx="2552007" cy="2525325"/>
            </a:xfrm>
            <a:prstGeom prst="rect">
              <a:avLst/>
            </a:prstGeom>
            <a:ln w="57150">
              <a:solidFill>
                <a:schemeClr val="accent2"/>
              </a:solidFill>
            </a:ln>
          </p:spPr>
        </p:pic>
        <p:pic>
          <p:nvPicPr>
            <p:cNvPr id="26" name="Picture 25">
              <a:extLst>
                <a:ext uri="{FF2B5EF4-FFF2-40B4-BE49-F238E27FC236}">
                  <a16:creationId xmlns:a16="http://schemas.microsoft.com/office/drawing/2014/main" id="{E6437EB4-2498-ECC0-BC65-CCBC2F8112DA}"/>
                </a:ext>
              </a:extLst>
            </p:cNvPr>
            <p:cNvPicPr>
              <a:picLocks noChangeAspect="1"/>
            </p:cNvPicPr>
            <p:nvPr/>
          </p:nvPicPr>
          <p:blipFill rotWithShape="1">
            <a:blip r:embed="rId4">
              <a:extLst>
                <a:ext uri="{28A0092B-C50C-407E-A947-70E740481C1C}">
                  <a14:useLocalDpi xmlns:a14="http://schemas.microsoft.com/office/drawing/2010/main" val="0"/>
                </a:ext>
              </a:extLst>
            </a:blip>
            <a:srcRect l="39186" t="45334" r="37237" b="9450"/>
            <a:stretch/>
          </p:blipFill>
          <p:spPr>
            <a:xfrm>
              <a:off x="3958741" y="4061086"/>
              <a:ext cx="2552007" cy="2525325"/>
            </a:xfrm>
            <a:prstGeom prst="rect">
              <a:avLst/>
            </a:prstGeom>
            <a:ln w="57150">
              <a:solidFill>
                <a:schemeClr val="accent2"/>
              </a:solidFill>
            </a:ln>
          </p:spPr>
        </p:pic>
        <p:pic>
          <p:nvPicPr>
            <p:cNvPr id="17" name="Picture 16">
              <a:extLst>
                <a:ext uri="{FF2B5EF4-FFF2-40B4-BE49-F238E27FC236}">
                  <a16:creationId xmlns:a16="http://schemas.microsoft.com/office/drawing/2014/main" id="{60AFA765-2433-A0EA-671A-2C11FAD29ED8}"/>
                </a:ext>
              </a:extLst>
            </p:cNvPr>
            <p:cNvPicPr>
              <a:picLocks noChangeAspect="1"/>
            </p:cNvPicPr>
            <p:nvPr/>
          </p:nvPicPr>
          <p:blipFill rotWithShape="1">
            <a:blip r:embed="rId5">
              <a:extLst>
                <a:ext uri="{28A0092B-C50C-407E-A947-70E740481C1C}">
                  <a14:useLocalDpi xmlns:a14="http://schemas.microsoft.com/office/drawing/2010/main" val="0"/>
                </a:ext>
              </a:extLst>
            </a:blip>
            <a:srcRect l="39191" t="45173" r="37231" b="9612"/>
            <a:stretch/>
          </p:blipFill>
          <p:spPr>
            <a:xfrm>
              <a:off x="1253152" y="4061087"/>
              <a:ext cx="2552007" cy="2525324"/>
            </a:xfrm>
            <a:prstGeom prst="rect">
              <a:avLst/>
            </a:prstGeom>
            <a:ln w="57150">
              <a:solidFill>
                <a:schemeClr val="accent2"/>
              </a:solidFill>
            </a:ln>
          </p:spPr>
        </p:pic>
        <p:pic>
          <p:nvPicPr>
            <p:cNvPr id="2" name="Picture 1">
              <a:extLst>
                <a:ext uri="{FF2B5EF4-FFF2-40B4-BE49-F238E27FC236}">
                  <a16:creationId xmlns:a16="http://schemas.microsoft.com/office/drawing/2014/main" id="{76BCD447-2558-EE8C-8D42-95210A0E2693}"/>
                </a:ext>
              </a:extLst>
            </p:cNvPr>
            <p:cNvPicPr>
              <a:picLocks noChangeAspect="1"/>
            </p:cNvPicPr>
            <p:nvPr/>
          </p:nvPicPr>
          <p:blipFill rotWithShape="1">
            <a:blip r:embed="rId6">
              <a:extLst>
                <a:ext uri="{28A0092B-C50C-407E-A947-70E740481C1C}">
                  <a14:useLocalDpi xmlns:a14="http://schemas.microsoft.com/office/drawing/2010/main" val="0"/>
                </a:ext>
              </a:extLst>
            </a:blip>
            <a:srcRect l="28033" t="4646" r="25917" b="7043"/>
            <a:stretch/>
          </p:blipFill>
          <p:spPr>
            <a:xfrm>
              <a:off x="1253152" y="1355641"/>
              <a:ext cx="2552007" cy="2525324"/>
            </a:xfrm>
            <a:prstGeom prst="rect">
              <a:avLst/>
            </a:prstGeom>
            <a:ln w="57150">
              <a:solidFill>
                <a:schemeClr val="accent2"/>
              </a:solidFill>
            </a:ln>
          </p:spPr>
        </p:pic>
        <p:pic>
          <p:nvPicPr>
            <p:cNvPr id="4" name="Picture 3">
              <a:extLst>
                <a:ext uri="{FF2B5EF4-FFF2-40B4-BE49-F238E27FC236}">
                  <a16:creationId xmlns:a16="http://schemas.microsoft.com/office/drawing/2014/main" id="{4DD486F8-556F-7BAA-67B7-616D631901D3}"/>
                </a:ext>
              </a:extLst>
            </p:cNvPr>
            <p:cNvPicPr>
              <a:picLocks noChangeAspect="1"/>
            </p:cNvPicPr>
            <p:nvPr/>
          </p:nvPicPr>
          <p:blipFill rotWithShape="1">
            <a:blip r:embed="rId7">
              <a:extLst>
                <a:ext uri="{28A0092B-C50C-407E-A947-70E740481C1C}">
                  <a14:useLocalDpi xmlns:a14="http://schemas.microsoft.com/office/drawing/2010/main" val="0"/>
                </a:ext>
              </a:extLst>
            </a:blip>
            <a:srcRect l="28879" t="6427" r="24530" b="4222"/>
            <a:stretch/>
          </p:blipFill>
          <p:spPr>
            <a:xfrm>
              <a:off x="6664332" y="1355641"/>
              <a:ext cx="2552007" cy="2525325"/>
            </a:xfrm>
            <a:prstGeom prst="rect">
              <a:avLst/>
            </a:prstGeom>
            <a:ln w="57150">
              <a:solidFill>
                <a:schemeClr val="accent2"/>
              </a:solidFill>
            </a:ln>
          </p:spPr>
        </p:pic>
        <p:pic>
          <p:nvPicPr>
            <p:cNvPr id="6" name="Picture 5">
              <a:extLst>
                <a:ext uri="{FF2B5EF4-FFF2-40B4-BE49-F238E27FC236}">
                  <a16:creationId xmlns:a16="http://schemas.microsoft.com/office/drawing/2014/main" id="{C3594B08-B6A0-C64A-281D-4167D8B7DB05}"/>
                </a:ext>
              </a:extLst>
            </p:cNvPr>
            <p:cNvPicPr>
              <a:picLocks noChangeAspect="1"/>
            </p:cNvPicPr>
            <p:nvPr/>
          </p:nvPicPr>
          <p:blipFill rotWithShape="1">
            <a:blip r:embed="rId8">
              <a:extLst>
                <a:ext uri="{28A0092B-C50C-407E-A947-70E740481C1C}">
                  <a14:useLocalDpi xmlns:a14="http://schemas.microsoft.com/office/drawing/2010/main" val="0"/>
                </a:ext>
              </a:extLst>
            </a:blip>
            <a:srcRect l="27349" t="4688" r="26601" b="7001"/>
            <a:stretch/>
          </p:blipFill>
          <p:spPr>
            <a:xfrm>
              <a:off x="3958742" y="1355641"/>
              <a:ext cx="2552007" cy="2525324"/>
            </a:xfrm>
            <a:prstGeom prst="rect">
              <a:avLst/>
            </a:prstGeom>
            <a:ln w="57150">
              <a:solidFill>
                <a:schemeClr val="accent2"/>
              </a:solidFill>
            </a:ln>
          </p:spPr>
        </p:pic>
      </p:grpSp>
      <p:graphicFrame>
        <p:nvGraphicFramePr>
          <p:cNvPr id="34" name="Chart 33">
            <a:extLst>
              <a:ext uri="{FF2B5EF4-FFF2-40B4-BE49-F238E27FC236}">
                <a16:creationId xmlns:a16="http://schemas.microsoft.com/office/drawing/2014/main" id="{4FE0CF20-0A59-112C-6D93-5CEB41702559}"/>
              </a:ext>
            </a:extLst>
          </p:cNvPr>
          <p:cNvGraphicFramePr>
            <a:graphicFrameLocks/>
          </p:cNvGraphicFramePr>
          <p:nvPr>
            <p:extLst>
              <p:ext uri="{D42A27DB-BD31-4B8C-83A1-F6EECF244321}">
                <p14:modId xmlns:p14="http://schemas.microsoft.com/office/powerpoint/2010/main" val="3025370306"/>
              </p:ext>
            </p:extLst>
          </p:nvPr>
        </p:nvGraphicFramePr>
        <p:xfrm>
          <a:off x="8690948" y="2506521"/>
          <a:ext cx="2971800" cy="2743200"/>
        </p:xfrm>
        <a:graphic>
          <a:graphicData uri="http://schemas.openxmlformats.org/drawingml/2006/chart">
            <c:chart xmlns:c="http://schemas.openxmlformats.org/drawingml/2006/chart" xmlns:r="http://schemas.openxmlformats.org/officeDocument/2006/relationships" r:id="rId9"/>
          </a:graphicData>
        </a:graphic>
      </p:graphicFrame>
      <p:sp>
        <p:nvSpPr>
          <p:cNvPr id="35" name="TextBox 34">
            <a:extLst>
              <a:ext uri="{FF2B5EF4-FFF2-40B4-BE49-F238E27FC236}">
                <a16:creationId xmlns:a16="http://schemas.microsoft.com/office/drawing/2014/main" id="{F23F5A51-0C86-4E61-660D-D5F570916703}"/>
              </a:ext>
            </a:extLst>
          </p:cNvPr>
          <p:cNvSpPr txBox="1"/>
          <p:nvPr/>
        </p:nvSpPr>
        <p:spPr>
          <a:xfrm>
            <a:off x="945663" y="3710160"/>
            <a:ext cx="1719189" cy="369332"/>
          </a:xfrm>
          <a:prstGeom prst="rect">
            <a:avLst/>
          </a:prstGeom>
          <a:solidFill>
            <a:schemeClr val="bg1"/>
          </a:solidFill>
          <a:ln w="28575">
            <a:solidFill>
              <a:schemeClr val="accent2"/>
            </a:solidFill>
          </a:ln>
        </p:spPr>
        <p:txBody>
          <a:bodyPr wrap="none" rtlCol="0">
            <a:spAutoFit/>
          </a:bodyPr>
          <a:lstStyle/>
          <a:p>
            <a:pPr algn="ctr"/>
            <a:r>
              <a:rPr lang="en-US"/>
              <a:t>Insulation Walls</a:t>
            </a:r>
          </a:p>
        </p:txBody>
      </p:sp>
      <p:sp>
        <p:nvSpPr>
          <p:cNvPr id="36" name="TextBox 35">
            <a:extLst>
              <a:ext uri="{FF2B5EF4-FFF2-40B4-BE49-F238E27FC236}">
                <a16:creationId xmlns:a16="http://schemas.microsoft.com/office/drawing/2014/main" id="{E91512BE-BFB1-B8CC-D6C6-2D4A05C01A13}"/>
              </a:ext>
            </a:extLst>
          </p:cNvPr>
          <p:cNvSpPr txBox="1"/>
          <p:nvPr/>
        </p:nvSpPr>
        <p:spPr>
          <a:xfrm>
            <a:off x="3518424" y="3693455"/>
            <a:ext cx="1984839" cy="369332"/>
          </a:xfrm>
          <a:prstGeom prst="rect">
            <a:avLst/>
          </a:prstGeom>
          <a:solidFill>
            <a:schemeClr val="bg1"/>
          </a:solidFill>
          <a:ln w="28575">
            <a:solidFill>
              <a:schemeClr val="accent2"/>
            </a:solidFill>
          </a:ln>
        </p:spPr>
        <p:txBody>
          <a:bodyPr wrap="none" rtlCol="0">
            <a:spAutoFit/>
          </a:bodyPr>
          <a:lstStyle/>
          <a:p>
            <a:pPr algn="ctr"/>
            <a:r>
              <a:rPr lang="en-US"/>
              <a:t>Insulation Capsule</a:t>
            </a:r>
          </a:p>
        </p:txBody>
      </p:sp>
      <p:sp>
        <p:nvSpPr>
          <p:cNvPr id="37" name="TextBox 36">
            <a:extLst>
              <a:ext uri="{FF2B5EF4-FFF2-40B4-BE49-F238E27FC236}">
                <a16:creationId xmlns:a16="http://schemas.microsoft.com/office/drawing/2014/main" id="{A90BD8F2-45A8-7058-E281-7E5F9B164A0D}"/>
              </a:ext>
            </a:extLst>
          </p:cNvPr>
          <p:cNvSpPr txBox="1"/>
          <p:nvPr/>
        </p:nvSpPr>
        <p:spPr>
          <a:xfrm>
            <a:off x="6479862" y="3710160"/>
            <a:ext cx="1473481" cy="369332"/>
          </a:xfrm>
          <a:prstGeom prst="rect">
            <a:avLst/>
          </a:prstGeom>
          <a:solidFill>
            <a:schemeClr val="bg1"/>
          </a:solidFill>
          <a:ln w="28575">
            <a:solidFill>
              <a:schemeClr val="accent2"/>
            </a:solidFill>
          </a:ln>
        </p:spPr>
        <p:txBody>
          <a:bodyPr wrap="none" rtlCol="0">
            <a:spAutoFit/>
          </a:bodyPr>
          <a:lstStyle/>
          <a:p>
            <a:pPr algn="ctr"/>
            <a:r>
              <a:rPr lang="en-US"/>
              <a:t>No Insulation</a:t>
            </a:r>
          </a:p>
        </p:txBody>
      </p:sp>
      <p:pic>
        <p:nvPicPr>
          <p:cNvPr id="9" name="Picture 8" descr="microwave clipart - Clip Art Library">
            <a:extLst>
              <a:ext uri="{FF2B5EF4-FFF2-40B4-BE49-F238E27FC236}">
                <a16:creationId xmlns:a16="http://schemas.microsoft.com/office/drawing/2014/main" id="{08A84997-7116-F9BE-FF5D-89CF61127A85}"/>
              </a:ext>
            </a:extLst>
          </p:cNvPr>
          <p:cNvPicPr>
            <a:picLocks noChangeAspect="1"/>
          </p:cNvPicPr>
          <p:nvPr/>
        </p:nvPicPr>
        <p:blipFill rotWithShape="1">
          <a:blip r:embed="rId10">
            <a:extLst>
              <a:ext uri="{28A0092B-C50C-407E-A947-70E740481C1C}">
                <a14:useLocalDpi xmlns:a14="http://schemas.microsoft.com/office/drawing/2010/main" val="0"/>
              </a:ext>
            </a:extLst>
          </a:blip>
          <a:srcRect l="6933" t="7212" r="6933" b="12121"/>
          <a:stretch/>
        </p:blipFill>
        <p:spPr>
          <a:xfrm>
            <a:off x="11441903" y="59531"/>
            <a:ext cx="690574" cy="460585"/>
          </a:xfrm>
          <a:prstGeom prst="rect">
            <a:avLst/>
          </a:prstGeom>
        </p:spPr>
      </p:pic>
    </p:spTree>
    <p:extLst>
      <p:ext uri="{BB962C8B-B14F-4D97-AF65-F5344CB8AC3E}">
        <p14:creationId xmlns:p14="http://schemas.microsoft.com/office/powerpoint/2010/main" val="3643360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3C97030-DFC3-2E28-EC5D-D3BF66C06BA9}"/>
              </a:ext>
            </a:extLst>
          </p:cNvPr>
          <p:cNvSpPr/>
          <p:nvPr/>
        </p:nvSpPr>
        <p:spPr>
          <a:xfrm>
            <a:off x="484845" y="941287"/>
            <a:ext cx="11222307" cy="5526188"/>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CFFDD95-71BC-8148-ACBB-F8DD707CBF0E}"/>
              </a:ext>
            </a:extLst>
          </p:cNvPr>
          <p:cNvSpPr>
            <a:spLocks noGrp="1"/>
          </p:cNvSpPr>
          <p:nvPr>
            <p:ph type="title"/>
          </p:nvPr>
        </p:nvSpPr>
        <p:spPr>
          <a:xfrm>
            <a:off x="405830" y="248569"/>
            <a:ext cx="5188146" cy="896352"/>
          </a:xfrm>
        </p:spPr>
        <p:txBody>
          <a:bodyPr>
            <a:normAutofit/>
          </a:bodyPr>
          <a:lstStyle/>
          <a:p>
            <a:r>
              <a:rPr lang="en-US"/>
              <a:t>Finished Chamber</a:t>
            </a:r>
          </a:p>
        </p:txBody>
      </p:sp>
      <p:pic>
        <p:nvPicPr>
          <p:cNvPr id="4" name="Content Placeholder 3">
            <a:extLst>
              <a:ext uri="{FF2B5EF4-FFF2-40B4-BE49-F238E27FC236}">
                <a16:creationId xmlns:a16="http://schemas.microsoft.com/office/drawing/2014/main" id="{818C267D-3132-2ECA-94C8-414C40C96CD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563863" y="1016526"/>
            <a:ext cx="2419291" cy="2395122"/>
          </a:xfrm>
        </p:spPr>
      </p:pic>
      <p:pic>
        <p:nvPicPr>
          <p:cNvPr id="9" name="Picture 8">
            <a:extLst>
              <a:ext uri="{FF2B5EF4-FFF2-40B4-BE49-F238E27FC236}">
                <a16:creationId xmlns:a16="http://schemas.microsoft.com/office/drawing/2014/main" id="{39CA88F9-40D8-FA68-5505-FAB2DB11B50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158563" y="1016526"/>
            <a:ext cx="2419291" cy="2395122"/>
          </a:xfrm>
          <a:prstGeom prst="rect">
            <a:avLst/>
          </a:prstGeom>
        </p:spPr>
      </p:pic>
      <p:pic>
        <p:nvPicPr>
          <p:cNvPr id="11" name="Picture 10">
            <a:extLst>
              <a:ext uri="{FF2B5EF4-FFF2-40B4-BE49-F238E27FC236}">
                <a16:creationId xmlns:a16="http://schemas.microsoft.com/office/drawing/2014/main" id="{199B4C53-82B5-741A-18D0-290E5AC6E9C9}"/>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63863" y="3514725"/>
            <a:ext cx="11064273" cy="2859989"/>
          </a:xfrm>
          <a:prstGeom prst="rect">
            <a:avLst/>
          </a:prstGeom>
        </p:spPr>
      </p:pic>
      <p:pic>
        <p:nvPicPr>
          <p:cNvPr id="13" name="Picture 12">
            <a:extLst>
              <a:ext uri="{FF2B5EF4-FFF2-40B4-BE49-F238E27FC236}">
                <a16:creationId xmlns:a16="http://schemas.microsoft.com/office/drawing/2014/main" id="{EC3B9483-901D-B000-5127-5D5D339AB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3263" y="1007962"/>
            <a:ext cx="3204916" cy="2403686"/>
          </a:xfrm>
          <a:prstGeom prst="rect">
            <a:avLst/>
          </a:prstGeom>
        </p:spPr>
      </p:pic>
      <p:pic>
        <p:nvPicPr>
          <p:cNvPr id="15" name="Picture 14">
            <a:extLst>
              <a:ext uri="{FF2B5EF4-FFF2-40B4-BE49-F238E27FC236}">
                <a16:creationId xmlns:a16="http://schemas.microsoft.com/office/drawing/2014/main" id="{4976DBEC-4413-D0F7-5BBF-26803E17038F}"/>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9133589" y="1007962"/>
            <a:ext cx="2494547" cy="2403686"/>
          </a:xfrm>
          <a:prstGeom prst="rect">
            <a:avLst/>
          </a:prstGeom>
        </p:spPr>
      </p:pic>
      <p:sp>
        <p:nvSpPr>
          <p:cNvPr id="21" name="TextBox 20">
            <a:extLst>
              <a:ext uri="{FF2B5EF4-FFF2-40B4-BE49-F238E27FC236}">
                <a16:creationId xmlns:a16="http://schemas.microsoft.com/office/drawing/2014/main" id="{1FD5EA6F-4BAE-141A-0B4C-98667AA7CDCF}"/>
              </a:ext>
            </a:extLst>
          </p:cNvPr>
          <p:cNvSpPr txBox="1"/>
          <p:nvPr/>
        </p:nvSpPr>
        <p:spPr>
          <a:xfrm>
            <a:off x="693217" y="3244334"/>
            <a:ext cx="2160591" cy="369332"/>
          </a:xfrm>
          <a:prstGeom prst="rect">
            <a:avLst/>
          </a:prstGeom>
          <a:solidFill>
            <a:schemeClr val="bg1"/>
          </a:solidFill>
          <a:ln w="28575">
            <a:solidFill>
              <a:schemeClr val="accent2"/>
            </a:solidFill>
          </a:ln>
        </p:spPr>
        <p:txBody>
          <a:bodyPr wrap="none" rtlCol="0">
            <a:spAutoFit/>
          </a:bodyPr>
          <a:lstStyle/>
          <a:p>
            <a:pPr algn="ctr"/>
            <a:r>
              <a:rPr lang="en-US"/>
              <a:t>Waveguide Attached</a:t>
            </a:r>
          </a:p>
        </p:txBody>
      </p:sp>
      <p:sp>
        <p:nvSpPr>
          <p:cNvPr id="22" name="TextBox 21">
            <a:extLst>
              <a:ext uri="{FF2B5EF4-FFF2-40B4-BE49-F238E27FC236}">
                <a16:creationId xmlns:a16="http://schemas.microsoft.com/office/drawing/2014/main" id="{979750E3-8046-E9E0-BC39-1A856DE17A18}"/>
              </a:ext>
            </a:extLst>
          </p:cNvPr>
          <p:cNvSpPr txBox="1"/>
          <p:nvPr/>
        </p:nvSpPr>
        <p:spPr>
          <a:xfrm>
            <a:off x="3591554" y="3244334"/>
            <a:ext cx="1553310" cy="369332"/>
          </a:xfrm>
          <a:prstGeom prst="rect">
            <a:avLst/>
          </a:prstGeom>
          <a:solidFill>
            <a:schemeClr val="bg1"/>
          </a:solidFill>
          <a:ln w="28575">
            <a:solidFill>
              <a:schemeClr val="accent2"/>
            </a:solidFill>
          </a:ln>
        </p:spPr>
        <p:txBody>
          <a:bodyPr wrap="none" rtlCol="0">
            <a:spAutoFit/>
          </a:bodyPr>
          <a:lstStyle/>
          <a:p>
            <a:pPr algn="ctr"/>
            <a:r>
              <a:rPr lang="en-US"/>
              <a:t>Waveguide Jig</a:t>
            </a:r>
          </a:p>
        </p:txBody>
      </p:sp>
      <p:sp>
        <p:nvSpPr>
          <p:cNvPr id="23" name="TextBox 22">
            <a:extLst>
              <a:ext uri="{FF2B5EF4-FFF2-40B4-BE49-F238E27FC236}">
                <a16:creationId xmlns:a16="http://schemas.microsoft.com/office/drawing/2014/main" id="{49B1EC7F-F5BE-A807-49FB-22EA9E528358}"/>
              </a:ext>
            </a:extLst>
          </p:cNvPr>
          <p:cNvSpPr txBox="1"/>
          <p:nvPr/>
        </p:nvSpPr>
        <p:spPr>
          <a:xfrm>
            <a:off x="6766360" y="3244334"/>
            <a:ext cx="1178721" cy="369332"/>
          </a:xfrm>
          <a:prstGeom prst="rect">
            <a:avLst/>
          </a:prstGeom>
          <a:solidFill>
            <a:schemeClr val="bg1"/>
          </a:solidFill>
          <a:ln w="28575">
            <a:solidFill>
              <a:schemeClr val="accent2"/>
            </a:solidFill>
          </a:ln>
        </p:spPr>
        <p:txBody>
          <a:bodyPr wrap="none" rtlCol="0">
            <a:spAutoFit/>
          </a:bodyPr>
          <a:lstStyle/>
          <a:p>
            <a:pPr algn="ctr"/>
            <a:r>
              <a:rPr lang="en-US"/>
              <a:t>RF Gasket</a:t>
            </a:r>
          </a:p>
        </p:txBody>
      </p:sp>
      <p:sp>
        <p:nvSpPr>
          <p:cNvPr id="24" name="TextBox 23">
            <a:extLst>
              <a:ext uri="{FF2B5EF4-FFF2-40B4-BE49-F238E27FC236}">
                <a16:creationId xmlns:a16="http://schemas.microsoft.com/office/drawing/2014/main" id="{89218231-9B3B-9A1D-C692-B5EC46C30D48}"/>
              </a:ext>
            </a:extLst>
          </p:cNvPr>
          <p:cNvSpPr txBox="1"/>
          <p:nvPr/>
        </p:nvSpPr>
        <p:spPr>
          <a:xfrm>
            <a:off x="9526753" y="3244334"/>
            <a:ext cx="1708225" cy="369332"/>
          </a:xfrm>
          <a:prstGeom prst="rect">
            <a:avLst/>
          </a:prstGeom>
          <a:solidFill>
            <a:schemeClr val="bg1"/>
          </a:solidFill>
          <a:ln w="28575">
            <a:solidFill>
              <a:schemeClr val="accent2"/>
            </a:solidFill>
          </a:ln>
        </p:spPr>
        <p:txBody>
          <a:bodyPr wrap="none" lIns="91440" tIns="45720" rIns="91440" bIns="45720" rtlCol="0" anchor="t">
            <a:spAutoFit/>
          </a:bodyPr>
          <a:lstStyle/>
          <a:p>
            <a:pPr algn="ctr"/>
            <a:r>
              <a:rPr lang="en-US"/>
              <a:t>Focused Power</a:t>
            </a:r>
          </a:p>
        </p:txBody>
      </p:sp>
      <p:pic>
        <p:nvPicPr>
          <p:cNvPr id="7" name="Picture 6" descr="microwave clipart - Clip Art Library">
            <a:extLst>
              <a:ext uri="{FF2B5EF4-FFF2-40B4-BE49-F238E27FC236}">
                <a16:creationId xmlns:a16="http://schemas.microsoft.com/office/drawing/2014/main" id="{58AD79D8-6679-8A36-F19D-53D659DAF99C}"/>
              </a:ext>
            </a:extLst>
          </p:cNvPr>
          <p:cNvPicPr>
            <a:picLocks noChangeAspect="1"/>
          </p:cNvPicPr>
          <p:nvPr/>
        </p:nvPicPr>
        <p:blipFill rotWithShape="1">
          <a:blip r:embed="rId8">
            <a:extLst>
              <a:ext uri="{28A0092B-C50C-407E-A947-70E740481C1C}">
                <a14:useLocalDpi xmlns:a14="http://schemas.microsoft.com/office/drawing/2010/main" val="0"/>
              </a:ext>
            </a:extLst>
          </a:blip>
          <a:srcRect l="6933" t="7212" r="6933" b="12121"/>
          <a:stretch/>
        </p:blipFill>
        <p:spPr>
          <a:xfrm>
            <a:off x="11441903" y="59531"/>
            <a:ext cx="690574" cy="460585"/>
          </a:xfrm>
          <a:prstGeom prst="rect">
            <a:avLst/>
          </a:prstGeom>
        </p:spPr>
      </p:pic>
    </p:spTree>
    <p:extLst>
      <p:ext uri="{BB962C8B-B14F-4D97-AF65-F5344CB8AC3E}">
        <p14:creationId xmlns:p14="http://schemas.microsoft.com/office/powerpoint/2010/main" val="2831232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CFFDD95-71BC-8148-ACBB-F8DD707CBF0E}"/>
              </a:ext>
            </a:extLst>
          </p:cNvPr>
          <p:cNvSpPr>
            <a:spLocks noGrp="1"/>
          </p:cNvSpPr>
          <p:nvPr>
            <p:ph type="title"/>
          </p:nvPr>
        </p:nvSpPr>
        <p:spPr>
          <a:xfrm>
            <a:off x="405830" y="248569"/>
            <a:ext cx="5188146" cy="896352"/>
          </a:xfrm>
        </p:spPr>
        <p:txBody>
          <a:bodyPr>
            <a:normAutofit/>
          </a:bodyPr>
          <a:lstStyle/>
          <a:p>
            <a:r>
              <a:rPr lang="en-US"/>
              <a:t>Crucible Design</a:t>
            </a:r>
          </a:p>
        </p:txBody>
      </p:sp>
      <p:sp>
        <p:nvSpPr>
          <p:cNvPr id="3" name="Content Placeholder 2">
            <a:extLst>
              <a:ext uri="{FF2B5EF4-FFF2-40B4-BE49-F238E27FC236}">
                <a16:creationId xmlns:a16="http://schemas.microsoft.com/office/drawing/2014/main" id="{E02334A8-E0AC-FD46-BFB0-47BF3647AA7C}"/>
              </a:ext>
            </a:extLst>
          </p:cNvPr>
          <p:cNvSpPr>
            <a:spLocks noGrp="1"/>
          </p:cNvSpPr>
          <p:nvPr>
            <p:ph idx="1"/>
          </p:nvPr>
        </p:nvSpPr>
        <p:spPr>
          <a:xfrm>
            <a:off x="838200" y="1251284"/>
            <a:ext cx="5526657" cy="4736152"/>
          </a:xfrm>
        </p:spPr>
        <p:txBody>
          <a:bodyPr vert="horz" lIns="91440" tIns="45720" rIns="91440" bIns="45720" rtlCol="0" anchor="t">
            <a:normAutofit fontScale="92500" lnSpcReduction="10000"/>
          </a:bodyPr>
          <a:lstStyle/>
          <a:p>
            <a:r>
              <a:rPr lang="en-US"/>
              <a:t>Silicon Carbide (</a:t>
            </a:r>
            <a:r>
              <a:rPr lang="en-US" err="1"/>
              <a:t>SiC</a:t>
            </a:r>
            <a:r>
              <a:rPr lang="en-US"/>
              <a:t>)</a:t>
            </a:r>
          </a:p>
          <a:p>
            <a:pPr lvl="1"/>
            <a:r>
              <a:rPr lang="en-US"/>
              <a:t>Rapidly heats in presence of microwaves</a:t>
            </a:r>
          </a:p>
          <a:p>
            <a:pPr lvl="1"/>
            <a:r>
              <a:rPr lang="en-US"/>
              <a:t>1 cm thick</a:t>
            </a:r>
          </a:p>
          <a:p>
            <a:pPr lvl="2"/>
            <a:r>
              <a:rPr lang="en-US"/>
              <a:t>Balance between strength, energy absorption, thermal mass</a:t>
            </a:r>
          </a:p>
          <a:p>
            <a:r>
              <a:rPr lang="en-US"/>
              <a:t>Alumina Coating</a:t>
            </a:r>
          </a:p>
          <a:p>
            <a:pPr lvl="1"/>
            <a:r>
              <a:rPr lang="en-US"/>
              <a:t>Thin coat</a:t>
            </a:r>
          </a:p>
          <a:p>
            <a:pPr lvl="1"/>
            <a:r>
              <a:rPr lang="en-US"/>
              <a:t>Prevent reactions with </a:t>
            </a:r>
            <a:r>
              <a:rPr lang="en-US" err="1"/>
              <a:t>SiC</a:t>
            </a:r>
            <a:endParaRPr lang="en-US"/>
          </a:p>
          <a:p>
            <a:r>
              <a:rPr lang="en-US" i="1"/>
              <a:t>In-situ</a:t>
            </a:r>
            <a:r>
              <a:rPr lang="en-US"/>
              <a:t> Material</a:t>
            </a:r>
          </a:p>
          <a:p>
            <a:pPr lvl="1"/>
            <a:r>
              <a:rPr lang="en-US"/>
              <a:t>Heated by conduction from the </a:t>
            </a:r>
            <a:r>
              <a:rPr lang="en-US" err="1"/>
              <a:t>SiC</a:t>
            </a:r>
            <a:endParaRPr lang="en-US"/>
          </a:p>
          <a:p>
            <a:pPr lvl="1"/>
            <a:r>
              <a:rPr lang="en-US"/>
              <a:t>Even materials not normally heated by microwaves can be heated</a:t>
            </a:r>
          </a:p>
          <a:p>
            <a:pPr lvl="1"/>
            <a:endParaRPr lang="en-US"/>
          </a:p>
          <a:p>
            <a:pPr lvl="1"/>
            <a:endParaRPr lang="en-US"/>
          </a:p>
        </p:txBody>
      </p:sp>
      <p:pic>
        <p:nvPicPr>
          <p:cNvPr id="8" name="Picture 7" descr="A grey and black corner&#10;&#10;Description automatically generated">
            <a:extLst>
              <a:ext uri="{FF2B5EF4-FFF2-40B4-BE49-F238E27FC236}">
                <a16:creationId xmlns:a16="http://schemas.microsoft.com/office/drawing/2014/main" id="{133757C6-D781-7579-7A91-8B14BD2505F6}"/>
              </a:ext>
            </a:extLst>
          </p:cNvPr>
          <p:cNvPicPr>
            <a:picLocks noChangeAspect="1"/>
          </p:cNvPicPr>
          <p:nvPr/>
        </p:nvPicPr>
        <p:blipFill rotWithShape="1">
          <a:blip r:embed="rId3">
            <a:extLst>
              <a:ext uri="{28A0092B-C50C-407E-A947-70E740481C1C}">
                <a14:useLocalDpi xmlns:a14="http://schemas.microsoft.com/office/drawing/2010/main" val="0"/>
              </a:ext>
            </a:extLst>
          </a:blip>
          <a:srcRect l="30576" t="22813" r="30075" b="20937"/>
          <a:stretch/>
        </p:blipFill>
        <p:spPr>
          <a:xfrm>
            <a:off x="6513077" y="874959"/>
            <a:ext cx="4460248" cy="5105606"/>
          </a:xfrm>
          <a:prstGeom prst="rect">
            <a:avLst/>
          </a:prstGeom>
          <a:ln w="57150">
            <a:solidFill>
              <a:schemeClr val="accent2"/>
            </a:solidFill>
          </a:ln>
        </p:spPr>
      </p:pic>
      <p:pic>
        <p:nvPicPr>
          <p:cNvPr id="11" name="Picture 10" descr="microwave clipart - Clip Art Library">
            <a:extLst>
              <a:ext uri="{FF2B5EF4-FFF2-40B4-BE49-F238E27FC236}">
                <a16:creationId xmlns:a16="http://schemas.microsoft.com/office/drawing/2014/main" id="{8CCCB2BE-9828-E0AB-2844-166B94EE7652}"/>
              </a:ext>
            </a:extLst>
          </p:cNvPr>
          <p:cNvPicPr>
            <a:picLocks noChangeAspect="1"/>
          </p:cNvPicPr>
          <p:nvPr/>
        </p:nvPicPr>
        <p:blipFill rotWithShape="1">
          <a:blip r:embed="rId4">
            <a:extLst>
              <a:ext uri="{28A0092B-C50C-407E-A947-70E740481C1C}">
                <a14:useLocalDpi xmlns:a14="http://schemas.microsoft.com/office/drawing/2010/main" val="0"/>
              </a:ext>
            </a:extLst>
          </a:blip>
          <a:srcRect l="6933" t="7212" r="6933" b="12121"/>
          <a:stretch/>
        </p:blipFill>
        <p:spPr>
          <a:xfrm>
            <a:off x="11441903" y="59531"/>
            <a:ext cx="690574" cy="460585"/>
          </a:xfrm>
          <a:prstGeom prst="rect">
            <a:avLst/>
          </a:prstGeom>
        </p:spPr>
      </p:pic>
      <p:cxnSp>
        <p:nvCxnSpPr>
          <p:cNvPr id="38" name="Straight Arrow Connector 37">
            <a:extLst>
              <a:ext uri="{FF2B5EF4-FFF2-40B4-BE49-F238E27FC236}">
                <a16:creationId xmlns:a16="http://schemas.microsoft.com/office/drawing/2014/main" id="{456B9878-1DA6-A72A-6BFB-4C3E684AD536}"/>
              </a:ext>
            </a:extLst>
          </p:cNvPr>
          <p:cNvCxnSpPr>
            <a:cxnSpLocks/>
          </p:cNvCxnSpPr>
          <p:nvPr/>
        </p:nvCxnSpPr>
        <p:spPr>
          <a:xfrm>
            <a:off x="4238625" y="1470212"/>
            <a:ext cx="2872627" cy="108783"/>
          </a:xfrm>
          <a:prstGeom prst="straightConnector1">
            <a:avLst/>
          </a:prstGeom>
          <a:ln w="38100">
            <a:solidFill>
              <a:schemeClr val="accent2"/>
            </a:solidFill>
            <a:tailEnd type="triangle"/>
          </a:ln>
          <a:effectLst>
            <a:glow rad="38100">
              <a:schemeClr val="bg1">
                <a:alpha val="50000"/>
              </a:schemeClr>
            </a:glow>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9CDCE9E-6530-DE85-27DD-90F03BAB1B47}"/>
              </a:ext>
            </a:extLst>
          </p:cNvPr>
          <p:cNvCxnSpPr>
            <a:cxnSpLocks/>
          </p:cNvCxnSpPr>
          <p:nvPr/>
        </p:nvCxnSpPr>
        <p:spPr>
          <a:xfrm>
            <a:off x="3714191" y="3364857"/>
            <a:ext cx="3733239" cy="53140"/>
          </a:xfrm>
          <a:prstGeom prst="straightConnector1">
            <a:avLst/>
          </a:prstGeom>
          <a:ln w="38100">
            <a:solidFill>
              <a:schemeClr val="accent2"/>
            </a:solidFill>
            <a:tailEnd type="triangle"/>
          </a:ln>
          <a:effectLst>
            <a:glow rad="38100">
              <a:schemeClr val="bg1">
                <a:alpha val="50000"/>
              </a:schemeClr>
            </a:glow>
          </a:effectLst>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9A37ABA3-6B46-668A-6E46-A6C55724BD94}"/>
              </a:ext>
            </a:extLst>
          </p:cNvPr>
          <p:cNvCxnSpPr>
            <a:cxnSpLocks/>
          </p:cNvCxnSpPr>
          <p:nvPr/>
        </p:nvCxnSpPr>
        <p:spPr>
          <a:xfrm>
            <a:off x="3407728" y="4460513"/>
            <a:ext cx="5370429" cy="16250"/>
          </a:xfrm>
          <a:prstGeom prst="straightConnector1">
            <a:avLst/>
          </a:prstGeom>
          <a:ln w="38100">
            <a:solidFill>
              <a:schemeClr val="accent2"/>
            </a:solidFill>
            <a:tailEnd type="triangle"/>
          </a:ln>
          <a:effectLst>
            <a:glow rad="38100">
              <a:schemeClr val="bg1">
                <a:alpha val="5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1941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cylinder with a white cylinder and a black cylinder with white text&#10;&#10;Description automatically generated">
            <a:extLst>
              <a:ext uri="{FF2B5EF4-FFF2-40B4-BE49-F238E27FC236}">
                <a16:creationId xmlns:a16="http://schemas.microsoft.com/office/drawing/2014/main" id="{4C4E7F87-575F-2FEF-2350-A227C26B518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139051" y="980120"/>
            <a:ext cx="2349096" cy="2539923"/>
          </a:xfrm>
          <a:prstGeom prst="rect">
            <a:avLst/>
          </a:prstGeom>
          <a:ln w="57150">
            <a:solidFill>
              <a:schemeClr val="accent2"/>
            </a:solidFill>
          </a:ln>
        </p:spPr>
      </p:pic>
      <p:pic>
        <p:nvPicPr>
          <p:cNvPr id="8" name="Picture 7" descr="A black cylinder with blue band inside of a glass box&#10;&#10;Description automatically generated">
            <a:extLst>
              <a:ext uri="{FF2B5EF4-FFF2-40B4-BE49-F238E27FC236}">
                <a16:creationId xmlns:a16="http://schemas.microsoft.com/office/drawing/2014/main" id="{0BB79F0A-E373-B2C0-E940-BC709468B38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121927" y="4071847"/>
            <a:ext cx="2357853" cy="2515334"/>
          </a:xfrm>
          <a:prstGeom prst="rect">
            <a:avLst/>
          </a:prstGeom>
          <a:ln w="57150">
            <a:solidFill>
              <a:schemeClr val="accent2"/>
            </a:solidFill>
          </a:ln>
        </p:spPr>
      </p:pic>
      <p:pic>
        <p:nvPicPr>
          <p:cNvPr id="14" name="Picture 13">
            <a:extLst>
              <a:ext uri="{FF2B5EF4-FFF2-40B4-BE49-F238E27FC236}">
                <a16:creationId xmlns:a16="http://schemas.microsoft.com/office/drawing/2014/main" id="{EFAC1A13-F39A-2116-6A3E-49A17F5692A7}"/>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897913" y="4049471"/>
            <a:ext cx="2364876" cy="2515334"/>
          </a:xfrm>
          <a:prstGeom prst="rect">
            <a:avLst/>
          </a:prstGeom>
          <a:ln w="57150">
            <a:solidFill>
              <a:schemeClr val="accent2"/>
            </a:solidFill>
          </a:ln>
        </p:spPr>
      </p:pic>
      <p:pic>
        <p:nvPicPr>
          <p:cNvPr id="2" name="Picture 1" descr="A person pouring grey liquid into a container&#10;&#10;Description automatically generated">
            <a:extLst>
              <a:ext uri="{FF2B5EF4-FFF2-40B4-BE49-F238E27FC236}">
                <a16:creationId xmlns:a16="http://schemas.microsoft.com/office/drawing/2014/main" id="{87CCD8DE-8BF8-4C7A-2E84-D554927566A4}"/>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897912" y="998160"/>
            <a:ext cx="2359158" cy="2523463"/>
          </a:xfrm>
          <a:prstGeom prst="rect">
            <a:avLst/>
          </a:prstGeom>
          <a:ln w="57150">
            <a:solidFill>
              <a:schemeClr val="accent2"/>
            </a:solidFill>
          </a:ln>
        </p:spPr>
      </p:pic>
      <p:sp>
        <p:nvSpPr>
          <p:cNvPr id="5" name="Title 1">
            <a:extLst>
              <a:ext uri="{FF2B5EF4-FFF2-40B4-BE49-F238E27FC236}">
                <a16:creationId xmlns:a16="http://schemas.microsoft.com/office/drawing/2014/main" id="{0CFFDD95-71BC-8148-ACBB-F8DD707CBF0E}"/>
              </a:ext>
            </a:extLst>
          </p:cNvPr>
          <p:cNvSpPr>
            <a:spLocks noGrp="1"/>
          </p:cNvSpPr>
          <p:nvPr>
            <p:ph type="title"/>
          </p:nvPr>
        </p:nvSpPr>
        <p:spPr>
          <a:xfrm>
            <a:off x="405830" y="248569"/>
            <a:ext cx="7100334" cy="896352"/>
          </a:xfrm>
        </p:spPr>
        <p:txBody>
          <a:bodyPr vert="horz" lIns="91440" tIns="45720" rIns="91440" bIns="45720" rtlCol="0" anchor="ctr">
            <a:normAutofit/>
          </a:bodyPr>
          <a:lstStyle/>
          <a:p>
            <a:r>
              <a:rPr lang="en-US"/>
              <a:t>Crucible Fabrication</a:t>
            </a:r>
          </a:p>
        </p:txBody>
      </p:sp>
      <p:sp>
        <p:nvSpPr>
          <p:cNvPr id="7" name="Arrow: Right 6">
            <a:extLst>
              <a:ext uri="{FF2B5EF4-FFF2-40B4-BE49-F238E27FC236}">
                <a16:creationId xmlns:a16="http://schemas.microsoft.com/office/drawing/2014/main" id="{C24BAFAE-098E-4519-09B4-818D09CB30D2}"/>
              </a:ext>
            </a:extLst>
          </p:cNvPr>
          <p:cNvSpPr/>
          <p:nvPr/>
        </p:nvSpPr>
        <p:spPr>
          <a:xfrm rot="7500000">
            <a:off x="8135716" y="3628870"/>
            <a:ext cx="1069871" cy="3444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49252800-52E0-D577-8640-A265655F4828}"/>
              </a:ext>
            </a:extLst>
          </p:cNvPr>
          <p:cNvSpPr/>
          <p:nvPr/>
        </p:nvSpPr>
        <p:spPr>
          <a:xfrm>
            <a:off x="8451079" y="2087494"/>
            <a:ext cx="521917" cy="3444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D37E7BA-2B8B-F31E-49B5-320AFB0E2F43}"/>
              </a:ext>
            </a:extLst>
          </p:cNvPr>
          <p:cNvSpPr txBox="1"/>
          <p:nvPr/>
        </p:nvSpPr>
        <p:spPr>
          <a:xfrm>
            <a:off x="473149" y="1153524"/>
            <a:ext cx="5301563" cy="544764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t>Notable Features</a:t>
            </a:r>
          </a:p>
          <a:p>
            <a:pPr marL="742950" lvl="1" indent="-285750">
              <a:buFont typeface="Arial"/>
              <a:buChar char="•"/>
            </a:pPr>
            <a:r>
              <a:rPr lang="en-US" sz="2000"/>
              <a:t>3-piece 3D-printed mold (A,C) with silicone rubber center (B) mitigates risk of demolding failure</a:t>
            </a:r>
          </a:p>
          <a:p>
            <a:pPr marL="742950" lvl="1" indent="-285750">
              <a:buFont typeface="Arial"/>
              <a:buChar char="•"/>
            </a:pPr>
            <a:r>
              <a:rPr lang="en-US" sz="2000"/>
              <a:t>Final curing in microwave</a:t>
            </a:r>
          </a:p>
          <a:p>
            <a:pPr marL="1200150" lvl="2" indent="-285750">
              <a:buFont typeface="Arial"/>
              <a:buChar char="•"/>
            </a:pPr>
            <a:r>
              <a:rPr lang="en-US" sz="2000"/>
              <a:t>No additional devices required</a:t>
            </a:r>
            <a:br>
              <a:rPr lang="en-US" sz="2000"/>
            </a:br>
            <a:endParaRPr lang="en-US" sz="2000"/>
          </a:p>
          <a:p>
            <a:pPr marL="285750" indent="-285750">
              <a:buFont typeface="Arial"/>
              <a:buChar char="•"/>
            </a:pPr>
            <a:r>
              <a:rPr lang="en-US" sz="2400"/>
              <a:t>Advantages</a:t>
            </a:r>
          </a:p>
          <a:p>
            <a:pPr marL="742950" lvl="1" indent="-285750">
              <a:buFont typeface="Arial"/>
              <a:buChar char="•"/>
            </a:pPr>
            <a:r>
              <a:rPr lang="en-US" sz="2000"/>
              <a:t>Cost</a:t>
            </a:r>
          </a:p>
          <a:p>
            <a:pPr marL="1200150" lvl="2" indent="-285750">
              <a:buFont typeface="Arial"/>
              <a:buChar char="•"/>
            </a:pPr>
            <a:r>
              <a:rPr lang="en-US" sz="2000"/>
              <a:t>Small crucible: $4</a:t>
            </a:r>
          </a:p>
          <a:p>
            <a:pPr marL="1657350" lvl="3" indent="-285750">
              <a:buFont typeface="Arial"/>
              <a:buChar char="•"/>
            </a:pPr>
            <a:r>
              <a:rPr lang="en-US" sz="2000"/>
              <a:t>20-g payload</a:t>
            </a:r>
          </a:p>
          <a:p>
            <a:pPr marL="1200150" lvl="2" indent="-285750">
              <a:buFont typeface="Arial"/>
              <a:buChar char="•"/>
            </a:pPr>
            <a:r>
              <a:rPr lang="en-US" sz="2000"/>
              <a:t>Large crucible: $27</a:t>
            </a:r>
          </a:p>
          <a:p>
            <a:pPr marL="1657350" lvl="3" indent="-285750">
              <a:buFont typeface="Arial"/>
              <a:buChar char="•"/>
            </a:pPr>
            <a:r>
              <a:rPr lang="en-US" sz="2000"/>
              <a:t>1.5-kg payload</a:t>
            </a:r>
          </a:p>
          <a:p>
            <a:pPr marL="742950" lvl="1" indent="-285750">
              <a:buFont typeface="Arial"/>
              <a:buChar char="•"/>
            </a:pPr>
            <a:r>
              <a:rPr lang="en-US" sz="2000"/>
              <a:t>Rapid Prototyping</a:t>
            </a:r>
          </a:p>
          <a:p>
            <a:pPr marL="1200150" lvl="2" indent="-285750">
              <a:buFont typeface="Arial"/>
              <a:buChar char="•"/>
            </a:pPr>
            <a:r>
              <a:rPr lang="en-US" sz="2000"/>
              <a:t>72-hour turnaround</a:t>
            </a:r>
          </a:p>
          <a:p>
            <a:pPr marL="742950" lvl="1" indent="-285750">
              <a:buFont typeface="Arial"/>
              <a:buChar char="•"/>
            </a:pPr>
            <a:r>
              <a:rPr lang="en-US" sz="2000"/>
              <a:t>Customized Shape</a:t>
            </a:r>
          </a:p>
          <a:p>
            <a:pPr marL="1200150" lvl="2" indent="-285750">
              <a:buFont typeface="Arial"/>
              <a:buChar char="•"/>
            </a:pPr>
            <a:r>
              <a:rPr lang="en-US" sz="2000"/>
              <a:t>Future development</a:t>
            </a:r>
          </a:p>
        </p:txBody>
      </p:sp>
      <p:sp>
        <p:nvSpPr>
          <p:cNvPr id="15" name="Arrow: Right 14">
            <a:extLst>
              <a:ext uri="{FF2B5EF4-FFF2-40B4-BE49-F238E27FC236}">
                <a16:creationId xmlns:a16="http://schemas.microsoft.com/office/drawing/2014/main" id="{95558CD9-6B25-0EFB-3B15-B2627E3E1C58}"/>
              </a:ext>
            </a:extLst>
          </p:cNvPr>
          <p:cNvSpPr/>
          <p:nvPr/>
        </p:nvSpPr>
        <p:spPr>
          <a:xfrm>
            <a:off x="8453425" y="5161180"/>
            <a:ext cx="521917" cy="3444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microwave clipart - Clip Art Library">
            <a:extLst>
              <a:ext uri="{FF2B5EF4-FFF2-40B4-BE49-F238E27FC236}">
                <a16:creationId xmlns:a16="http://schemas.microsoft.com/office/drawing/2014/main" id="{B2484563-BAA2-56F4-5DD4-7B0F433D0AD5}"/>
              </a:ext>
            </a:extLst>
          </p:cNvPr>
          <p:cNvPicPr>
            <a:picLocks noChangeAspect="1"/>
          </p:cNvPicPr>
          <p:nvPr/>
        </p:nvPicPr>
        <p:blipFill rotWithShape="1">
          <a:blip r:embed="rId7">
            <a:extLst>
              <a:ext uri="{28A0092B-C50C-407E-A947-70E740481C1C}">
                <a14:useLocalDpi xmlns:a14="http://schemas.microsoft.com/office/drawing/2010/main" val="0"/>
              </a:ext>
            </a:extLst>
          </a:blip>
          <a:srcRect l="6933" t="7212" r="6933" b="12121"/>
          <a:stretch/>
        </p:blipFill>
        <p:spPr>
          <a:xfrm>
            <a:off x="11441903" y="59531"/>
            <a:ext cx="690574" cy="460585"/>
          </a:xfrm>
          <a:prstGeom prst="rect">
            <a:avLst/>
          </a:prstGeom>
        </p:spPr>
      </p:pic>
      <p:sp>
        <p:nvSpPr>
          <p:cNvPr id="19" name="TextBox 18">
            <a:extLst>
              <a:ext uri="{FF2B5EF4-FFF2-40B4-BE49-F238E27FC236}">
                <a16:creationId xmlns:a16="http://schemas.microsoft.com/office/drawing/2014/main" id="{9C37C0D8-D2DD-F36E-CB79-8004CA1871B3}"/>
              </a:ext>
            </a:extLst>
          </p:cNvPr>
          <p:cNvSpPr txBox="1"/>
          <p:nvPr/>
        </p:nvSpPr>
        <p:spPr>
          <a:xfrm>
            <a:off x="6548908" y="584186"/>
            <a:ext cx="1523174" cy="369332"/>
          </a:xfrm>
          <a:prstGeom prst="rect">
            <a:avLst/>
          </a:prstGeom>
          <a:solidFill>
            <a:schemeClr val="bg1"/>
          </a:solidFill>
          <a:ln w="28575">
            <a:solidFill>
              <a:schemeClr val="accent2"/>
            </a:solidFill>
          </a:ln>
        </p:spPr>
        <p:txBody>
          <a:bodyPr wrap="none" lIns="91440" tIns="45720" rIns="91440" bIns="45720" rtlCol="0" anchor="t">
            <a:spAutoFit/>
          </a:bodyPr>
          <a:lstStyle/>
          <a:p>
            <a:pPr algn="ctr"/>
            <a:r>
              <a:rPr lang="en-US"/>
              <a:t>3D Print Mold</a:t>
            </a:r>
          </a:p>
        </p:txBody>
      </p:sp>
      <p:sp>
        <p:nvSpPr>
          <p:cNvPr id="20" name="TextBox 19">
            <a:extLst>
              <a:ext uri="{FF2B5EF4-FFF2-40B4-BE49-F238E27FC236}">
                <a16:creationId xmlns:a16="http://schemas.microsoft.com/office/drawing/2014/main" id="{5C59EC81-24B5-3110-C777-E7054B7495CC}"/>
              </a:ext>
            </a:extLst>
          </p:cNvPr>
          <p:cNvSpPr txBox="1"/>
          <p:nvPr/>
        </p:nvSpPr>
        <p:spPr>
          <a:xfrm>
            <a:off x="9767216" y="624601"/>
            <a:ext cx="617477" cy="369332"/>
          </a:xfrm>
          <a:prstGeom prst="rect">
            <a:avLst/>
          </a:prstGeom>
          <a:solidFill>
            <a:schemeClr val="bg1"/>
          </a:solidFill>
          <a:ln w="28575">
            <a:solidFill>
              <a:schemeClr val="accent2"/>
            </a:solidFill>
          </a:ln>
        </p:spPr>
        <p:txBody>
          <a:bodyPr wrap="none" lIns="91440" tIns="45720" rIns="91440" bIns="45720" rtlCol="0" anchor="t">
            <a:spAutoFit/>
          </a:bodyPr>
          <a:lstStyle/>
          <a:p>
            <a:pPr algn="ctr"/>
            <a:r>
              <a:rPr lang="en-US"/>
              <a:t>Cast</a:t>
            </a:r>
          </a:p>
        </p:txBody>
      </p:sp>
      <p:sp>
        <p:nvSpPr>
          <p:cNvPr id="21" name="TextBox 20">
            <a:extLst>
              <a:ext uri="{FF2B5EF4-FFF2-40B4-BE49-F238E27FC236}">
                <a16:creationId xmlns:a16="http://schemas.microsoft.com/office/drawing/2014/main" id="{FA10A3A4-668B-3EEB-988F-980D6C623881}"/>
              </a:ext>
            </a:extLst>
          </p:cNvPr>
          <p:cNvSpPr txBox="1"/>
          <p:nvPr/>
        </p:nvSpPr>
        <p:spPr>
          <a:xfrm>
            <a:off x="6991337" y="3666486"/>
            <a:ext cx="638316" cy="369332"/>
          </a:xfrm>
          <a:prstGeom prst="rect">
            <a:avLst/>
          </a:prstGeom>
          <a:solidFill>
            <a:schemeClr val="bg1"/>
          </a:solidFill>
          <a:ln w="28575">
            <a:solidFill>
              <a:schemeClr val="accent2"/>
            </a:solidFill>
          </a:ln>
        </p:spPr>
        <p:txBody>
          <a:bodyPr wrap="none" lIns="91440" tIns="45720" rIns="91440" bIns="45720" rtlCol="0" anchor="t">
            <a:spAutoFit/>
          </a:bodyPr>
          <a:lstStyle/>
          <a:p>
            <a:pPr algn="ctr"/>
            <a:r>
              <a:rPr lang="en-US"/>
              <a:t>Cure</a:t>
            </a:r>
          </a:p>
        </p:txBody>
      </p:sp>
      <p:sp>
        <p:nvSpPr>
          <p:cNvPr id="22" name="TextBox 21">
            <a:extLst>
              <a:ext uri="{FF2B5EF4-FFF2-40B4-BE49-F238E27FC236}">
                <a16:creationId xmlns:a16="http://schemas.microsoft.com/office/drawing/2014/main" id="{C1E469E3-5215-1FA6-33E3-3AB5A80E24DE}"/>
              </a:ext>
            </a:extLst>
          </p:cNvPr>
          <p:cNvSpPr txBox="1"/>
          <p:nvPr/>
        </p:nvSpPr>
        <p:spPr>
          <a:xfrm>
            <a:off x="9711650" y="3666329"/>
            <a:ext cx="747320" cy="369332"/>
          </a:xfrm>
          <a:prstGeom prst="rect">
            <a:avLst/>
          </a:prstGeom>
          <a:solidFill>
            <a:schemeClr val="bg1"/>
          </a:solidFill>
          <a:ln w="28575">
            <a:solidFill>
              <a:schemeClr val="accent2"/>
            </a:solidFill>
          </a:ln>
        </p:spPr>
        <p:txBody>
          <a:bodyPr wrap="none" lIns="91440" tIns="45720" rIns="91440" bIns="45720" rtlCol="0" anchor="t">
            <a:spAutoFit/>
          </a:bodyPr>
          <a:lstStyle/>
          <a:p>
            <a:pPr algn="ctr"/>
            <a:r>
              <a:rPr lang="en-US"/>
              <a:t>Smelt</a:t>
            </a:r>
          </a:p>
        </p:txBody>
      </p:sp>
    </p:spTree>
    <p:extLst>
      <p:ext uri="{BB962C8B-B14F-4D97-AF65-F5344CB8AC3E}">
        <p14:creationId xmlns:p14="http://schemas.microsoft.com/office/powerpoint/2010/main" val="1307684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CFFDD95-71BC-8148-ACBB-F8DD707CBF0E}"/>
              </a:ext>
            </a:extLst>
          </p:cNvPr>
          <p:cNvSpPr>
            <a:spLocks noGrp="1"/>
          </p:cNvSpPr>
          <p:nvPr>
            <p:ph type="title"/>
          </p:nvPr>
        </p:nvSpPr>
        <p:spPr>
          <a:xfrm>
            <a:off x="405830" y="248569"/>
            <a:ext cx="5188146" cy="896352"/>
          </a:xfrm>
        </p:spPr>
        <p:txBody>
          <a:bodyPr>
            <a:normAutofit/>
          </a:bodyPr>
          <a:lstStyle/>
          <a:p>
            <a:r>
              <a:rPr lang="en-US"/>
              <a:t> Insulation Casing</a:t>
            </a:r>
          </a:p>
        </p:txBody>
      </p:sp>
      <p:sp>
        <p:nvSpPr>
          <p:cNvPr id="3" name="Content Placeholder 2">
            <a:extLst>
              <a:ext uri="{FF2B5EF4-FFF2-40B4-BE49-F238E27FC236}">
                <a16:creationId xmlns:a16="http://schemas.microsoft.com/office/drawing/2014/main" id="{E02334A8-E0AC-FD46-BFB0-47BF3647AA7C}"/>
              </a:ext>
            </a:extLst>
          </p:cNvPr>
          <p:cNvSpPr>
            <a:spLocks noGrp="1"/>
          </p:cNvSpPr>
          <p:nvPr>
            <p:ph idx="1"/>
          </p:nvPr>
        </p:nvSpPr>
        <p:spPr>
          <a:xfrm>
            <a:off x="567852" y="1102428"/>
            <a:ext cx="5468859" cy="5314664"/>
          </a:xfrm>
        </p:spPr>
        <p:txBody>
          <a:bodyPr vert="horz" lIns="91440" tIns="45720" rIns="91440" bIns="45720" rtlCol="0" anchor="t">
            <a:normAutofit fontScale="92500" lnSpcReduction="20000"/>
          </a:bodyPr>
          <a:lstStyle/>
          <a:p>
            <a:r>
              <a:rPr lang="en-US"/>
              <a:t>Insulation Casing</a:t>
            </a:r>
          </a:p>
          <a:p>
            <a:pPr lvl="1"/>
            <a:r>
              <a:rPr lang="en-US"/>
              <a:t>Based on design by YouTuber </a:t>
            </a:r>
            <a:r>
              <a:rPr lang="en-US" err="1"/>
              <a:t>ShakeTheFuture</a:t>
            </a:r>
            <a:r>
              <a:rPr lang="en-US"/>
              <a:t> [1]</a:t>
            </a:r>
          </a:p>
          <a:p>
            <a:pPr lvl="1"/>
            <a:r>
              <a:rPr lang="en-US"/>
              <a:t>Ceramic fiber held in place with dielectric tape</a:t>
            </a:r>
          </a:p>
          <a:p>
            <a:pPr lvl="2"/>
            <a:r>
              <a:rPr lang="en-US" sz="2200"/>
              <a:t>Largely transparent to microwaves</a:t>
            </a:r>
            <a:endParaRPr lang="en-US" sz="1900"/>
          </a:p>
          <a:p>
            <a:pPr lvl="1"/>
            <a:r>
              <a:rPr lang="en-US"/>
              <a:t>Hardened with boric acid</a:t>
            </a:r>
          </a:p>
          <a:p>
            <a:pPr lvl="1"/>
            <a:r>
              <a:rPr lang="en-US"/>
              <a:t>Alumina minimizes sticking</a:t>
            </a:r>
          </a:p>
          <a:p>
            <a:pPr lvl="1"/>
            <a:r>
              <a:rPr lang="en-US"/>
              <a:t>Inexpensive to make</a:t>
            </a:r>
          </a:p>
          <a:p>
            <a:pPr lvl="2"/>
            <a:r>
              <a:rPr lang="en-US" sz="2200"/>
              <a:t>$35 each </a:t>
            </a:r>
          </a:p>
          <a:p>
            <a:pPr marL="457200"/>
            <a:r>
              <a:rPr lang="en-US"/>
              <a:t>Improvements</a:t>
            </a:r>
          </a:p>
          <a:p>
            <a:pPr lvl="1"/>
            <a:r>
              <a:rPr lang="en-US"/>
              <a:t>Higher temperature rating</a:t>
            </a:r>
          </a:p>
          <a:p>
            <a:pPr lvl="2"/>
            <a:r>
              <a:rPr lang="en-US" sz="2200"/>
              <a:t>1650°C</a:t>
            </a:r>
          </a:p>
          <a:p>
            <a:pPr lvl="1"/>
            <a:r>
              <a:rPr lang="en-US"/>
              <a:t>Improved anti-sticking</a:t>
            </a:r>
          </a:p>
          <a:p>
            <a:pPr lvl="2"/>
            <a:r>
              <a:rPr lang="en-US" sz="2200"/>
              <a:t>Solid bottom</a:t>
            </a:r>
          </a:p>
          <a:p>
            <a:pPr lvl="1"/>
            <a:r>
              <a:rPr lang="en-US"/>
              <a:t>Both increase price</a:t>
            </a:r>
          </a:p>
          <a:p>
            <a:pPr marL="1201738" lvl="2" indent="-287338"/>
            <a:r>
              <a:rPr lang="en-US" sz="2200"/>
              <a:t>Estimated $700 each</a:t>
            </a:r>
          </a:p>
        </p:txBody>
      </p:sp>
      <p:pic>
        <p:nvPicPr>
          <p:cNvPr id="2" name="Picture 1">
            <a:extLst>
              <a:ext uri="{FF2B5EF4-FFF2-40B4-BE49-F238E27FC236}">
                <a16:creationId xmlns:a16="http://schemas.microsoft.com/office/drawing/2014/main" id="{11918EAF-F2ED-82B2-4AC0-999056024FA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196911" y="3691579"/>
            <a:ext cx="2226437" cy="2409017"/>
          </a:xfrm>
          <a:prstGeom prst="rect">
            <a:avLst/>
          </a:prstGeom>
          <a:ln w="57150">
            <a:solidFill>
              <a:schemeClr val="accent2"/>
            </a:solidFill>
          </a:ln>
        </p:spPr>
      </p:pic>
      <p:pic>
        <p:nvPicPr>
          <p:cNvPr id="4" name="Picture 3" descr="A coconut cut in half&#10;&#10;Description automatically generated">
            <a:extLst>
              <a:ext uri="{FF2B5EF4-FFF2-40B4-BE49-F238E27FC236}">
                <a16:creationId xmlns:a16="http://schemas.microsoft.com/office/drawing/2014/main" id="{B92A32A6-DD0E-7ED5-3DEF-1498B24D70F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824521" y="1034669"/>
            <a:ext cx="2139685" cy="2263930"/>
          </a:xfrm>
          <a:prstGeom prst="rect">
            <a:avLst/>
          </a:prstGeom>
          <a:ln w="57150">
            <a:solidFill>
              <a:schemeClr val="accent2"/>
            </a:solidFill>
          </a:ln>
        </p:spPr>
      </p:pic>
      <p:pic>
        <p:nvPicPr>
          <p:cNvPr id="7" name="Picture 6" descr="microwave clipart - Clip Art Library">
            <a:extLst>
              <a:ext uri="{FF2B5EF4-FFF2-40B4-BE49-F238E27FC236}">
                <a16:creationId xmlns:a16="http://schemas.microsoft.com/office/drawing/2014/main" id="{EA5EEFE6-40E8-CEAF-68F6-E01EC41241F5}"/>
              </a:ext>
            </a:extLst>
          </p:cNvPr>
          <p:cNvPicPr>
            <a:picLocks noChangeAspect="1"/>
          </p:cNvPicPr>
          <p:nvPr/>
        </p:nvPicPr>
        <p:blipFill rotWithShape="1">
          <a:blip r:embed="rId5">
            <a:extLst>
              <a:ext uri="{28A0092B-C50C-407E-A947-70E740481C1C}">
                <a14:useLocalDpi xmlns:a14="http://schemas.microsoft.com/office/drawing/2010/main" val="0"/>
              </a:ext>
            </a:extLst>
          </a:blip>
          <a:srcRect l="6933" t="7212" r="6933" b="12121"/>
          <a:stretch/>
        </p:blipFill>
        <p:spPr>
          <a:xfrm>
            <a:off x="11441903" y="59531"/>
            <a:ext cx="690574" cy="460585"/>
          </a:xfrm>
          <a:prstGeom prst="rect">
            <a:avLst/>
          </a:prstGeom>
        </p:spPr>
      </p:pic>
      <p:pic>
        <p:nvPicPr>
          <p:cNvPr id="6" name="Picture 5" descr="A person holding a roll of yellow plastic&#10;&#10;Description automatically generated">
            <a:extLst>
              <a:ext uri="{FF2B5EF4-FFF2-40B4-BE49-F238E27FC236}">
                <a16:creationId xmlns:a16="http://schemas.microsoft.com/office/drawing/2014/main" id="{C4FFB728-3FCA-75E5-9B2F-FF976716F4DE}"/>
              </a:ext>
            </a:extLst>
          </p:cNvPr>
          <p:cNvPicPr>
            <a:picLocks noChangeAspect="1"/>
          </p:cNvPicPr>
          <p:nvPr/>
        </p:nvPicPr>
        <p:blipFill rotWithShape="1">
          <a:blip r:embed="rId6">
            <a:extLst>
              <a:ext uri="{28A0092B-C50C-407E-A947-70E740481C1C}">
                <a14:useLocalDpi xmlns:a14="http://schemas.microsoft.com/office/drawing/2010/main" val="0"/>
              </a:ext>
            </a:extLst>
          </a:blip>
          <a:srcRect t="1" b="1089"/>
          <a:stretch/>
        </p:blipFill>
        <p:spPr>
          <a:xfrm>
            <a:off x="6196275" y="1034669"/>
            <a:ext cx="2226531" cy="2259090"/>
          </a:xfrm>
          <a:prstGeom prst="rect">
            <a:avLst/>
          </a:prstGeom>
          <a:ln w="57150">
            <a:solidFill>
              <a:schemeClr val="accent2"/>
            </a:solidFill>
          </a:ln>
        </p:spPr>
      </p:pic>
      <p:sp>
        <p:nvSpPr>
          <p:cNvPr id="10" name="TextBox 9">
            <a:extLst>
              <a:ext uri="{FF2B5EF4-FFF2-40B4-BE49-F238E27FC236}">
                <a16:creationId xmlns:a16="http://schemas.microsoft.com/office/drawing/2014/main" id="{99FA18F2-D393-F8A9-11E5-6153EFB2C84B}"/>
              </a:ext>
            </a:extLst>
          </p:cNvPr>
          <p:cNvSpPr txBox="1"/>
          <p:nvPr/>
        </p:nvSpPr>
        <p:spPr>
          <a:xfrm>
            <a:off x="6436002" y="3293759"/>
            <a:ext cx="1989229" cy="2798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t>(</a:t>
            </a:r>
            <a:r>
              <a:rPr lang="en-US" sz="1400" err="1"/>
              <a:t>ShakeTheFuture</a:t>
            </a:r>
            <a:r>
              <a:rPr lang="en-US" sz="1400"/>
              <a:t> 2023)</a:t>
            </a:r>
            <a:endParaRPr lang="en-US"/>
          </a:p>
        </p:txBody>
      </p:sp>
      <p:pic>
        <p:nvPicPr>
          <p:cNvPr id="12" name="Picture 11" descr="A white and black object with a face on it&#10;&#10;Description automatically generated">
            <a:extLst>
              <a:ext uri="{FF2B5EF4-FFF2-40B4-BE49-F238E27FC236}">
                <a16:creationId xmlns:a16="http://schemas.microsoft.com/office/drawing/2014/main" id="{1701F903-0F6D-A706-FFFC-501EE4D6B28C}"/>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824521" y="3691579"/>
            <a:ext cx="2135664" cy="2414524"/>
          </a:xfrm>
          <a:prstGeom prst="rect">
            <a:avLst/>
          </a:prstGeom>
          <a:ln w="57150">
            <a:solidFill>
              <a:schemeClr val="accent2"/>
            </a:solidFill>
          </a:ln>
        </p:spPr>
      </p:pic>
    </p:spTree>
    <p:extLst>
      <p:ext uri="{BB962C8B-B14F-4D97-AF65-F5344CB8AC3E}">
        <p14:creationId xmlns:p14="http://schemas.microsoft.com/office/powerpoint/2010/main" val="3895097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CFFDD95-71BC-8148-ACBB-F8DD707CBF0E}"/>
              </a:ext>
            </a:extLst>
          </p:cNvPr>
          <p:cNvSpPr>
            <a:spLocks noGrp="1"/>
          </p:cNvSpPr>
          <p:nvPr>
            <p:ph type="title"/>
          </p:nvPr>
        </p:nvSpPr>
        <p:spPr>
          <a:xfrm>
            <a:off x="405830" y="248569"/>
            <a:ext cx="5188146" cy="896352"/>
          </a:xfrm>
        </p:spPr>
        <p:txBody>
          <a:bodyPr>
            <a:normAutofit/>
          </a:bodyPr>
          <a:lstStyle/>
          <a:p>
            <a:r>
              <a:rPr lang="en-US"/>
              <a:t>Conveyance System</a:t>
            </a:r>
          </a:p>
        </p:txBody>
      </p:sp>
      <p:pic>
        <p:nvPicPr>
          <p:cNvPr id="2" name="Content Placeholder 1" descr="A machine on a stand&#10;&#10;Description automatically generated">
            <a:extLst>
              <a:ext uri="{FF2B5EF4-FFF2-40B4-BE49-F238E27FC236}">
                <a16:creationId xmlns:a16="http://schemas.microsoft.com/office/drawing/2014/main" id="{486D93C1-F3D3-4A8D-ACE0-B474DB668B6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38158" y="855604"/>
            <a:ext cx="3354887" cy="4876800"/>
          </a:xfrm>
        </p:spPr>
      </p:pic>
      <p:sp>
        <p:nvSpPr>
          <p:cNvPr id="7" name="TextBox 6">
            <a:extLst>
              <a:ext uri="{FF2B5EF4-FFF2-40B4-BE49-F238E27FC236}">
                <a16:creationId xmlns:a16="http://schemas.microsoft.com/office/drawing/2014/main" id="{48C1C0B0-77BC-8395-6610-FD718509B558}"/>
              </a:ext>
            </a:extLst>
          </p:cNvPr>
          <p:cNvSpPr txBox="1"/>
          <p:nvPr/>
        </p:nvSpPr>
        <p:spPr>
          <a:xfrm>
            <a:off x="401169" y="1346947"/>
            <a:ext cx="7966653"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Arial"/>
              <a:buChar char="•"/>
            </a:pPr>
            <a:r>
              <a:rPr lang="en-US" sz="2800"/>
              <a:t>Flexibility</a:t>
            </a:r>
          </a:p>
          <a:p>
            <a:pPr marL="685800" lvl="1" indent="-228600">
              <a:buFont typeface="Arial"/>
              <a:buChar char="•"/>
            </a:pPr>
            <a:r>
              <a:rPr lang="en-US" sz="2800"/>
              <a:t>Adaptable to wide range of applications</a:t>
            </a:r>
          </a:p>
          <a:p>
            <a:pPr marL="685800" lvl="1" indent="-228600">
              <a:buFont typeface="Arial"/>
              <a:buChar char="•"/>
            </a:pPr>
            <a:r>
              <a:rPr lang="en-US" sz="2800"/>
              <a:t>Accessible</a:t>
            </a:r>
          </a:p>
          <a:p>
            <a:pPr marL="228600" indent="-228600">
              <a:buFont typeface="Arial"/>
              <a:buChar char="•"/>
            </a:pPr>
            <a:r>
              <a:rPr lang="en-US" sz="2800"/>
              <a:t>System Specifications</a:t>
            </a:r>
            <a:endParaRPr lang="en-US"/>
          </a:p>
          <a:p>
            <a:pPr marL="685800" lvl="1" indent="-228600">
              <a:buFont typeface="Arial"/>
              <a:buChar char="•"/>
            </a:pPr>
            <a:r>
              <a:rPr lang="en-US" sz="2800"/>
              <a:t>Maximum Load: 15 kg</a:t>
            </a:r>
          </a:p>
          <a:p>
            <a:pPr marL="685800" lvl="1" indent="-228600">
              <a:buFont typeface="Arial"/>
              <a:buChar char="•"/>
            </a:pPr>
            <a:r>
              <a:rPr lang="en-US" sz="2800"/>
              <a:t>Powered via stepper motors and pulley system</a:t>
            </a:r>
          </a:p>
          <a:p>
            <a:pPr marL="685800" lvl="1" indent="-228600">
              <a:buFont typeface="Arial"/>
              <a:buChar char="•"/>
            </a:pPr>
            <a:r>
              <a:rPr lang="en-US" sz="2800"/>
              <a:t>12-V, 6-A DC power supply</a:t>
            </a:r>
          </a:p>
          <a:p>
            <a:pPr marL="685800" lvl="1" indent="-228600">
              <a:buFont typeface="Arial"/>
              <a:buChar char="•"/>
            </a:pPr>
            <a:r>
              <a:rPr lang="en-US" sz="2800"/>
              <a:t>Aluminum extrusions and 3D-printed components</a:t>
            </a:r>
          </a:p>
        </p:txBody>
      </p:sp>
      <p:pic>
        <p:nvPicPr>
          <p:cNvPr id="10" name="Picture 9" descr="microwave clipart - Clip Art Library">
            <a:extLst>
              <a:ext uri="{FF2B5EF4-FFF2-40B4-BE49-F238E27FC236}">
                <a16:creationId xmlns:a16="http://schemas.microsoft.com/office/drawing/2014/main" id="{FE74AE2A-5B60-23F6-320D-90EB77E80678}"/>
              </a:ext>
            </a:extLst>
          </p:cNvPr>
          <p:cNvPicPr>
            <a:picLocks noChangeAspect="1"/>
          </p:cNvPicPr>
          <p:nvPr/>
        </p:nvPicPr>
        <p:blipFill rotWithShape="1">
          <a:blip r:embed="rId4">
            <a:extLst>
              <a:ext uri="{28A0092B-C50C-407E-A947-70E740481C1C}">
                <a14:useLocalDpi xmlns:a14="http://schemas.microsoft.com/office/drawing/2010/main" val="0"/>
              </a:ext>
            </a:extLst>
          </a:blip>
          <a:srcRect l="6933" t="7212" r="6933" b="12121"/>
          <a:stretch/>
        </p:blipFill>
        <p:spPr>
          <a:xfrm>
            <a:off x="11441903" y="59531"/>
            <a:ext cx="690574" cy="460585"/>
          </a:xfrm>
          <a:prstGeom prst="rect">
            <a:avLst/>
          </a:prstGeom>
        </p:spPr>
      </p:pic>
    </p:spTree>
    <p:extLst>
      <p:ext uri="{BB962C8B-B14F-4D97-AF65-F5344CB8AC3E}">
        <p14:creationId xmlns:p14="http://schemas.microsoft.com/office/powerpoint/2010/main" val="4241035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6C7A58A-5BA3-56E6-2D36-20B81E077127}"/>
              </a:ext>
            </a:extLst>
          </p:cNvPr>
          <p:cNvSpPr txBox="1">
            <a:spLocks/>
          </p:cNvSpPr>
          <p:nvPr/>
        </p:nvSpPr>
        <p:spPr>
          <a:xfrm>
            <a:off x="405830" y="248569"/>
            <a:ext cx="5188146" cy="89635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800" kern="1200" baseline="0">
                <a:solidFill>
                  <a:schemeClr val="accent1"/>
                </a:solidFill>
                <a:latin typeface="+mj-lt"/>
                <a:ea typeface="+mj-ea"/>
                <a:cs typeface="+mj-cs"/>
              </a:defRPr>
            </a:lvl1pPr>
          </a:lstStyle>
          <a:p>
            <a:r>
              <a:rPr lang="en-US"/>
              <a:t>Conveyance System</a:t>
            </a:r>
          </a:p>
        </p:txBody>
      </p:sp>
      <p:pic>
        <p:nvPicPr>
          <p:cNvPr id="7" name="Picture 6" descr="A diagram of a emergency stop&#10;&#10;Description automatically generated">
            <a:extLst>
              <a:ext uri="{FF2B5EF4-FFF2-40B4-BE49-F238E27FC236}">
                <a16:creationId xmlns:a16="http://schemas.microsoft.com/office/drawing/2014/main" id="{91912861-5FFA-4D8F-D5D7-3EE871AB44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0645" y="623025"/>
            <a:ext cx="6207986" cy="5549662"/>
          </a:xfrm>
          <a:prstGeom prst="roundRect">
            <a:avLst>
              <a:gd name="adj" fmla="val 23827"/>
            </a:avLst>
          </a:prstGeom>
        </p:spPr>
      </p:pic>
      <p:sp>
        <p:nvSpPr>
          <p:cNvPr id="9" name="TextBox 8">
            <a:extLst>
              <a:ext uri="{FF2B5EF4-FFF2-40B4-BE49-F238E27FC236}">
                <a16:creationId xmlns:a16="http://schemas.microsoft.com/office/drawing/2014/main" id="{F26537E7-8512-897A-C1BB-58BCF367C315}"/>
              </a:ext>
            </a:extLst>
          </p:cNvPr>
          <p:cNvSpPr txBox="1"/>
          <p:nvPr/>
        </p:nvSpPr>
        <p:spPr>
          <a:xfrm>
            <a:off x="479611" y="1268506"/>
            <a:ext cx="440167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Arial"/>
              <a:buChar char="•"/>
            </a:pPr>
            <a:r>
              <a:rPr lang="en-US" sz="2800"/>
              <a:t>System Logic</a:t>
            </a:r>
            <a:endParaRPr lang="en-US"/>
          </a:p>
          <a:p>
            <a:pPr marL="685800" lvl="1" indent="-228600">
              <a:buFont typeface="Arial"/>
              <a:buChar char="•"/>
            </a:pPr>
            <a:r>
              <a:rPr lang="en-US" sz="2800"/>
              <a:t>Toggle switch and Emergency stop button for control</a:t>
            </a:r>
          </a:p>
          <a:p>
            <a:pPr marL="685800" lvl="1" indent="-228600">
              <a:buFont typeface="Arial"/>
              <a:buChar char="•"/>
            </a:pPr>
            <a:r>
              <a:rPr lang="en-US" sz="2800"/>
              <a:t>Arduino state-based logic</a:t>
            </a:r>
          </a:p>
        </p:txBody>
      </p:sp>
      <p:pic>
        <p:nvPicPr>
          <p:cNvPr id="6" name="Picture 5" descr="microwave clipart - Clip Art Library">
            <a:extLst>
              <a:ext uri="{FF2B5EF4-FFF2-40B4-BE49-F238E27FC236}">
                <a16:creationId xmlns:a16="http://schemas.microsoft.com/office/drawing/2014/main" id="{751E9BED-FFD9-C927-0FCC-A868125CD328}"/>
              </a:ext>
            </a:extLst>
          </p:cNvPr>
          <p:cNvPicPr>
            <a:picLocks noChangeAspect="1"/>
          </p:cNvPicPr>
          <p:nvPr/>
        </p:nvPicPr>
        <p:blipFill rotWithShape="1">
          <a:blip r:embed="rId3">
            <a:extLst>
              <a:ext uri="{28A0092B-C50C-407E-A947-70E740481C1C}">
                <a14:useLocalDpi xmlns:a14="http://schemas.microsoft.com/office/drawing/2010/main" val="0"/>
              </a:ext>
            </a:extLst>
          </a:blip>
          <a:srcRect l="6933" t="7212" r="6933" b="12121"/>
          <a:stretch/>
        </p:blipFill>
        <p:spPr>
          <a:xfrm>
            <a:off x="11441903" y="59531"/>
            <a:ext cx="690574" cy="460585"/>
          </a:xfrm>
          <a:prstGeom prst="rect">
            <a:avLst/>
          </a:prstGeom>
        </p:spPr>
      </p:pic>
    </p:spTree>
    <p:extLst>
      <p:ext uri="{BB962C8B-B14F-4D97-AF65-F5344CB8AC3E}">
        <p14:creationId xmlns:p14="http://schemas.microsoft.com/office/powerpoint/2010/main" val="1151196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CFFDD95-71BC-8148-ACBB-F8DD707CBF0E}"/>
              </a:ext>
            </a:extLst>
          </p:cNvPr>
          <p:cNvSpPr>
            <a:spLocks noGrp="1"/>
          </p:cNvSpPr>
          <p:nvPr>
            <p:ph type="title"/>
          </p:nvPr>
        </p:nvSpPr>
        <p:spPr>
          <a:xfrm>
            <a:off x="405830" y="248569"/>
            <a:ext cx="9107286" cy="896352"/>
          </a:xfrm>
        </p:spPr>
        <p:txBody>
          <a:bodyPr>
            <a:normAutofit/>
          </a:bodyPr>
          <a:lstStyle/>
          <a:p>
            <a:r>
              <a:rPr lang="en-US"/>
              <a:t>Testing Process: Preliminary Safety Check</a:t>
            </a:r>
          </a:p>
        </p:txBody>
      </p:sp>
      <p:sp>
        <p:nvSpPr>
          <p:cNvPr id="3" name="Content Placeholder 2">
            <a:extLst>
              <a:ext uri="{FF2B5EF4-FFF2-40B4-BE49-F238E27FC236}">
                <a16:creationId xmlns:a16="http://schemas.microsoft.com/office/drawing/2014/main" id="{E02334A8-E0AC-FD46-BFB0-47BF3647AA7C}"/>
              </a:ext>
            </a:extLst>
          </p:cNvPr>
          <p:cNvSpPr>
            <a:spLocks noGrp="1"/>
          </p:cNvSpPr>
          <p:nvPr>
            <p:ph idx="1"/>
          </p:nvPr>
        </p:nvSpPr>
        <p:spPr>
          <a:xfrm>
            <a:off x="838200" y="1251284"/>
            <a:ext cx="6522267" cy="5090793"/>
          </a:xfrm>
        </p:spPr>
        <p:txBody>
          <a:bodyPr>
            <a:normAutofit fontScale="92500" lnSpcReduction="20000"/>
          </a:bodyPr>
          <a:lstStyle/>
          <a:p>
            <a:pPr marL="0" indent="0">
              <a:buNone/>
            </a:pPr>
            <a:r>
              <a:rPr lang="en-US"/>
              <a:t>Equipment</a:t>
            </a:r>
          </a:p>
          <a:p>
            <a:r>
              <a:rPr lang="en-US"/>
              <a:t>PPE – high-temperature </a:t>
            </a:r>
            <a:br>
              <a:rPr lang="en-US"/>
            </a:br>
            <a:r>
              <a:rPr lang="en-US"/>
              <a:t>gloves and aprons, safety glasses</a:t>
            </a:r>
          </a:p>
          <a:p>
            <a:r>
              <a:rPr lang="en-US"/>
              <a:t>Microwave leakage detector</a:t>
            </a:r>
          </a:p>
          <a:p>
            <a:endParaRPr lang="en-US"/>
          </a:p>
          <a:p>
            <a:pPr marL="0" indent="0">
              <a:buNone/>
            </a:pPr>
            <a:r>
              <a:rPr lang="en-US"/>
              <a:t>Pre-Test Safety Check Procedure</a:t>
            </a:r>
          </a:p>
          <a:p>
            <a:r>
              <a:rPr lang="en-US"/>
              <a:t>Run MW source at low power (500 W)</a:t>
            </a:r>
          </a:p>
          <a:p>
            <a:pPr lvl="1"/>
            <a:r>
              <a:rPr lang="en-US"/>
              <a:t>Check for reflectance</a:t>
            </a:r>
          </a:p>
          <a:p>
            <a:pPr lvl="1"/>
            <a:r>
              <a:rPr lang="en-US"/>
              <a:t>Turn off, file down any heat-induced imperfections in conductive epoxy adhesion</a:t>
            </a:r>
          </a:p>
          <a:p>
            <a:pPr lvl="1"/>
            <a:r>
              <a:rPr lang="en-US"/>
              <a:t>Repeat until reflectance is minimized</a:t>
            </a:r>
          </a:p>
          <a:p>
            <a:r>
              <a:rPr lang="en-US"/>
              <a:t>Ensure leakage is at safe levels</a:t>
            </a:r>
          </a:p>
          <a:p>
            <a:r>
              <a:rPr lang="en-US"/>
              <a:t>Proceed to testing</a:t>
            </a:r>
          </a:p>
        </p:txBody>
      </p:sp>
      <p:pic>
        <p:nvPicPr>
          <p:cNvPr id="6" name="Picture 9" descr="Earth globe: Americas with solid fill">
            <a:extLst>
              <a:ext uri="{FF2B5EF4-FFF2-40B4-BE49-F238E27FC236}">
                <a16:creationId xmlns:a16="http://schemas.microsoft.com/office/drawing/2014/main" id="{C590BC6B-884C-EB43-56AA-201019440A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01410" y="2381"/>
            <a:ext cx="888208" cy="888208"/>
          </a:xfrm>
          <a:prstGeom prst="rect">
            <a:avLst/>
          </a:prstGeom>
        </p:spPr>
      </p:pic>
      <p:pic>
        <p:nvPicPr>
          <p:cNvPr id="7" name="Picture 6">
            <a:extLst>
              <a:ext uri="{FF2B5EF4-FFF2-40B4-BE49-F238E27FC236}">
                <a16:creationId xmlns:a16="http://schemas.microsoft.com/office/drawing/2014/main" id="{0DDCCFE4-42D6-EB60-9905-B4457A4C9538}"/>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178751" y="1144921"/>
            <a:ext cx="2126523" cy="2044981"/>
          </a:xfrm>
          <a:prstGeom prst="rect">
            <a:avLst/>
          </a:prstGeom>
          <a:ln w="57150">
            <a:solidFill>
              <a:schemeClr val="accent2"/>
            </a:solidFill>
          </a:ln>
        </p:spPr>
      </p:pic>
      <p:pic>
        <p:nvPicPr>
          <p:cNvPr id="9" name="Picture 8">
            <a:extLst>
              <a:ext uri="{FF2B5EF4-FFF2-40B4-BE49-F238E27FC236}">
                <a16:creationId xmlns:a16="http://schemas.microsoft.com/office/drawing/2014/main" id="{36138FB4-FBA3-42BC-0104-857072B7AD2D}"/>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563384" y="1144921"/>
            <a:ext cx="3122151" cy="4463075"/>
          </a:xfrm>
          <a:prstGeom prst="rect">
            <a:avLst/>
          </a:prstGeom>
          <a:ln w="57150">
            <a:solidFill>
              <a:schemeClr val="accent2"/>
            </a:solidFill>
          </a:ln>
        </p:spPr>
      </p:pic>
    </p:spTree>
    <p:extLst>
      <p:ext uri="{BB962C8B-B14F-4D97-AF65-F5344CB8AC3E}">
        <p14:creationId xmlns:p14="http://schemas.microsoft.com/office/powerpoint/2010/main" val="2135857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964374-8B4C-9004-B8F7-5727B0A1CEDC}"/>
              </a:ext>
            </a:extLst>
          </p:cNvPr>
          <p:cNvSpPr>
            <a:spLocks noGrp="1"/>
          </p:cNvSpPr>
          <p:nvPr>
            <p:ph type="ctrTitle"/>
          </p:nvPr>
        </p:nvSpPr>
        <p:spPr>
          <a:xfrm>
            <a:off x="1181100" y="574578"/>
            <a:ext cx="9486900" cy="1570961"/>
          </a:xfrm>
        </p:spPr>
        <p:txBody>
          <a:bodyPr>
            <a:normAutofit fontScale="90000"/>
          </a:bodyPr>
          <a:lstStyle/>
          <a:p>
            <a:r>
              <a:rPr lang="en-US"/>
              <a:t>Smelting with Microwave</a:t>
            </a:r>
            <a:br>
              <a:rPr lang="en-US"/>
            </a:br>
            <a:r>
              <a:rPr lang="en-US"/>
              <a:t>Energy for Lunar Technologies (SMELT)</a:t>
            </a:r>
            <a:br>
              <a:rPr lang="en-US"/>
            </a:br>
            <a:r>
              <a:rPr lang="en-US" sz="3600"/>
              <a:t>The Pennsylvania State University</a:t>
            </a:r>
            <a:endParaRPr lang="en-US"/>
          </a:p>
        </p:txBody>
      </p:sp>
      <p:sp>
        <p:nvSpPr>
          <p:cNvPr id="8" name="TextBox 1">
            <a:extLst>
              <a:ext uri="{FF2B5EF4-FFF2-40B4-BE49-F238E27FC236}">
                <a16:creationId xmlns:a16="http://schemas.microsoft.com/office/drawing/2014/main" id="{C33BE1A1-974A-9304-E227-B31D0A4519A4}"/>
              </a:ext>
            </a:extLst>
          </p:cNvPr>
          <p:cNvSpPr txBox="1"/>
          <p:nvPr/>
        </p:nvSpPr>
        <p:spPr>
          <a:xfrm>
            <a:off x="1225617" y="2325064"/>
            <a:ext cx="9740766" cy="3416320"/>
          </a:xfrm>
          <a:prstGeom prst="rect">
            <a:avLst/>
          </a:prstGeom>
          <a:noFill/>
        </p:spPr>
        <p:txBody>
          <a:bodyPr wrap="square" lIns="91440" tIns="45720" rIns="91440" bIns="45720" numCol="2"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u="sng"/>
              <a:t>Faculty Advisors</a:t>
            </a:r>
            <a:br>
              <a:rPr lang="en-US"/>
            </a:br>
            <a:r>
              <a:rPr lang="en-US"/>
              <a:t>Dr. Sven Bilén</a:t>
            </a:r>
            <a:br>
              <a:rPr lang="en-US"/>
            </a:br>
            <a:r>
              <a:rPr lang="en-US"/>
              <a:t>Dr. Aleksandra Radlińska</a:t>
            </a:r>
          </a:p>
          <a:p>
            <a:br>
              <a:rPr lang="en-US"/>
            </a:br>
            <a:r>
              <a:rPr lang="en-US" b="1" u="sng"/>
              <a:t>Additional Advisors</a:t>
            </a:r>
          </a:p>
          <a:p>
            <a:r>
              <a:rPr lang="en-US"/>
              <a:t>Michael R. Fiske (Jacobs/NASA MSFC)</a:t>
            </a:r>
          </a:p>
          <a:p>
            <a:endParaRPr lang="en-US"/>
          </a:p>
          <a:p>
            <a:r>
              <a:rPr lang="en-US" b="1" u="sng"/>
              <a:t>SMELT Team Leaders (Undergraduates)</a:t>
            </a:r>
            <a:br>
              <a:rPr lang="en-US"/>
            </a:br>
            <a:r>
              <a:rPr lang="en-US"/>
              <a:t>Jack Pierce 	(Team Lead)</a:t>
            </a:r>
            <a:br>
              <a:rPr lang="en-US"/>
            </a:br>
            <a:r>
              <a:rPr lang="en-US"/>
              <a:t>Alex Baumgartle 	(Section Lead)</a:t>
            </a:r>
            <a:br>
              <a:rPr lang="en-US"/>
            </a:br>
            <a:r>
              <a:rPr lang="en-US"/>
              <a:t>Patrick Moore 	(Section Lead)</a:t>
            </a:r>
            <a:br>
              <a:rPr lang="en-US"/>
            </a:br>
            <a:br>
              <a:rPr lang="en-US"/>
            </a:br>
            <a:r>
              <a:rPr lang="en-US" sz="2000" b="1" u="sng"/>
              <a:t>SMELT Team Members</a:t>
            </a:r>
            <a:endParaRPr lang="en-US" sz="2000"/>
          </a:p>
          <a:p>
            <a:r>
              <a:rPr lang="en-US" sz="2000"/>
              <a:t>James Connelly</a:t>
            </a:r>
          </a:p>
          <a:p>
            <a:r>
              <a:rPr lang="en-US" sz="2000" err="1"/>
              <a:t>Avimukta</a:t>
            </a:r>
            <a:r>
              <a:rPr lang="en-US" sz="2000"/>
              <a:t> </a:t>
            </a:r>
            <a:r>
              <a:rPr lang="en-US" sz="2000" err="1"/>
              <a:t>Dokuparthi</a:t>
            </a:r>
            <a:r>
              <a:rPr lang="en-US" sz="2000"/>
              <a:t> </a:t>
            </a:r>
            <a:endParaRPr lang="en-US"/>
          </a:p>
          <a:p>
            <a:r>
              <a:rPr lang="en-US" sz="2000"/>
              <a:t>Samuel Highfield</a:t>
            </a:r>
          </a:p>
          <a:p>
            <a:r>
              <a:rPr lang="en-US" sz="2000"/>
              <a:t>Jason Oh</a:t>
            </a:r>
          </a:p>
          <a:p>
            <a:r>
              <a:rPr lang="en-US" sz="2000"/>
              <a:t>Craig </a:t>
            </a:r>
            <a:r>
              <a:rPr lang="en-US" sz="2000" err="1"/>
              <a:t>Olouch</a:t>
            </a:r>
            <a:endParaRPr lang="en-US" sz="2000"/>
          </a:p>
          <a:p>
            <a:r>
              <a:rPr lang="en-US" sz="2000"/>
              <a:t>Chiranjeev Singh </a:t>
            </a:r>
          </a:p>
          <a:p>
            <a:r>
              <a:rPr lang="en-US" sz="2000"/>
              <a:t>Marisa Tommarello</a:t>
            </a:r>
          </a:p>
          <a:p>
            <a:r>
              <a:rPr lang="en-US" sz="2000"/>
              <a:t>Colton Washburn</a:t>
            </a:r>
          </a:p>
          <a:p>
            <a:endParaRPr lang="en-US"/>
          </a:p>
        </p:txBody>
      </p:sp>
    </p:spTree>
    <p:extLst>
      <p:ext uri="{BB962C8B-B14F-4D97-AF65-F5344CB8AC3E}">
        <p14:creationId xmlns:p14="http://schemas.microsoft.com/office/powerpoint/2010/main" val="997897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CFFDD95-71BC-8148-ACBB-F8DD707CBF0E}"/>
              </a:ext>
            </a:extLst>
          </p:cNvPr>
          <p:cNvSpPr>
            <a:spLocks noGrp="1"/>
          </p:cNvSpPr>
          <p:nvPr>
            <p:ph type="title"/>
          </p:nvPr>
        </p:nvSpPr>
        <p:spPr>
          <a:xfrm>
            <a:off x="405830" y="248569"/>
            <a:ext cx="9107286" cy="896352"/>
          </a:xfrm>
        </p:spPr>
        <p:txBody>
          <a:bodyPr>
            <a:normAutofit/>
          </a:bodyPr>
          <a:lstStyle/>
          <a:p>
            <a:r>
              <a:rPr lang="en-US"/>
              <a:t>Testing Process: General Procedure</a:t>
            </a:r>
          </a:p>
        </p:txBody>
      </p:sp>
      <p:sp>
        <p:nvSpPr>
          <p:cNvPr id="3" name="Content Placeholder 2">
            <a:extLst>
              <a:ext uri="{FF2B5EF4-FFF2-40B4-BE49-F238E27FC236}">
                <a16:creationId xmlns:a16="http://schemas.microsoft.com/office/drawing/2014/main" id="{E02334A8-E0AC-FD46-BFB0-47BF3647AA7C}"/>
              </a:ext>
            </a:extLst>
          </p:cNvPr>
          <p:cNvSpPr>
            <a:spLocks noGrp="1"/>
          </p:cNvSpPr>
          <p:nvPr>
            <p:ph idx="1"/>
          </p:nvPr>
        </p:nvSpPr>
        <p:spPr>
          <a:xfrm>
            <a:off x="405830" y="1144921"/>
            <a:ext cx="5991808" cy="5384408"/>
          </a:xfrm>
        </p:spPr>
        <p:txBody>
          <a:bodyPr>
            <a:normAutofit/>
          </a:bodyPr>
          <a:lstStyle/>
          <a:p>
            <a:pPr marL="514350" indent="-514350">
              <a:buAutoNum type="arabicPeriod"/>
            </a:pPr>
            <a:r>
              <a:rPr lang="en-US"/>
              <a:t>Sample and crucible are weighed </a:t>
            </a:r>
          </a:p>
          <a:p>
            <a:pPr marL="514350" indent="-514350">
              <a:buAutoNum type="arabicPeriod"/>
            </a:pPr>
            <a:r>
              <a:rPr lang="en-US"/>
              <a:t>Crucible temperature is measured</a:t>
            </a:r>
          </a:p>
          <a:p>
            <a:pPr marL="514350" indent="-514350">
              <a:buAutoNum type="arabicPeriod"/>
            </a:pPr>
            <a:r>
              <a:rPr lang="en-US"/>
              <a:t>Sample is placed in crucible</a:t>
            </a:r>
          </a:p>
          <a:p>
            <a:pPr marL="514350" indent="-514350">
              <a:buAutoNum type="arabicPeriod"/>
            </a:pPr>
            <a:r>
              <a:rPr lang="en-US"/>
              <a:t>Crucible is positioned in insulation casing</a:t>
            </a:r>
          </a:p>
          <a:p>
            <a:pPr marL="514350" indent="-514350">
              <a:buAutoNum type="arabicPeriod"/>
            </a:pPr>
            <a:r>
              <a:rPr lang="en-US"/>
              <a:t>Insulation casing is centered in resonance chamber</a:t>
            </a:r>
          </a:p>
          <a:p>
            <a:pPr marL="514350" indent="-514350">
              <a:buAutoNum type="arabicPeriod"/>
            </a:pPr>
            <a:r>
              <a:rPr lang="en-US"/>
              <a:t>Chamber is closed &amp; clamped</a:t>
            </a:r>
          </a:p>
        </p:txBody>
      </p:sp>
      <p:pic>
        <p:nvPicPr>
          <p:cNvPr id="4" name="Picture 9" descr="Earth globe: Americas with solid fill">
            <a:extLst>
              <a:ext uri="{FF2B5EF4-FFF2-40B4-BE49-F238E27FC236}">
                <a16:creationId xmlns:a16="http://schemas.microsoft.com/office/drawing/2014/main" id="{A151172E-232D-7D45-0F72-B903BC9796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01410" y="2381"/>
            <a:ext cx="888208" cy="888208"/>
          </a:xfrm>
          <a:prstGeom prst="rect">
            <a:avLst/>
          </a:prstGeom>
        </p:spPr>
      </p:pic>
      <p:pic>
        <p:nvPicPr>
          <p:cNvPr id="7" name="Picture 6">
            <a:extLst>
              <a:ext uri="{FF2B5EF4-FFF2-40B4-BE49-F238E27FC236}">
                <a16:creationId xmlns:a16="http://schemas.microsoft.com/office/drawing/2014/main" id="{5F02499C-C232-75D9-2DBE-B3D79CA6A702}"/>
              </a:ext>
            </a:extLst>
          </p:cNvPr>
          <p:cNvPicPr>
            <a:picLocks noChangeAspect="1"/>
          </p:cNvPicPr>
          <p:nvPr/>
        </p:nvPicPr>
        <p:blipFill rotWithShape="1">
          <a:blip r:embed="rId5">
            <a:extLst>
              <a:ext uri="{28A0092B-C50C-407E-A947-70E740481C1C}">
                <a14:useLocalDpi xmlns:a14="http://schemas.microsoft.com/office/drawing/2010/main" val="0"/>
              </a:ext>
            </a:extLst>
          </a:blip>
          <a:srcRect l="5478" r="5478"/>
          <a:stretch/>
        </p:blipFill>
        <p:spPr>
          <a:xfrm>
            <a:off x="6566721" y="1217884"/>
            <a:ext cx="5178792" cy="4748351"/>
          </a:xfrm>
          <a:prstGeom prst="rect">
            <a:avLst/>
          </a:prstGeom>
          <a:ln w="57150">
            <a:solidFill>
              <a:schemeClr val="accent2"/>
            </a:solidFill>
          </a:ln>
        </p:spPr>
      </p:pic>
    </p:spTree>
    <p:extLst>
      <p:ext uri="{BB962C8B-B14F-4D97-AF65-F5344CB8AC3E}">
        <p14:creationId xmlns:p14="http://schemas.microsoft.com/office/powerpoint/2010/main" val="3082196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38A8F4-CF68-0D34-CE04-BCEB55CA3A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9011" y="1287283"/>
            <a:ext cx="5609736" cy="4591019"/>
          </a:xfrm>
          <a:prstGeom prst="rect">
            <a:avLst/>
          </a:prstGeom>
          <a:ln w="57150">
            <a:solidFill>
              <a:schemeClr val="accent2"/>
            </a:solidFill>
          </a:ln>
        </p:spPr>
      </p:pic>
      <p:sp>
        <p:nvSpPr>
          <p:cNvPr id="5" name="Title 1">
            <a:extLst>
              <a:ext uri="{FF2B5EF4-FFF2-40B4-BE49-F238E27FC236}">
                <a16:creationId xmlns:a16="http://schemas.microsoft.com/office/drawing/2014/main" id="{0CFFDD95-71BC-8148-ACBB-F8DD707CBF0E}"/>
              </a:ext>
            </a:extLst>
          </p:cNvPr>
          <p:cNvSpPr>
            <a:spLocks noGrp="1"/>
          </p:cNvSpPr>
          <p:nvPr>
            <p:ph type="title"/>
          </p:nvPr>
        </p:nvSpPr>
        <p:spPr>
          <a:xfrm>
            <a:off x="405830" y="248569"/>
            <a:ext cx="9107286" cy="896352"/>
          </a:xfrm>
        </p:spPr>
        <p:txBody>
          <a:bodyPr>
            <a:normAutofit/>
          </a:bodyPr>
          <a:lstStyle/>
          <a:p>
            <a:r>
              <a:rPr lang="en-US"/>
              <a:t>Testing Process: General Procedure</a:t>
            </a:r>
          </a:p>
        </p:txBody>
      </p:sp>
      <p:sp>
        <p:nvSpPr>
          <p:cNvPr id="3" name="Content Placeholder 2">
            <a:extLst>
              <a:ext uri="{FF2B5EF4-FFF2-40B4-BE49-F238E27FC236}">
                <a16:creationId xmlns:a16="http://schemas.microsoft.com/office/drawing/2014/main" id="{E02334A8-E0AC-FD46-BFB0-47BF3647AA7C}"/>
              </a:ext>
            </a:extLst>
          </p:cNvPr>
          <p:cNvSpPr>
            <a:spLocks noGrp="1"/>
          </p:cNvSpPr>
          <p:nvPr>
            <p:ph idx="1"/>
          </p:nvPr>
        </p:nvSpPr>
        <p:spPr>
          <a:xfrm>
            <a:off x="405830" y="1144921"/>
            <a:ext cx="5991808" cy="5384408"/>
          </a:xfrm>
        </p:spPr>
        <p:txBody>
          <a:bodyPr>
            <a:normAutofit/>
          </a:bodyPr>
          <a:lstStyle/>
          <a:p>
            <a:pPr marL="514350" indent="-514350">
              <a:buFont typeface="+mj-lt"/>
              <a:buAutoNum type="arabicPeriod" startAt="7"/>
            </a:pPr>
            <a:r>
              <a:rPr lang="en-US"/>
              <a:t>Sample is run at a given power level for a given time</a:t>
            </a:r>
          </a:p>
          <a:p>
            <a:pPr lvl="1"/>
            <a:r>
              <a:rPr lang="en-US"/>
              <a:t>Leakage is checked periodically using microwave leakage detector</a:t>
            </a:r>
          </a:p>
          <a:p>
            <a:pPr marL="514350" indent="-514350">
              <a:buAutoNum type="arabicPeriod" startAt="7"/>
            </a:pPr>
            <a:r>
              <a:rPr lang="en-US"/>
              <a:t>At the end of cycle time, chamber lid and insulation top are removed</a:t>
            </a:r>
          </a:p>
          <a:p>
            <a:pPr marL="514350" indent="-514350">
              <a:buAutoNum type="arabicPeriod" startAt="7"/>
            </a:pPr>
            <a:r>
              <a:rPr lang="en-US"/>
              <a:t>Sample’s temperature is measured using a </a:t>
            </a:r>
            <a:r>
              <a:rPr lang="en-US" err="1"/>
              <a:t>Raynger</a:t>
            </a:r>
            <a:r>
              <a:rPr lang="en-US"/>
              <a:t> 3i Plus IR Thermometer</a:t>
            </a:r>
          </a:p>
        </p:txBody>
      </p:sp>
      <p:pic>
        <p:nvPicPr>
          <p:cNvPr id="4" name="Picture 9" descr="Earth globe: Americas with solid fill">
            <a:extLst>
              <a:ext uri="{FF2B5EF4-FFF2-40B4-BE49-F238E27FC236}">
                <a16:creationId xmlns:a16="http://schemas.microsoft.com/office/drawing/2014/main" id="{A151172E-232D-7D45-0F72-B903BC9796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01410" y="2381"/>
            <a:ext cx="888208" cy="888208"/>
          </a:xfrm>
          <a:prstGeom prst="rect">
            <a:avLst/>
          </a:prstGeom>
        </p:spPr>
      </p:pic>
    </p:spTree>
    <p:extLst>
      <p:ext uri="{BB962C8B-B14F-4D97-AF65-F5344CB8AC3E}">
        <p14:creationId xmlns:p14="http://schemas.microsoft.com/office/powerpoint/2010/main" val="2053941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CFFDD95-71BC-8148-ACBB-F8DD707CBF0E}"/>
              </a:ext>
            </a:extLst>
          </p:cNvPr>
          <p:cNvSpPr>
            <a:spLocks noGrp="1"/>
          </p:cNvSpPr>
          <p:nvPr>
            <p:ph type="title"/>
          </p:nvPr>
        </p:nvSpPr>
        <p:spPr>
          <a:xfrm>
            <a:off x="405830" y="248569"/>
            <a:ext cx="9107286" cy="896352"/>
          </a:xfrm>
        </p:spPr>
        <p:txBody>
          <a:bodyPr>
            <a:normAutofit/>
          </a:bodyPr>
          <a:lstStyle/>
          <a:p>
            <a:r>
              <a:rPr lang="en-US"/>
              <a:t>Testing Process: General Procedure</a:t>
            </a:r>
          </a:p>
        </p:txBody>
      </p:sp>
      <p:pic>
        <p:nvPicPr>
          <p:cNvPr id="4" name="Picture 3">
            <a:extLst>
              <a:ext uri="{FF2B5EF4-FFF2-40B4-BE49-F238E27FC236}">
                <a16:creationId xmlns:a16="http://schemas.microsoft.com/office/drawing/2014/main" id="{04084EC6-D3A5-01A3-9E78-1B6A54E07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1689" y="1046738"/>
            <a:ext cx="3482138" cy="2381969"/>
          </a:xfrm>
          <a:prstGeom prst="rect">
            <a:avLst/>
          </a:prstGeom>
          <a:ln w="57150">
            <a:solidFill>
              <a:schemeClr val="accent2"/>
            </a:solidFill>
          </a:ln>
        </p:spPr>
      </p:pic>
      <p:pic>
        <p:nvPicPr>
          <p:cNvPr id="7" name="Picture 6">
            <a:extLst>
              <a:ext uri="{FF2B5EF4-FFF2-40B4-BE49-F238E27FC236}">
                <a16:creationId xmlns:a16="http://schemas.microsoft.com/office/drawing/2014/main" id="{23C31595-B84C-E5A1-D1BB-2A5292FD32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654260"/>
            <a:ext cx="2663059" cy="2642846"/>
          </a:xfrm>
          <a:prstGeom prst="rect">
            <a:avLst/>
          </a:prstGeom>
          <a:ln w="57150">
            <a:solidFill>
              <a:schemeClr val="accent2"/>
            </a:solidFill>
          </a:ln>
        </p:spPr>
      </p:pic>
      <p:pic>
        <p:nvPicPr>
          <p:cNvPr id="8" name="Picture 9" descr="Earth globe: Americas with solid fill">
            <a:extLst>
              <a:ext uri="{FF2B5EF4-FFF2-40B4-BE49-F238E27FC236}">
                <a16:creationId xmlns:a16="http://schemas.microsoft.com/office/drawing/2014/main" id="{D7B94BB5-15C2-0D0A-6752-F18195A73B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01410" y="2381"/>
            <a:ext cx="888208" cy="888208"/>
          </a:xfrm>
          <a:prstGeom prst="rect">
            <a:avLst/>
          </a:prstGeom>
        </p:spPr>
      </p:pic>
      <p:pic>
        <p:nvPicPr>
          <p:cNvPr id="2" name="Picture 1">
            <a:extLst>
              <a:ext uri="{FF2B5EF4-FFF2-40B4-BE49-F238E27FC236}">
                <a16:creationId xmlns:a16="http://schemas.microsoft.com/office/drawing/2014/main" id="{C09B2AC8-97E0-45A1-E96E-B1553819C96B}"/>
              </a:ext>
            </a:extLst>
          </p:cNvPr>
          <p:cNvPicPr>
            <a:picLocks noChangeAspect="1"/>
          </p:cNvPicPr>
          <p:nvPr/>
        </p:nvPicPr>
        <p:blipFill rotWithShape="1">
          <a:blip r:embed="rId7">
            <a:extLst>
              <a:ext uri="{28A0092B-C50C-407E-A947-70E740481C1C}">
                <a14:useLocalDpi xmlns:a14="http://schemas.microsoft.com/office/drawing/2010/main" val="0"/>
              </a:ext>
            </a:extLst>
          </a:blip>
          <a:srcRect b="17260"/>
          <a:stretch/>
        </p:blipFill>
        <p:spPr>
          <a:xfrm>
            <a:off x="9060697" y="3647329"/>
            <a:ext cx="2850552" cy="2649777"/>
          </a:xfrm>
          <a:prstGeom prst="rect">
            <a:avLst/>
          </a:prstGeom>
          <a:ln w="57150">
            <a:solidFill>
              <a:schemeClr val="accent2"/>
            </a:solidFill>
          </a:ln>
        </p:spPr>
      </p:pic>
      <p:sp>
        <p:nvSpPr>
          <p:cNvPr id="10" name="Content Placeholder 2">
            <a:extLst>
              <a:ext uri="{FF2B5EF4-FFF2-40B4-BE49-F238E27FC236}">
                <a16:creationId xmlns:a16="http://schemas.microsoft.com/office/drawing/2014/main" id="{5D4A27B4-151D-625D-6B5C-DDA1744865C3}"/>
              </a:ext>
            </a:extLst>
          </p:cNvPr>
          <p:cNvSpPr txBox="1">
            <a:spLocks/>
          </p:cNvSpPr>
          <p:nvPr/>
        </p:nvSpPr>
        <p:spPr>
          <a:xfrm>
            <a:off x="405830" y="1144921"/>
            <a:ext cx="5991808" cy="53844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startAt="10"/>
            </a:pPr>
            <a:r>
              <a:rPr lang="en-US"/>
              <a:t>Molten sample is poured into water or graphite mold to cool</a:t>
            </a:r>
          </a:p>
          <a:p>
            <a:pPr marL="514350" indent="-514350">
              <a:buFont typeface="Arial" panose="020B0604020202020204" pitchFamily="34" charset="0"/>
              <a:buAutoNum type="arabicPeriod" startAt="10"/>
            </a:pPr>
            <a:r>
              <a:rPr lang="en-US"/>
              <a:t>Once cool, recovered material is weighed</a:t>
            </a:r>
          </a:p>
          <a:p>
            <a:pPr marL="514350" indent="-514350">
              <a:buFont typeface="Arial" panose="020B0604020202020204" pitchFamily="34" charset="0"/>
              <a:buAutoNum type="arabicPeriod" startAt="10"/>
            </a:pPr>
            <a:r>
              <a:rPr lang="en-US"/>
              <a:t>Used crucible is set aside to cool</a:t>
            </a:r>
          </a:p>
          <a:p>
            <a:pPr lvl="1"/>
            <a:r>
              <a:rPr lang="en-US"/>
              <a:t>Using multiple crucibles enabled constant testing</a:t>
            </a:r>
          </a:p>
        </p:txBody>
      </p:sp>
    </p:spTree>
    <p:extLst>
      <p:ext uri="{BB962C8B-B14F-4D97-AF65-F5344CB8AC3E}">
        <p14:creationId xmlns:p14="http://schemas.microsoft.com/office/powerpoint/2010/main" val="39962075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CFFDD95-71BC-8148-ACBB-F8DD707CBF0E}"/>
              </a:ext>
            </a:extLst>
          </p:cNvPr>
          <p:cNvSpPr>
            <a:spLocks noGrp="1"/>
          </p:cNvSpPr>
          <p:nvPr>
            <p:ph type="title"/>
          </p:nvPr>
        </p:nvSpPr>
        <p:spPr>
          <a:xfrm>
            <a:off x="405830" y="248569"/>
            <a:ext cx="9107286" cy="896352"/>
          </a:xfrm>
        </p:spPr>
        <p:txBody>
          <a:bodyPr>
            <a:normAutofit/>
          </a:bodyPr>
          <a:lstStyle/>
          <a:p>
            <a:r>
              <a:rPr lang="en-US"/>
              <a:t>Testing Process: Test Variables</a:t>
            </a:r>
          </a:p>
        </p:txBody>
      </p:sp>
      <p:sp>
        <p:nvSpPr>
          <p:cNvPr id="3" name="Content Placeholder 2">
            <a:extLst>
              <a:ext uri="{FF2B5EF4-FFF2-40B4-BE49-F238E27FC236}">
                <a16:creationId xmlns:a16="http://schemas.microsoft.com/office/drawing/2014/main" id="{E02334A8-E0AC-FD46-BFB0-47BF3647AA7C}"/>
              </a:ext>
            </a:extLst>
          </p:cNvPr>
          <p:cNvSpPr>
            <a:spLocks noGrp="1"/>
          </p:cNvSpPr>
          <p:nvPr>
            <p:ph idx="1"/>
          </p:nvPr>
        </p:nvSpPr>
        <p:spPr>
          <a:xfrm>
            <a:off x="838200" y="1251284"/>
            <a:ext cx="10515600" cy="5090793"/>
          </a:xfrm>
        </p:spPr>
        <p:txBody>
          <a:bodyPr>
            <a:normAutofit/>
          </a:bodyPr>
          <a:lstStyle/>
          <a:p>
            <a:pPr marL="0" indent="0" algn="ctr">
              <a:buNone/>
            </a:pPr>
            <a:r>
              <a:rPr lang="en-US"/>
              <a:t>Power–Duration combinations tested</a:t>
            </a:r>
          </a:p>
          <a:p>
            <a:pPr marL="0" indent="0">
              <a:buNone/>
            </a:pPr>
            <a:endParaRPr lang="en-US"/>
          </a:p>
          <a:p>
            <a:pPr marL="0" indent="0">
              <a:buNone/>
            </a:pPr>
            <a:endParaRPr lang="en-US"/>
          </a:p>
          <a:p>
            <a:pPr marL="0" indent="0">
              <a:buNone/>
            </a:pPr>
            <a:endParaRPr lang="en-US"/>
          </a:p>
        </p:txBody>
      </p:sp>
      <p:graphicFrame>
        <p:nvGraphicFramePr>
          <p:cNvPr id="7" name="Table 6">
            <a:extLst>
              <a:ext uri="{FF2B5EF4-FFF2-40B4-BE49-F238E27FC236}">
                <a16:creationId xmlns:a16="http://schemas.microsoft.com/office/drawing/2014/main" id="{11DF59F1-98B2-3B2C-D03A-558C45A06704}"/>
              </a:ext>
            </a:extLst>
          </p:cNvPr>
          <p:cNvGraphicFramePr>
            <a:graphicFrameLocks noGrp="1"/>
          </p:cNvGraphicFramePr>
          <p:nvPr>
            <p:extLst>
              <p:ext uri="{D42A27DB-BD31-4B8C-83A1-F6EECF244321}">
                <p14:modId xmlns:p14="http://schemas.microsoft.com/office/powerpoint/2010/main" val="2950212869"/>
              </p:ext>
            </p:extLst>
          </p:nvPr>
        </p:nvGraphicFramePr>
        <p:xfrm>
          <a:off x="1358638" y="1944994"/>
          <a:ext cx="9474725" cy="4041021"/>
        </p:xfrm>
        <a:graphic>
          <a:graphicData uri="http://schemas.openxmlformats.org/drawingml/2006/table">
            <a:tbl>
              <a:tblPr bandRow="1">
                <a:solidFill>
                  <a:schemeClr val="bg1">
                    <a:lumMod val="95000"/>
                  </a:schemeClr>
                </a:solidFill>
              </a:tblPr>
              <a:tblGrid>
                <a:gridCol w="2968395">
                  <a:extLst>
                    <a:ext uri="{9D8B030D-6E8A-4147-A177-3AD203B41FA5}">
                      <a16:colId xmlns:a16="http://schemas.microsoft.com/office/drawing/2014/main" val="325822763"/>
                    </a:ext>
                  </a:extLst>
                </a:gridCol>
                <a:gridCol w="2532355">
                  <a:extLst>
                    <a:ext uri="{9D8B030D-6E8A-4147-A177-3AD203B41FA5}">
                      <a16:colId xmlns:a16="http://schemas.microsoft.com/office/drawing/2014/main" val="2929441037"/>
                    </a:ext>
                  </a:extLst>
                </a:gridCol>
                <a:gridCol w="1972271">
                  <a:extLst>
                    <a:ext uri="{9D8B030D-6E8A-4147-A177-3AD203B41FA5}">
                      <a16:colId xmlns:a16="http://schemas.microsoft.com/office/drawing/2014/main" val="2605881929"/>
                    </a:ext>
                  </a:extLst>
                </a:gridCol>
                <a:gridCol w="2001704">
                  <a:extLst>
                    <a:ext uri="{9D8B030D-6E8A-4147-A177-3AD203B41FA5}">
                      <a16:colId xmlns:a16="http://schemas.microsoft.com/office/drawing/2014/main" val="2583785552"/>
                    </a:ext>
                  </a:extLst>
                </a:gridCol>
              </a:tblGrid>
              <a:tr h="1164596">
                <a:tc>
                  <a:txBody>
                    <a:bodyPr/>
                    <a:lstStyle/>
                    <a:p>
                      <a:pPr algn="l" fontAlgn="t"/>
                      <a:r>
                        <a:rPr lang="en-US" sz="2300" b="0" i="0" u="none" strike="noStrike" cap="none" spc="0">
                          <a:solidFill>
                            <a:schemeClr val="bg1"/>
                          </a:solidFill>
                          <a:effectLst/>
                          <a:latin typeface="Calibri" panose="020F0502020204030204" pitchFamily="34" charset="0"/>
                        </a:rPr>
                        <a:t>                </a:t>
                      </a:r>
                      <a:br>
                        <a:rPr lang="en-US" sz="2300" b="0" i="0" u="none" strike="noStrike" cap="none" spc="0">
                          <a:solidFill>
                            <a:schemeClr val="bg1"/>
                          </a:solidFill>
                          <a:effectLst/>
                          <a:latin typeface="Calibri" panose="020F0502020204030204" pitchFamily="34" charset="0"/>
                        </a:rPr>
                      </a:br>
                      <a:endParaRPr lang="en-US" sz="2300" b="0" i="0" u="none" strike="noStrike" cap="none" spc="0">
                        <a:solidFill>
                          <a:schemeClr val="bg1"/>
                        </a:solidFill>
                        <a:effectLst/>
                        <a:latin typeface="Calibri" panose="020F0502020204030204" pitchFamily="34" charset="0"/>
                      </a:endParaRPr>
                    </a:p>
                  </a:txBody>
                  <a:tcPr marL="13746" marR="13746" marT="131965"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ap="flat" cmpd="sng" algn="ctr">
                      <a:solidFill>
                        <a:schemeClr val="bg1">
                          <a:lumMod val="75000"/>
                        </a:schemeClr>
                      </a:solidFill>
                      <a:prstDash val="solid"/>
                      <a:round/>
                      <a:headEnd type="none" w="med" len="med"/>
                      <a:tailEnd type="none" w="med" len="med"/>
                    </a:lnTlToBr>
                    <a:lnBlToTr w="12700" cmpd="sng">
                      <a:noFill/>
                      <a:prstDash val="solid"/>
                    </a:lnBlToTr>
                    <a:solidFill>
                      <a:schemeClr val="accent2"/>
                    </a:solidFill>
                  </a:tcPr>
                </a:tc>
                <a:tc>
                  <a:txBody>
                    <a:bodyPr/>
                    <a:lstStyle/>
                    <a:p>
                      <a:pPr algn="ctr" fontAlgn="ctr"/>
                      <a:r>
                        <a:rPr lang="en-US" sz="2300" b="0" i="0" u="none" strike="noStrike" cap="none" spc="0">
                          <a:solidFill>
                            <a:schemeClr val="bg1"/>
                          </a:solidFill>
                          <a:effectLst/>
                          <a:latin typeface="Calibri" panose="020F0502020204030204" pitchFamily="34" charset="0"/>
                        </a:rPr>
                        <a:t>1000</a:t>
                      </a:r>
                    </a:p>
                  </a:txBody>
                  <a:tcPr marL="13746" marR="13746" marT="13196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fontAlgn="ctr"/>
                      <a:r>
                        <a:rPr lang="en-US" sz="2300" b="0" i="0" u="none" strike="noStrike" cap="none" spc="0">
                          <a:solidFill>
                            <a:schemeClr val="bg1"/>
                          </a:solidFill>
                          <a:effectLst/>
                          <a:latin typeface="Calibri" panose="020F0502020204030204" pitchFamily="34" charset="0"/>
                        </a:rPr>
                        <a:t>1200</a:t>
                      </a:r>
                    </a:p>
                  </a:txBody>
                  <a:tcPr marL="13746" marR="13746" marT="13196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fontAlgn="ctr"/>
                      <a:r>
                        <a:rPr lang="en-US" sz="2300" b="0" i="0" u="none" strike="noStrike" cap="none" spc="0">
                          <a:solidFill>
                            <a:schemeClr val="bg1"/>
                          </a:solidFill>
                          <a:effectLst/>
                          <a:latin typeface="Calibri" panose="020F0502020204030204" pitchFamily="34" charset="0"/>
                        </a:rPr>
                        <a:t>1500</a:t>
                      </a:r>
                    </a:p>
                  </a:txBody>
                  <a:tcPr marL="13746" marR="13746" marT="13196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1078848346"/>
                  </a:ext>
                </a:extLst>
              </a:tr>
              <a:tr h="575285">
                <a:tc>
                  <a:txBody>
                    <a:bodyPr/>
                    <a:lstStyle/>
                    <a:p>
                      <a:pPr algn="ctr" fontAlgn="b"/>
                      <a:r>
                        <a:rPr lang="en-US" sz="2300" b="0" i="0" u="none" strike="noStrike" cap="none" spc="0">
                          <a:solidFill>
                            <a:schemeClr val="bg1"/>
                          </a:solidFill>
                          <a:effectLst/>
                          <a:latin typeface="Calibri" panose="020F0502020204030204" pitchFamily="34" charset="0"/>
                        </a:rPr>
                        <a:t>2:30</a:t>
                      </a:r>
                    </a:p>
                  </a:txBody>
                  <a:tcPr marL="13746" marR="13746" marT="131965" marB="0" anchor="ctr">
                    <a:lnL w="12700" cmpd="sng">
                      <a:noFill/>
                      <a:prstDash val="soli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solidFill>
                        <a:schemeClr val="tx1">
                          <a:lumMod val="50000"/>
                          <a:lumOff val="50000"/>
                        </a:schemeClr>
                      </a:solidFill>
                      <a:prstDash val="solid"/>
                    </a:lnB>
                    <a:solidFill>
                      <a:schemeClr val="accent2"/>
                    </a:solidFill>
                  </a:tcPr>
                </a:tc>
                <a:tc>
                  <a:txBody>
                    <a:bodyPr/>
                    <a:lstStyle/>
                    <a:p>
                      <a:pPr algn="ctr" fontAlgn="b"/>
                      <a:r>
                        <a:rPr lang="en-US" sz="2400" b="0" i="0" u="none" strike="noStrike" cap="none" spc="0">
                          <a:solidFill>
                            <a:schemeClr val="tx1"/>
                          </a:solidFill>
                          <a:effectLst/>
                          <a:latin typeface="Calibri" panose="020F0502020204030204" pitchFamily="34" charset="0"/>
                        </a:rPr>
                        <a:t>Al</a:t>
                      </a:r>
                    </a:p>
                  </a:txBody>
                  <a:tcPr marL="13746" marR="13746" marT="13196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2400" b="0" i="0" u="none" strike="noStrike" cap="none" spc="0">
                          <a:solidFill>
                            <a:schemeClr val="tx1"/>
                          </a:solidFill>
                          <a:effectLst/>
                          <a:latin typeface="Calibri" panose="020F0502020204030204" pitchFamily="34" charset="0"/>
                        </a:rPr>
                        <a:t>Al</a:t>
                      </a:r>
                    </a:p>
                  </a:txBody>
                  <a:tcPr marL="13746" marR="13746" marT="13196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2400" b="0" i="0" u="none" strike="noStrike" cap="none" spc="0">
                          <a:solidFill>
                            <a:schemeClr val="tx1"/>
                          </a:solidFill>
                          <a:effectLst/>
                          <a:latin typeface="Calibri" panose="020F0502020204030204" pitchFamily="34" charset="0"/>
                        </a:rPr>
                        <a:t> </a:t>
                      </a:r>
                    </a:p>
                  </a:txBody>
                  <a:tcPr marL="13746" marR="13746" marT="13196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54438564"/>
                  </a:ext>
                </a:extLst>
              </a:tr>
              <a:tr h="575285">
                <a:tc>
                  <a:txBody>
                    <a:bodyPr/>
                    <a:lstStyle/>
                    <a:p>
                      <a:pPr algn="ctr" fontAlgn="b"/>
                      <a:r>
                        <a:rPr lang="en-US" sz="2300" b="0" i="0" u="none" strike="noStrike" cap="none" spc="0">
                          <a:solidFill>
                            <a:schemeClr val="bg1"/>
                          </a:solidFill>
                          <a:effectLst/>
                          <a:latin typeface="Calibri" panose="020F0502020204030204" pitchFamily="34" charset="0"/>
                        </a:rPr>
                        <a:t>5:00</a:t>
                      </a:r>
                    </a:p>
                  </a:txBody>
                  <a:tcPr marL="13746" marR="13746" marT="131965" marB="0" anchor="ctr">
                    <a:lnL w="12700" cmpd="sng">
                      <a:noFill/>
                      <a:prstDash val="solid"/>
                    </a:lnL>
                    <a:lnR w="12700" cap="flat" cmpd="sng" algn="ctr">
                      <a:solidFill>
                        <a:schemeClr val="bg1">
                          <a:lumMod val="75000"/>
                        </a:schemeClr>
                      </a:solidFill>
                      <a:prstDash val="solid"/>
                      <a:round/>
                      <a:headEnd type="none" w="med" len="med"/>
                      <a:tailEnd type="none" w="med" len="me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accent2"/>
                    </a:solidFill>
                  </a:tcPr>
                </a:tc>
                <a:tc>
                  <a:txBody>
                    <a:bodyPr/>
                    <a:lstStyle/>
                    <a:p>
                      <a:pPr algn="ctr" fontAlgn="b"/>
                      <a:r>
                        <a:rPr lang="en-US" sz="2400" b="0" i="0" u="none" strike="noStrike" cap="none" spc="0">
                          <a:solidFill>
                            <a:schemeClr val="tx1"/>
                          </a:solidFill>
                          <a:effectLst/>
                          <a:latin typeface="Calibri" panose="020F0502020204030204" pitchFamily="34" charset="0"/>
                        </a:rPr>
                        <a:t>Al, Ilm</a:t>
                      </a:r>
                    </a:p>
                  </a:txBody>
                  <a:tcPr marL="13746" marR="13746" marT="13196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2400" b="0" i="0" u="none" strike="noStrike" cap="none" spc="0">
                          <a:solidFill>
                            <a:schemeClr val="tx1"/>
                          </a:solidFill>
                          <a:effectLst/>
                          <a:latin typeface="Calibri" panose="020F0502020204030204" pitchFamily="34" charset="0"/>
                        </a:rPr>
                        <a:t>Al, Ilm</a:t>
                      </a:r>
                    </a:p>
                  </a:txBody>
                  <a:tcPr marL="13746" marR="13746" marT="13196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2400" b="0" i="0" u="none" strike="noStrike" cap="none" spc="0">
                          <a:solidFill>
                            <a:schemeClr val="tx1"/>
                          </a:solidFill>
                          <a:effectLst/>
                          <a:latin typeface="Calibri" panose="020F0502020204030204" pitchFamily="34" charset="0"/>
                        </a:rPr>
                        <a:t>Al, Ilm</a:t>
                      </a:r>
                    </a:p>
                  </a:txBody>
                  <a:tcPr marL="13746" marR="13746" marT="13196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96098091"/>
                  </a:ext>
                </a:extLst>
              </a:tr>
              <a:tr h="575285">
                <a:tc>
                  <a:txBody>
                    <a:bodyPr/>
                    <a:lstStyle/>
                    <a:p>
                      <a:pPr algn="ctr" fontAlgn="b"/>
                      <a:r>
                        <a:rPr lang="en-US" sz="2300" b="0" i="0" u="none" strike="noStrike" cap="none" spc="0">
                          <a:solidFill>
                            <a:schemeClr val="bg1"/>
                          </a:solidFill>
                          <a:effectLst/>
                          <a:latin typeface="Calibri" panose="020F0502020204030204" pitchFamily="34" charset="0"/>
                        </a:rPr>
                        <a:t>7:30</a:t>
                      </a:r>
                    </a:p>
                  </a:txBody>
                  <a:tcPr marL="13746" marR="13746" marT="131965" marB="0" anchor="ctr">
                    <a:lnL w="12700" cmpd="sng">
                      <a:noFill/>
                      <a:prstDash val="solid"/>
                    </a:lnL>
                    <a:lnR w="12700" cap="flat" cmpd="sng" algn="ctr">
                      <a:solidFill>
                        <a:schemeClr val="bg1">
                          <a:lumMod val="75000"/>
                        </a:schemeClr>
                      </a:solidFill>
                      <a:prstDash val="solid"/>
                      <a:round/>
                      <a:headEnd type="none" w="med" len="med"/>
                      <a:tailEnd type="none" w="med" len="me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accent2"/>
                    </a:solidFill>
                  </a:tcPr>
                </a:tc>
                <a:tc>
                  <a:txBody>
                    <a:bodyPr/>
                    <a:lstStyle/>
                    <a:p>
                      <a:pPr algn="ctr" fontAlgn="b"/>
                      <a:r>
                        <a:rPr lang="en-US" sz="2400" b="0" i="0" u="none" strike="noStrike" cap="none" spc="0">
                          <a:solidFill>
                            <a:schemeClr val="tx1"/>
                          </a:solidFill>
                          <a:effectLst/>
                          <a:latin typeface="Calibri" panose="020F0502020204030204" pitchFamily="34" charset="0"/>
                        </a:rPr>
                        <a:t>Al</a:t>
                      </a:r>
                    </a:p>
                  </a:txBody>
                  <a:tcPr marL="13746" marR="13746" marT="13196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2400" b="0" i="0" u="none" strike="noStrike" cap="none" spc="0">
                          <a:solidFill>
                            <a:schemeClr val="tx1"/>
                          </a:solidFill>
                          <a:effectLst/>
                          <a:latin typeface="Calibri" panose="020F0502020204030204" pitchFamily="34" charset="0"/>
                        </a:rPr>
                        <a:t>Al</a:t>
                      </a:r>
                    </a:p>
                  </a:txBody>
                  <a:tcPr marL="13746" marR="13746" marT="13196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2400" b="0" i="0" u="none" strike="noStrike" cap="none" spc="0">
                          <a:solidFill>
                            <a:schemeClr val="tx1"/>
                          </a:solidFill>
                          <a:effectLst/>
                          <a:latin typeface="Calibri" panose="020F0502020204030204" pitchFamily="34" charset="0"/>
                        </a:rPr>
                        <a:t>Al, Ilm</a:t>
                      </a:r>
                    </a:p>
                  </a:txBody>
                  <a:tcPr marL="13746" marR="13746" marT="13196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59545127"/>
                  </a:ext>
                </a:extLst>
              </a:tr>
              <a:tr h="575285">
                <a:tc>
                  <a:txBody>
                    <a:bodyPr/>
                    <a:lstStyle/>
                    <a:p>
                      <a:pPr algn="ctr" fontAlgn="b"/>
                      <a:r>
                        <a:rPr lang="en-US" sz="2300" b="0" i="0" u="none" strike="noStrike" cap="none" spc="0">
                          <a:solidFill>
                            <a:schemeClr val="bg1"/>
                          </a:solidFill>
                          <a:effectLst/>
                          <a:latin typeface="Calibri" panose="020F0502020204030204" pitchFamily="34" charset="0"/>
                        </a:rPr>
                        <a:t>10:00</a:t>
                      </a:r>
                    </a:p>
                  </a:txBody>
                  <a:tcPr marL="13746" marR="13746" marT="131965" marB="0" anchor="ctr">
                    <a:lnL w="12700" cmpd="sng">
                      <a:noFill/>
                      <a:prstDash val="solid"/>
                    </a:lnL>
                    <a:lnR w="12700" cap="flat" cmpd="sng" algn="ctr">
                      <a:solidFill>
                        <a:schemeClr val="bg1">
                          <a:lumMod val="75000"/>
                        </a:schemeClr>
                      </a:solidFill>
                      <a:prstDash val="solid"/>
                      <a:round/>
                      <a:headEnd type="none" w="med" len="med"/>
                      <a:tailEnd type="none" w="med" len="me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accent2"/>
                    </a:solidFill>
                  </a:tcPr>
                </a:tc>
                <a:tc>
                  <a:txBody>
                    <a:bodyPr/>
                    <a:lstStyle/>
                    <a:p>
                      <a:pPr algn="ctr" fontAlgn="b"/>
                      <a:r>
                        <a:rPr lang="en-US" sz="2400" b="0" i="0" u="none" strike="noStrike" cap="none" spc="0">
                          <a:solidFill>
                            <a:schemeClr val="tx1"/>
                          </a:solidFill>
                          <a:effectLst/>
                          <a:latin typeface="Calibri" panose="020F0502020204030204" pitchFamily="34" charset="0"/>
                        </a:rPr>
                        <a:t>Ilm</a:t>
                      </a:r>
                    </a:p>
                  </a:txBody>
                  <a:tcPr marL="13746" marR="13746" marT="13196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2400" b="0" i="0" u="none" strike="noStrike" cap="none" spc="0">
                          <a:solidFill>
                            <a:schemeClr val="tx1"/>
                          </a:solidFill>
                          <a:effectLst/>
                          <a:latin typeface="Calibri" panose="020F0502020204030204" pitchFamily="34" charset="0"/>
                        </a:rPr>
                        <a:t>Ilm</a:t>
                      </a:r>
                    </a:p>
                  </a:txBody>
                  <a:tcPr marL="13746" marR="13746" marT="13196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2400" b="0" i="0" u="none" strike="noStrike" cap="none" spc="0">
                          <a:solidFill>
                            <a:schemeClr val="tx1"/>
                          </a:solidFill>
                          <a:effectLst/>
                          <a:latin typeface="Calibri" panose="020F0502020204030204" pitchFamily="34" charset="0"/>
                        </a:rPr>
                        <a:t>Al, Ilm(2)</a:t>
                      </a:r>
                    </a:p>
                  </a:txBody>
                  <a:tcPr marL="13746" marR="13746" marT="13196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03765632"/>
                  </a:ext>
                </a:extLst>
              </a:tr>
              <a:tr h="575285">
                <a:tc>
                  <a:txBody>
                    <a:bodyPr/>
                    <a:lstStyle/>
                    <a:p>
                      <a:pPr algn="ctr" fontAlgn="b"/>
                      <a:r>
                        <a:rPr lang="en-US" sz="2300" b="0" i="0" u="none" strike="noStrike" cap="none" spc="0">
                          <a:solidFill>
                            <a:schemeClr val="bg1"/>
                          </a:solidFill>
                          <a:effectLst/>
                          <a:latin typeface="Calibri" panose="020F0502020204030204" pitchFamily="34" charset="0"/>
                        </a:rPr>
                        <a:t>15:00</a:t>
                      </a:r>
                    </a:p>
                  </a:txBody>
                  <a:tcPr marL="13746" marR="13746" marT="131965" marB="0" anchor="ctr">
                    <a:lnL w="12700" cmpd="sng">
                      <a:noFill/>
                      <a:prstDash val="solid"/>
                    </a:lnL>
                    <a:lnR w="12700" cap="flat" cmpd="sng" algn="ctr">
                      <a:solidFill>
                        <a:schemeClr val="bg1">
                          <a:lumMod val="75000"/>
                        </a:schemeClr>
                      </a:solidFill>
                      <a:prstDash val="solid"/>
                      <a:round/>
                      <a:headEnd type="none" w="med" len="med"/>
                      <a:tailEnd type="none" w="med" len="me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accent2"/>
                    </a:solidFill>
                  </a:tcPr>
                </a:tc>
                <a:tc>
                  <a:txBody>
                    <a:bodyPr/>
                    <a:lstStyle/>
                    <a:p>
                      <a:pPr algn="ctr" fontAlgn="b"/>
                      <a:r>
                        <a:rPr lang="en-US" sz="2400" b="0" i="0" u="none" strike="noStrike" cap="none" spc="0">
                          <a:solidFill>
                            <a:schemeClr val="tx1"/>
                          </a:solidFill>
                          <a:effectLst/>
                          <a:latin typeface="Calibri" panose="020F0502020204030204" pitchFamily="34" charset="0"/>
                        </a:rPr>
                        <a:t>Ilm(2)</a:t>
                      </a:r>
                    </a:p>
                  </a:txBody>
                  <a:tcPr marL="13746" marR="13746" marT="13196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2400" b="0" i="0" u="none" strike="noStrike" cap="none" spc="0">
                          <a:solidFill>
                            <a:schemeClr val="tx1"/>
                          </a:solidFill>
                          <a:effectLst/>
                          <a:latin typeface="Calibri" panose="020F0502020204030204" pitchFamily="34" charset="0"/>
                        </a:rPr>
                        <a:t>Ilm</a:t>
                      </a:r>
                    </a:p>
                  </a:txBody>
                  <a:tcPr marL="13746" marR="13746" marT="13196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2400" b="0" i="0" u="none" strike="noStrike" cap="none" spc="0">
                          <a:solidFill>
                            <a:schemeClr val="tx1"/>
                          </a:solidFill>
                          <a:effectLst/>
                          <a:latin typeface="Calibri" panose="020F0502020204030204" pitchFamily="34" charset="0"/>
                        </a:rPr>
                        <a:t> </a:t>
                      </a:r>
                    </a:p>
                  </a:txBody>
                  <a:tcPr marL="13746" marR="13746" marT="131965"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71750669"/>
                  </a:ext>
                </a:extLst>
              </a:tr>
            </a:tbl>
          </a:graphicData>
        </a:graphic>
      </p:graphicFrame>
      <p:grpSp>
        <p:nvGrpSpPr>
          <p:cNvPr id="20" name="Group 19">
            <a:extLst>
              <a:ext uri="{FF2B5EF4-FFF2-40B4-BE49-F238E27FC236}">
                <a16:creationId xmlns:a16="http://schemas.microsoft.com/office/drawing/2014/main" id="{E92B5E33-D565-C387-2E33-FF5EA5B1491F}"/>
              </a:ext>
            </a:extLst>
          </p:cNvPr>
          <p:cNvGrpSpPr/>
          <p:nvPr/>
        </p:nvGrpSpPr>
        <p:grpSpPr>
          <a:xfrm>
            <a:off x="1534442" y="2171083"/>
            <a:ext cx="2501573" cy="888914"/>
            <a:chOff x="848515" y="3084736"/>
            <a:chExt cx="2501573" cy="888914"/>
          </a:xfrm>
        </p:grpSpPr>
        <p:sp>
          <p:nvSpPr>
            <p:cNvPr id="12" name="TextBox 11">
              <a:extLst>
                <a:ext uri="{FF2B5EF4-FFF2-40B4-BE49-F238E27FC236}">
                  <a16:creationId xmlns:a16="http://schemas.microsoft.com/office/drawing/2014/main" id="{88E88415-76A7-68DB-B92D-138CE2D9634D}"/>
                </a:ext>
              </a:extLst>
            </p:cNvPr>
            <p:cNvSpPr txBox="1"/>
            <p:nvPr/>
          </p:nvSpPr>
          <p:spPr>
            <a:xfrm rot="1401642">
              <a:off x="1774973" y="3084736"/>
              <a:ext cx="1575115" cy="446276"/>
            </a:xfrm>
            <a:prstGeom prst="rect">
              <a:avLst/>
            </a:prstGeom>
            <a:noFill/>
          </p:spPr>
          <p:txBody>
            <a:bodyPr wrap="square">
              <a:spAutoFit/>
            </a:bodyPr>
            <a:lstStyle/>
            <a:p>
              <a:r>
                <a:rPr kumimoji="0" lang="en-US" sz="23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Power (W)</a:t>
              </a:r>
              <a:endParaRPr lang="en-US"/>
            </a:p>
          </p:txBody>
        </p:sp>
        <p:sp>
          <p:nvSpPr>
            <p:cNvPr id="19" name="TextBox 18">
              <a:extLst>
                <a:ext uri="{FF2B5EF4-FFF2-40B4-BE49-F238E27FC236}">
                  <a16:creationId xmlns:a16="http://schemas.microsoft.com/office/drawing/2014/main" id="{037C72A6-88C1-321A-582D-80AA3D3C2B92}"/>
                </a:ext>
              </a:extLst>
            </p:cNvPr>
            <p:cNvSpPr txBox="1"/>
            <p:nvPr/>
          </p:nvSpPr>
          <p:spPr>
            <a:xfrm rot="1328245">
              <a:off x="848515" y="3173431"/>
              <a:ext cx="1448346" cy="800219"/>
            </a:xfrm>
            <a:prstGeom prst="rect">
              <a:avLst/>
            </a:prstGeom>
            <a:noFill/>
          </p:spPr>
          <p:txBody>
            <a:bodyPr wrap="square">
              <a:spAutoFit/>
            </a:bodyPr>
            <a:lstStyle/>
            <a:p>
              <a:r>
                <a:rPr kumimoji="0" lang="en-US" sz="23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Duration</a:t>
              </a:r>
              <a:br>
                <a:rPr kumimoji="0" lang="en-US" sz="23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br>
              <a:r>
                <a:rPr kumimoji="0" lang="en-US" sz="23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(m</a:t>
              </a:r>
              <a:r>
                <a:rPr lang="en-US" sz="2300">
                  <a:solidFill>
                    <a:srgbClr val="FFFFFF"/>
                  </a:solidFill>
                  <a:latin typeface="Calibri" panose="020F0502020204030204" pitchFamily="34" charset="0"/>
                </a:rPr>
                <a:t>m:ss</a:t>
              </a:r>
              <a:r>
                <a:rPr kumimoji="0" lang="en-US" sz="23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a:t>
              </a:r>
              <a:endParaRPr lang="en-US"/>
            </a:p>
          </p:txBody>
        </p:sp>
      </p:grpSp>
      <p:pic>
        <p:nvPicPr>
          <p:cNvPr id="4" name="Picture 9" descr="Earth globe: Americas with solid fill">
            <a:extLst>
              <a:ext uri="{FF2B5EF4-FFF2-40B4-BE49-F238E27FC236}">
                <a16:creationId xmlns:a16="http://schemas.microsoft.com/office/drawing/2014/main" id="{9856940A-0B27-E500-D8D6-2ADF0F9BC8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01410" y="2381"/>
            <a:ext cx="888208" cy="888208"/>
          </a:xfrm>
          <a:prstGeom prst="rect">
            <a:avLst/>
          </a:prstGeom>
        </p:spPr>
      </p:pic>
    </p:spTree>
    <p:extLst>
      <p:ext uri="{BB962C8B-B14F-4D97-AF65-F5344CB8AC3E}">
        <p14:creationId xmlns:p14="http://schemas.microsoft.com/office/powerpoint/2010/main" val="1282559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aph of energy efficiency and cycle power&#10;&#10;Description automatically generated">
            <a:extLst>
              <a:ext uri="{FF2B5EF4-FFF2-40B4-BE49-F238E27FC236}">
                <a16:creationId xmlns:a16="http://schemas.microsoft.com/office/drawing/2014/main" id="{00147BD8-4205-54A4-0188-C509111AAB7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15349" y="3758960"/>
            <a:ext cx="4998891" cy="2901899"/>
          </a:xfrm>
          <a:ln w="12700">
            <a:solidFill>
              <a:schemeClr val="tx1"/>
            </a:solidFill>
          </a:ln>
        </p:spPr>
      </p:pic>
      <p:pic>
        <p:nvPicPr>
          <p:cNvPr id="7" name="Picture 6" descr="A graph of energy efficiency&#10;&#10;Description automatically generated">
            <a:extLst>
              <a:ext uri="{FF2B5EF4-FFF2-40B4-BE49-F238E27FC236}">
                <a16:creationId xmlns:a16="http://schemas.microsoft.com/office/drawing/2014/main" id="{EA5FA570-02B6-BEEA-0F3E-51A0FE7683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7510" y="3756788"/>
            <a:ext cx="5237573" cy="2901899"/>
          </a:xfrm>
          <a:prstGeom prst="rect">
            <a:avLst/>
          </a:prstGeom>
          <a:ln w="12700">
            <a:solidFill>
              <a:schemeClr val="tx1"/>
            </a:solidFill>
          </a:ln>
        </p:spPr>
      </p:pic>
      <p:pic>
        <p:nvPicPr>
          <p:cNvPr id="9" name="Picture 8" descr="A graph with different colored circles and numbers&#10;&#10;Description automatically generated">
            <a:extLst>
              <a:ext uri="{FF2B5EF4-FFF2-40B4-BE49-F238E27FC236}">
                <a16:creationId xmlns:a16="http://schemas.microsoft.com/office/drawing/2014/main" id="{FEFE236C-425A-7DF6-366D-63089A8A1A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1955" y="752527"/>
            <a:ext cx="5226003" cy="2756604"/>
          </a:xfrm>
          <a:prstGeom prst="rect">
            <a:avLst/>
          </a:prstGeom>
          <a:ln w="12700">
            <a:solidFill>
              <a:schemeClr val="tx1"/>
            </a:solidFill>
          </a:ln>
        </p:spPr>
      </p:pic>
      <p:sp>
        <p:nvSpPr>
          <p:cNvPr id="5" name="Title 1">
            <a:extLst>
              <a:ext uri="{FF2B5EF4-FFF2-40B4-BE49-F238E27FC236}">
                <a16:creationId xmlns:a16="http://schemas.microsoft.com/office/drawing/2014/main" id="{0CFFDD95-71BC-8148-ACBB-F8DD707CBF0E}"/>
              </a:ext>
            </a:extLst>
          </p:cNvPr>
          <p:cNvSpPr>
            <a:spLocks noGrp="1"/>
          </p:cNvSpPr>
          <p:nvPr>
            <p:ph type="title"/>
          </p:nvPr>
        </p:nvSpPr>
        <p:spPr>
          <a:xfrm>
            <a:off x="405829" y="248569"/>
            <a:ext cx="5969919" cy="896352"/>
          </a:xfrm>
        </p:spPr>
        <p:txBody>
          <a:bodyPr>
            <a:normAutofit/>
          </a:bodyPr>
          <a:lstStyle/>
          <a:p>
            <a:r>
              <a:rPr lang="en-US"/>
              <a:t>Results: System Efficiency</a:t>
            </a:r>
          </a:p>
        </p:txBody>
      </p:sp>
      <p:sp>
        <p:nvSpPr>
          <p:cNvPr id="2" name="Content Placeholder 2">
            <a:extLst>
              <a:ext uri="{FF2B5EF4-FFF2-40B4-BE49-F238E27FC236}">
                <a16:creationId xmlns:a16="http://schemas.microsoft.com/office/drawing/2014/main" id="{142EDCD0-5DA4-48AC-F8BE-D7A44F4C7D8A}"/>
              </a:ext>
            </a:extLst>
          </p:cNvPr>
          <p:cNvSpPr txBox="1">
            <a:spLocks/>
          </p:cNvSpPr>
          <p:nvPr/>
        </p:nvSpPr>
        <p:spPr>
          <a:xfrm>
            <a:off x="279748" y="1189411"/>
            <a:ext cx="6096000" cy="20241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Energy Efficiency vs. Cycle Time (A)</a:t>
            </a:r>
            <a:endParaRPr lang="en-US"/>
          </a:p>
          <a:p>
            <a:r>
              <a:rPr lang="en-US" sz="2000"/>
              <a:t>Energy Efficiency vs. Transmitted Energy (B)</a:t>
            </a:r>
          </a:p>
          <a:p>
            <a:pPr lvl="1"/>
            <a:r>
              <a:rPr lang="en-US" sz="1600"/>
              <a:t>Note the differences between the 20-g and 125-g tests</a:t>
            </a:r>
          </a:p>
          <a:p>
            <a:r>
              <a:rPr lang="en-US" sz="2000">
                <a:ea typeface="+mn-lt"/>
                <a:cs typeface="+mn-lt"/>
              </a:rPr>
              <a:t>Energy Efficiency vs. Cycle Power (C)</a:t>
            </a:r>
          </a:p>
          <a:p>
            <a:pPr lvl="1"/>
            <a:r>
              <a:rPr lang="en-US" sz="1600">
                <a:ea typeface="+mn-lt"/>
                <a:cs typeface="+mn-lt"/>
              </a:rPr>
              <a:t>Aluminum performed better at lower power level</a:t>
            </a:r>
          </a:p>
          <a:p>
            <a:pPr marL="0" indent="0">
              <a:buNone/>
            </a:pPr>
            <a:endParaRPr lang="en-US" sz="2000"/>
          </a:p>
          <a:p>
            <a:pPr marL="457200" lvl="1" indent="0">
              <a:buFont typeface="Arial" panose="020B0604020202020204" pitchFamily="34" charset="0"/>
              <a:buNone/>
            </a:pPr>
            <a:endParaRPr lang="en-US" sz="2000"/>
          </a:p>
          <a:p>
            <a:pPr marL="914400" lvl="1" indent="-457200"/>
            <a:endParaRPr lang="en-US" sz="2000"/>
          </a:p>
        </p:txBody>
      </p:sp>
      <p:sp>
        <p:nvSpPr>
          <p:cNvPr id="3" name="Rectangle 2">
            <a:extLst>
              <a:ext uri="{FF2B5EF4-FFF2-40B4-BE49-F238E27FC236}">
                <a16:creationId xmlns:a16="http://schemas.microsoft.com/office/drawing/2014/main" id="{499D900F-CD35-4590-5BD8-46D7AF53A7C4}"/>
              </a:ext>
            </a:extLst>
          </p:cNvPr>
          <p:cNvSpPr/>
          <p:nvPr/>
        </p:nvSpPr>
        <p:spPr>
          <a:xfrm>
            <a:off x="11517250" y="750544"/>
            <a:ext cx="441861" cy="525910"/>
          </a:xfrm>
          <a:prstGeom prst="rect">
            <a:avLst/>
          </a:prstGeom>
          <a:solidFill>
            <a:schemeClr val="accent1">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A</a:t>
            </a:r>
          </a:p>
        </p:txBody>
      </p:sp>
      <p:sp>
        <p:nvSpPr>
          <p:cNvPr id="4" name="Rectangle 3">
            <a:extLst>
              <a:ext uri="{FF2B5EF4-FFF2-40B4-BE49-F238E27FC236}">
                <a16:creationId xmlns:a16="http://schemas.microsoft.com/office/drawing/2014/main" id="{90E2CB97-BAD3-09FB-C116-81AAF15A1B30}"/>
              </a:ext>
            </a:extLst>
          </p:cNvPr>
          <p:cNvSpPr/>
          <p:nvPr/>
        </p:nvSpPr>
        <p:spPr>
          <a:xfrm>
            <a:off x="5368616" y="3756788"/>
            <a:ext cx="441861" cy="525910"/>
          </a:xfrm>
          <a:prstGeom prst="rect">
            <a:avLst/>
          </a:prstGeom>
          <a:solidFill>
            <a:schemeClr val="accent1">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tx1"/>
                </a:solidFill>
              </a:rPr>
              <a:t>C</a:t>
            </a:r>
          </a:p>
        </p:txBody>
      </p:sp>
      <p:sp>
        <p:nvSpPr>
          <p:cNvPr id="8" name="Rectangle 7">
            <a:extLst>
              <a:ext uri="{FF2B5EF4-FFF2-40B4-BE49-F238E27FC236}">
                <a16:creationId xmlns:a16="http://schemas.microsoft.com/office/drawing/2014/main" id="{DEF569E0-8F8D-FBF2-F47F-AFD36BAFF91D}"/>
              </a:ext>
            </a:extLst>
          </p:cNvPr>
          <p:cNvSpPr/>
          <p:nvPr/>
        </p:nvSpPr>
        <p:spPr>
          <a:xfrm>
            <a:off x="11499634" y="3756788"/>
            <a:ext cx="441861" cy="525910"/>
          </a:xfrm>
          <a:prstGeom prst="rect">
            <a:avLst/>
          </a:prstGeom>
          <a:solidFill>
            <a:schemeClr val="accent1">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tx1"/>
                </a:solidFill>
              </a:rPr>
              <a:t>B</a:t>
            </a:r>
            <a:endParaRPr lang="en-US"/>
          </a:p>
        </p:txBody>
      </p:sp>
      <p:pic>
        <p:nvPicPr>
          <p:cNvPr id="11" name="Picture 9" descr="Earth globe: Americas with solid fill">
            <a:extLst>
              <a:ext uri="{FF2B5EF4-FFF2-40B4-BE49-F238E27FC236}">
                <a16:creationId xmlns:a16="http://schemas.microsoft.com/office/drawing/2014/main" id="{8757A9EC-CFD2-E766-497B-8961116E52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03816" y="2381"/>
            <a:ext cx="685802" cy="685802"/>
          </a:xfrm>
          <a:prstGeom prst="rect">
            <a:avLst/>
          </a:prstGeom>
        </p:spPr>
      </p:pic>
    </p:spTree>
    <p:extLst>
      <p:ext uri="{BB962C8B-B14F-4D97-AF65-F5344CB8AC3E}">
        <p14:creationId xmlns:p14="http://schemas.microsoft.com/office/powerpoint/2010/main" val="2134836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CFFDD95-71BC-8148-ACBB-F8DD707CBF0E}"/>
              </a:ext>
            </a:extLst>
          </p:cNvPr>
          <p:cNvSpPr>
            <a:spLocks noGrp="1"/>
          </p:cNvSpPr>
          <p:nvPr>
            <p:ph type="title"/>
          </p:nvPr>
        </p:nvSpPr>
        <p:spPr>
          <a:xfrm>
            <a:off x="405830" y="248569"/>
            <a:ext cx="5188146" cy="896352"/>
          </a:xfrm>
        </p:spPr>
        <p:txBody>
          <a:bodyPr>
            <a:normAutofit/>
          </a:bodyPr>
          <a:lstStyle/>
          <a:p>
            <a:r>
              <a:rPr lang="en-US"/>
              <a:t>Results: Time-to-melt</a:t>
            </a:r>
          </a:p>
        </p:txBody>
      </p:sp>
      <p:pic>
        <p:nvPicPr>
          <p:cNvPr id="4" name="Picture 3">
            <a:extLst>
              <a:ext uri="{FF2B5EF4-FFF2-40B4-BE49-F238E27FC236}">
                <a16:creationId xmlns:a16="http://schemas.microsoft.com/office/drawing/2014/main" id="{A1D810C5-BB61-241F-B6FF-49839C07B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1645" y="1062537"/>
            <a:ext cx="5646577" cy="2637546"/>
          </a:xfrm>
          <a:prstGeom prst="rect">
            <a:avLst/>
          </a:prstGeom>
          <a:ln w="12700">
            <a:solidFill>
              <a:schemeClr val="tx1"/>
            </a:solidFill>
          </a:ln>
        </p:spPr>
      </p:pic>
      <p:pic>
        <p:nvPicPr>
          <p:cNvPr id="3" name="Picture 2">
            <a:extLst>
              <a:ext uri="{FF2B5EF4-FFF2-40B4-BE49-F238E27FC236}">
                <a16:creationId xmlns:a16="http://schemas.microsoft.com/office/drawing/2014/main" id="{3B055A18-8398-6447-B7C3-7017F4B083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434" y="3793132"/>
            <a:ext cx="5637707" cy="2636520"/>
          </a:xfrm>
          <a:prstGeom prst="rect">
            <a:avLst/>
          </a:prstGeom>
          <a:ln w="12700">
            <a:solidFill>
              <a:schemeClr val="tx1"/>
            </a:solidFill>
          </a:ln>
        </p:spPr>
      </p:pic>
      <p:pic>
        <p:nvPicPr>
          <p:cNvPr id="8" name="Picture 9" descr="Earth globe: Americas with solid fill">
            <a:extLst>
              <a:ext uri="{FF2B5EF4-FFF2-40B4-BE49-F238E27FC236}">
                <a16:creationId xmlns:a16="http://schemas.microsoft.com/office/drawing/2014/main" id="{DC8496C1-6409-8A9F-2279-63D8FB85D5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01410" y="2381"/>
            <a:ext cx="888208" cy="888208"/>
          </a:xfrm>
          <a:prstGeom prst="rect">
            <a:avLst/>
          </a:prstGeom>
        </p:spPr>
      </p:pic>
      <p:sp>
        <p:nvSpPr>
          <p:cNvPr id="6" name="Content Placeholder 2">
            <a:extLst>
              <a:ext uri="{FF2B5EF4-FFF2-40B4-BE49-F238E27FC236}">
                <a16:creationId xmlns:a16="http://schemas.microsoft.com/office/drawing/2014/main" id="{939C45C0-2807-A37F-A71F-D89452CF4A75}"/>
              </a:ext>
            </a:extLst>
          </p:cNvPr>
          <p:cNvSpPr txBox="1">
            <a:spLocks/>
          </p:cNvSpPr>
          <p:nvPr/>
        </p:nvSpPr>
        <p:spPr>
          <a:xfrm>
            <a:off x="279748" y="1189411"/>
            <a:ext cx="5719280" cy="25106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 Recovery vs. Transmitted Energy (A)</a:t>
            </a:r>
            <a:endParaRPr lang="en-US"/>
          </a:p>
          <a:p>
            <a:pPr lvl="1"/>
            <a:r>
              <a:rPr lang="en-US" sz="1600">
                <a:ea typeface="+mn-lt"/>
                <a:cs typeface="+mn-lt"/>
              </a:rPr>
              <a:t>Can approximate cycle times</a:t>
            </a:r>
          </a:p>
          <a:p>
            <a:r>
              <a:rPr lang="en-US" sz="2000">
                <a:ea typeface="+mn-lt"/>
                <a:cs typeface="+mn-lt"/>
              </a:rPr>
              <a:t>% Recovery vs. Transmitted Energy </a:t>
            </a:r>
            <a:r>
              <a:rPr lang="en-US" sz="2000"/>
              <a:t>Per Mass (B)</a:t>
            </a:r>
          </a:p>
          <a:p>
            <a:pPr lvl="1"/>
            <a:r>
              <a:rPr lang="en-US" sz="1600"/>
              <a:t>Controlling for mass supports feasibility of scaling</a:t>
            </a:r>
          </a:p>
          <a:p>
            <a:r>
              <a:rPr lang="en-US" sz="2000"/>
              <a:t>Energy to Melt: SMELT vs. Electric Arc Furnace (C)</a:t>
            </a:r>
          </a:p>
          <a:p>
            <a:pPr lvl="1"/>
            <a:r>
              <a:rPr lang="en-US" sz="1600"/>
              <a:t>Comparable with room for further improvement</a:t>
            </a:r>
          </a:p>
          <a:p>
            <a:pPr marL="0" indent="0">
              <a:buNone/>
            </a:pPr>
            <a:endParaRPr lang="en-US" sz="2400"/>
          </a:p>
          <a:p>
            <a:pPr marL="457200" lvl="1" indent="0">
              <a:buFont typeface="Arial" panose="020B0604020202020204" pitchFamily="34" charset="0"/>
              <a:buNone/>
            </a:pPr>
            <a:endParaRPr lang="en-US" sz="2000"/>
          </a:p>
          <a:p>
            <a:pPr marL="914400" lvl="1" indent="-457200"/>
            <a:endParaRPr lang="en-US" sz="2000"/>
          </a:p>
        </p:txBody>
      </p:sp>
      <p:sp>
        <p:nvSpPr>
          <p:cNvPr id="9" name="Rectangle 8">
            <a:extLst>
              <a:ext uri="{FF2B5EF4-FFF2-40B4-BE49-F238E27FC236}">
                <a16:creationId xmlns:a16="http://schemas.microsoft.com/office/drawing/2014/main" id="{E523ED68-553B-BBEF-89AE-95DE3363900E}"/>
              </a:ext>
            </a:extLst>
          </p:cNvPr>
          <p:cNvSpPr/>
          <p:nvPr/>
        </p:nvSpPr>
        <p:spPr>
          <a:xfrm>
            <a:off x="11611430" y="1058769"/>
            <a:ext cx="441861" cy="525910"/>
          </a:xfrm>
          <a:prstGeom prst="rect">
            <a:avLst/>
          </a:prstGeom>
          <a:solidFill>
            <a:schemeClr val="accent1">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A</a:t>
            </a:r>
          </a:p>
        </p:txBody>
      </p:sp>
      <p:sp>
        <p:nvSpPr>
          <p:cNvPr id="11" name="Rectangle 10">
            <a:extLst>
              <a:ext uri="{FF2B5EF4-FFF2-40B4-BE49-F238E27FC236}">
                <a16:creationId xmlns:a16="http://schemas.microsoft.com/office/drawing/2014/main" id="{801383E8-17AA-63AC-05F6-2D667A78035E}"/>
              </a:ext>
            </a:extLst>
          </p:cNvPr>
          <p:cNvSpPr/>
          <p:nvPr/>
        </p:nvSpPr>
        <p:spPr>
          <a:xfrm>
            <a:off x="11610167" y="3791035"/>
            <a:ext cx="441861" cy="525910"/>
          </a:xfrm>
          <a:prstGeom prst="rect">
            <a:avLst/>
          </a:prstGeom>
          <a:solidFill>
            <a:schemeClr val="accent1">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B</a:t>
            </a:r>
          </a:p>
        </p:txBody>
      </p:sp>
      <p:pic>
        <p:nvPicPr>
          <p:cNvPr id="2" name="Picture 1" descr="A graph with red and blue bars&#10;&#10;Description automatically generated">
            <a:extLst>
              <a:ext uri="{FF2B5EF4-FFF2-40B4-BE49-F238E27FC236}">
                <a16:creationId xmlns:a16="http://schemas.microsoft.com/office/drawing/2014/main" id="{9CA0E3C7-0184-B3C0-0F25-2BBBDD5B478D}"/>
              </a:ext>
            </a:extLst>
          </p:cNvPr>
          <p:cNvPicPr>
            <a:picLocks noChangeAspect="1"/>
          </p:cNvPicPr>
          <p:nvPr/>
        </p:nvPicPr>
        <p:blipFill rotWithShape="1">
          <a:blip r:embed="rId7">
            <a:extLst>
              <a:ext uri="{28A0092B-C50C-407E-A947-70E740481C1C}">
                <a14:useLocalDpi xmlns:a14="http://schemas.microsoft.com/office/drawing/2010/main" val="0"/>
              </a:ext>
            </a:extLst>
          </a:blip>
          <a:srcRect t="18506" r="-29" b="-207"/>
          <a:stretch/>
        </p:blipFill>
        <p:spPr>
          <a:xfrm>
            <a:off x="434941" y="3796248"/>
            <a:ext cx="5476381" cy="2637525"/>
          </a:xfrm>
          <a:prstGeom prst="rect">
            <a:avLst/>
          </a:prstGeom>
          <a:ln w="12700">
            <a:solidFill>
              <a:schemeClr val="tx1"/>
            </a:solidFill>
          </a:ln>
        </p:spPr>
      </p:pic>
      <p:sp>
        <p:nvSpPr>
          <p:cNvPr id="7" name="Rectangle 6">
            <a:extLst>
              <a:ext uri="{FF2B5EF4-FFF2-40B4-BE49-F238E27FC236}">
                <a16:creationId xmlns:a16="http://schemas.microsoft.com/office/drawing/2014/main" id="{A88B0A94-A2DF-F409-4446-EB0234C558D6}"/>
              </a:ext>
            </a:extLst>
          </p:cNvPr>
          <p:cNvSpPr/>
          <p:nvPr/>
        </p:nvSpPr>
        <p:spPr>
          <a:xfrm>
            <a:off x="5462007" y="3791035"/>
            <a:ext cx="441861" cy="525910"/>
          </a:xfrm>
          <a:prstGeom prst="rect">
            <a:avLst/>
          </a:prstGeom>
          <a:solidFill>
            <a:schemeClr val="accent1">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tx1"/>
                </a:solidFill>
              </a:rPr>
              <a:t>C</a:t>
            </a:r>
          </a:p>
        </p:txBody>
      </p:sp>
      <p:sp>
        <p:nvSpPr>
          <p:cNvPr id="10" name="TextBox 9">
            <a:extLst>
              <a:ext uri="{FF2B5EF4-FFF2-40B4-BE49-F238E27FC236}">
                <a16:creationId xmlns:a16="http://schemas.microsoft.com/office/drawing/2014/main" id="{5D3CE0B6-6A84-778F-4B52-884B846C8B24}"/>
              </a:ext>
            </a:extLst>
          </p:cNvPr>
          <p:cNvSpPr txBox="1"/>
          <p:nvPr/>
        </p:nvSpPr>
        <p:spPr>
          <a:xfrm>
            <a:off x="3155075" y="6434667"/>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t>*EAF data (Cappel, 2021)</a:t>
            </a:r>
          </a:p>
        </p:txBody>
      </p:sp>
    </p:spTree>
    <p:extLst>
      <p:ext uri="{BB962C8B-B14F-4D97-AF65-F5344CB8AC3E}">
        <p14:creationId xmlns:p14="http://schemas.microsoft.com/office/powerpoint/2010/main" val="1436801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CFFDD95-71BC-8148-ACBB-F8DD707CBF0E}"/>
              </a:ext>
            </a:extLst>
          </p:cNvPr>
          <p:cNvSpPr>
            <a:spLocks noGrp="1"/>
          </p:cNvSpPr>
          <p:nvPr>
            <p:ph type="title"/>
          </p:nvPr>
        </p:nvSpPr>
        <p:spPr>
          <a:xfrm>
            <a:off x="405830" y="248569"/>
            <a:ext cx="5188146" cy="896352"/>
          </a:xfrm>
        </p:spPr>
        <p:txBody>
          <a:bodyPr>
            <a:normAutofit/>
          </a:bodyPr>
          <a:lstStyle/>
          <a:p>
            <a:r>
              <a:rPr lang="en-US"/>
              <a:t>Path-to-Flight</a:t>
            </a:r>
          </a:p>
        </p:txBody>
      </p:sp>
      <p:sp>
        <p:nvSpPr>
          <p:cNvPr id="3" name="Content Placeholder 2">
            <a:extLst>
              <a:ext uri="{FF2B5EF4-FFF2-40B4-BE49-F238E27FC236}">
                <a16:creationId xmlns:a16="http://schemas.microsoft.com/office/drawing/2014/main" id="{E02334A8-E0AC-FD46-BFB0-47BF3647AA7C}"/>
              </a:ext>
            </a:extLst>
          </p:cNvPr>
          <p:cNvSpPr>
            <a:spLocks noGrp="1"/>
          </p:cNvSpPr>
          <p:nvPr>
            <p:ph idx="1"/>
          </p:nvPr>
        </p:nvSpPr>
        <p:spPr/>
        <p:txBody>
          <a:bodyPr>
            <a:normAutofit lnSpcReduction="10000"/>
          </a:bodyPr>
          <a:lstStyle/>
          <a:p>
            <a:r>
              <a:rPr lang="en-US"/>
              <a:t>Removing Insulation</a:t>
            </a:r>
          </a:p>
          <a:p>
            <a:pPr lvl="1"/>
            <a:r>
              <a:rPr lang="en-US"/>
              <a:t>Decrease material requirements</a:t>
            </a:r>
          </a:p>
          <a:p>
            <a:r>
              <a:rPr lang="en-US"/>
              <a:t>Chamber Material</a:t>
            </a:r>
          </a:p>
          <a:p>
            <a:pPr lvl="1"/>
            <a:r>
              <a:rPr lang="en-US"/>
              <a:t>Change to aluminum</a:t>
            </a:r>
          </a:p>
          <a:p>
            <a:r>
              <a:rPr lang="en-US"/>
              <a:t>Conveyance System</a:t>
            </a:r>
          </a:p>
          <a:p>
            <a:pPr lvl="1"/>
            <a:r>
              <a:rPr lang="en-US"/>
              <a:t>Integrating with other systems</a:t>
            </a:r>
          </a:p>
          <a:p>
            <a:r>
              <a:rPr lang="en-US"/>
              <a:t>Lunar Environment Testing</a:t>
            </a:r>
          </a:p>
          <a:p>
            <a:pPr lvl="1"/>
            <a:r>
              <a:rPr lang="en-US"/>
              <a:t>External temperature testing</a:t>
            </a:r>
          </a:p>
          <a:p>
            <a:pPr lvl="1"/>
            <a:r>
              <a:rPr lang="en-US"/>
              <a:t>Lunar environment hardening</a:t>
            </a:r>
          </a:p>
          <a:p>
            <a:r>
              <a:rPr lang="en-US"/>
              <a:t>RF Gasket and leakage Safety System</a:t>
            </a:r>
          </a:p>
          <a:p>
            <a:pPr lvl="1"/>
            <a:r>
              <a:rPr lang="en-US"/>
              <a:t>Current gasket insufficient</a:t>
            </a:r>
          </a:p>
          <a:p>
            <a:pPr lvl="1"/>
            <a:r>
              <a:rPr lang="en-US"/>
              <a:t>RF leakage safety system not developed</a:t>
            </a:r>
          </a:p>
        </p:txBody>
      </p:sp>
      <p:pic>
        <p:nvPicPr>
          <p:cNvPr id="7" name="Picture 10" descr="Scroll with solid fill">
            <a:extLst>
              <a:ext uri="{FF2B5EF4-FFF2-40B4-BE49-F238E27FC236}">
                <a16:creationId xmlns:a16="http://schemas.microsoft.com/office/drawing/2014/main" id="{35719F8F-2243-4481-33F7-981ED09FB9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84753" y="2381"/>
            <a:ext cx="804864" cy="781052"/>
          </a:xfrm>
          <a:prstGeom prst="rect">
            <a:avLst/>
          </a:prstGeom>
        </p:spPr>
      </p:pic>
      <p:pic>
        <p:nvPicPr>
          <p:cNvPr id="2" name="Picture 1">
            <a:extLst>
              <a:ext uri="{FF2B5EF4-FFF2-40B4-BE49-F238E27FC236}">
                <a16:creationId xmlns:a16="http://schemas.microsoft.com/office/drawing/2014/main" id="{A06884E8-2204-33BB-64FA-81F8B3137F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7979" y="4096401"/>
            <a:ext cx="2913560" cy="2185169"/>
          </a:xfrm>
          <a:prstGeom prst="rect">
            <a:avLst/>
          </a:prstGeom>
          <a:ln w="57150">
            <a:solidFill>
              <a:schemeClr val="accent2"/>
            </a:solidFill>
          </a:ln>
        </p:spPr>
      </p:pic>
      <p:pic>
        <p:nvPicPr>
          <p:cNvPr id="4" name="Picture 3" descr="A coconut cut in half&#10;&#10;Description automatically generated">
            <a:extLst>
              <a:ext uri="{FF2B5EF4-FFF2-40B4-BE49-F238E27FC236}">
                <a16:creationId xmlns:a16="http://schemas.microsoft.com/office/drawing/2014/main" id="{07D41655-EB54-B3CF-E408-F2524A83E39C}"/>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107979" y="271277"/>
            <a:ext cx="2353654" cy="2490323"/>
          </a:xfrm>
          <a:prstGeom prst="rect">
            <a:avLst/>
          </a:prstGeom>
          <a:ln w="57150">
            <a:solidFill>
              <a:schemeClr val="accent2"/>
            </a:solidFill>
          </a:ln>
        </p:spPr>
      </p:pic>
      <p:pic>
        <p:nvPicPr>
          <p:cNvPr id="6" name="Picture 5">
            <a:extLst>
              <a:ext uri="{FF2B5EF4-FFF2-40B4-BE49-F238E27FC236}">
                <a16:creationId xmlns:a16="http://schemas.microsoft.com/office/drawing/2014/main" id="{3036A13C-6C3D-74CF-AAE8-A72833417C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70587" y="2139178"/>
            <a:ext cx="2634165" cy="2579645"/>
          </a:xfrm>
          <a:prstGeom prst="rect">
            <a:avLst/>
          </a:prstGeom>
          <a:ln w="57150">
            <a:solidFill>
              <a:schemeClr val="accent2"/>
            </a:solidFill>
          </a:ln>
        </p:spPr>
      </p:pic>
    </p:spTree>
    <p:extLst>
      <p:ext uri="{BB962C8B-B14F-4D97-AF65-F5344CB8AC3E}">
        <p14:creationId xmlns:p14="http://schemas.microsoft.com/office/powerpoint/2010/main" val="3647784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CFFDD95-71BC-8148-ACBB-F8DD707CBF0E}"/>
              </a:ext>
            </a:extLst>
          </p:cNvPr>
          <p:cNvSpPr>
            <a:spLocks noGrp="1"/>
          </p:cNvSpPr>
          <p:nvPr>
            <p:ph type="title"/>
          </p:nvPr>
        </p:nvSpPr>
        <p:spPr>
          <a:xfrm>
            <a:off x="405829" y="248569"/>
            <a:ext cx="7277016" cy="896352"/>
          </a:xfrm>
        </p:spPr>
        <p:txBody>
          <a:bodyPr>
            <a:normAutofit fontScale="90000"/>
          </a:bodyPr>
          <a:lstStyle/>
          <a:p>
            <a:r>
              <a:rPr lang="en-US"/>
              <a:t>Scalability Option – Lower Frequency</a:t>
            </a:r>
          </a:p>
        </p:txBody>
      </p:sp>
      <p:pic>
        <p:nvPicPr>
          <p:cNvPr id="3" name="Picture 10" descr="Scroll with solid fill">
            <a:extLst>
              <a:ext uri="{FF2B5EF4-FFF2-40B4-BE49-F238E27FC236}">
                <a16:creationId xmlns:a16="http://schemas.microsoft.com/office/drawing/2014/main" id="{1839E15D-C7CF-3628-4FFB-17FEE1F5ED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84753" y="2381"/>
            <a:ext cx="804864" cy="781052"/>
          </a:xfrm>
          <a:prstGeom prst="rect">
            <a:avLst/>
          </a:prstGeom>
        </p:spPr>
      </p:pic>
      <p:sp>
        <p:nvSpPr>
          <p:cNvPr id="8" name="Content Placeholder 2">
            <a:extLst>
              <a:ext uri="{FF2B5EF4-FFF2-40B4-BE49-F238E27FC236}">
                <a16:creationId xmlns:a16="http://schemas.microsoft.com/office/drawing/2014/main" id="{0D2E3104-EACD-A1FF-4F66-AD2806E54EEC}"/>
              </a:ext>
            </a:extLst>
          </p:cNvPr>
          <p:cNvSpPr>
            <a:spLocks noGrp="1"/>
          </p:cNvSpPr>
          <p:nvPr>
            <p:ph idx="1"/>
          </p:nvPr>
        </p:nvSpPr>
        <p:spPr>
          <a:xfrm>
            <a:off x="838200" y="1251284"/>
            <a:ext cx="10820400" cy="896353"/>
          </a:xfrm>
        </p:spPr>
        <p:txBody>
          <a:bodyPr>
            <a:normAutofit/>
          </a:bodyPr>
          <a:lstStyle/>
          <a:p>
            <a:r>
              <a:rPr lang="en-US" sz="2400"/>
              <a:t>Lower frequency may offer better scaling due to longer wavelength</a:t>
            </a:r>
          </a:p>
          <a:p>
            <a:r>
              <a:rPr lang="en-US" sz="2400"/>
              <a:t>2.45 GHz in 30-cm chamber behaves similarly to 900 MHz in 90-cm chamber</a:t>
            </a:r>
          </a:p>
        </p:txBody>
      </p:sp>
      <p:pic>
        <p:nvPicPr>
          <p:cNvPr id="12" name="Picture 11">
            <a:extLst>
              <a:ext uri="{FF2B5EF4-FFF2-40B4-BE49-F238E27FC236}">
                <a16:creationId xmlns:a16="http://schemas.microsoft.com/office/drawing/2014/main" id="{6A00329E-8711-67CB-FC14-9C4443512E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6081" y="2277502"/>
            <a:ext cx="3958805" cy="4184032"/>
          </a:xfrm>
          <a:prstGeom prst="rect">
            <a:avLst/>
          </a:prstGeom>
          <a:ln w="57150">
            <a:solidFill>
              <a:schemeClr val="accent2"/>
            </a:solidFill>
          </a:ln>
        </p:spPr>
      </p:pic>
      <p:pic>
        <p:nvPicPr>
          <p:cNvPr id="14" name="Picture 13">
            <a:extLst>
              <a:ext uri="{FF2B5EF4-FFF2-40B4-BE49-F238E27FC236}">
                <a16:creationId xmlns:a16="http://schemas.microsoft.com/office/drawing/2014/main" id="{4EAC5F3F-C1E6-CB17-E94E-1A17C4924B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846" y="2273622"/>
            <a:ext cx="4434074" cy="4165604"/>
          </a:xfrm>
          <a:prstGeom prst="rect">
            <a:avLst/>
          </a:prstGeom>
          <a:ln w="57150">
            <a:solidFill>
              <a:schemeClr val="accent2"/>
            </a:solidFill>
          </a:ln>
        </p:spPr>
      </p:pic>
    </p:spTree>
    <p:extLst>
      <p:ext uri="{BB962C8B-B14F-4D97-AF65-F5344CB8AC3E}">
        <p14:creationId xmlns:p14="http://schemas.microsoft.com/office/powerpoint/2010/main" val="2477254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CFFDD95-71BC-8148-ACBB-F8DD707CBF0E}"/>
              </a:ext>
            </a:extLst>
          </p:cNvPr>
          <p:cNvSpPr>
            <a:spLocks noGrp="1"/>
          </p:cNvSpPr>
          <p:nvPr>
            <p:ph type="title"/>
          </p:nvPr>
        </p:nvSpPr>
        <p:spPr>
          <a:xfrm>
            <a:off x="405830" y="248569"/>
            <a:ext cx="6555570" cy="896352"/>
          </a:xfrm>
        </p:spPr>
        <p:txBody>
          <a:bodyPr>
            <a:normAutofit/>
          </a:bodyPr>
          <a:lstStyle/>
          <a:p>
            <a:r>
              <a:rPr lang="en-US"/>
              <a:t>Crucible Development</a:t>
            </a:r>
          </a:p>
        </p:txBody>
      </p:sp>
      <p:pic>
        <p:nvPicPr>
          <p:cNvPr id="8" name="Picture 10" descr="Scroll with solid fill">
            <a:extLst>
              <a:ext uri="{FF2B5EF4-FFF2-40B4-BE49-F238E27FC236}">
                <a16:creationId xmlns:a16="http://schemas.microsoft.com/office/drawing/2014/main" id="{97A278C3-DEA1-2C28-CE58-850E22BE35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84753" y="2381"/>
            <a:ext cx="804864" cy="781052"/>
          </a:xfrm>
          <a:prstGeom prst="rect">
            <a:avLst/>
          </a:prstGeom>
        </p:spPr>
      </p:pic>
      <p:grpSp>
        <p:nvGrpSpPr>
          <p:cNvPr id="15" name="Group 14">
            <a:extLst>
              <a:ext uri="{FF2B5EF4-FFF2-40B4-BE49-F238E27FC236}">
                <a16:creationId xmlns:a16="http://schemas.microsoft.com/office/drawing/2014/main" id="{71374439-F5FD-1185-7CC5-C4503628A36B}"/>
              </a:ext>
            </a:extLst>
          </p:cNvPr>
          <p:cNvGrpSpPr/>
          <p:nvPr/>
        </p:nvGrpSpPr>
        <p:grpSpPr>
          <a:xfrm>
            <a:off x="2484114" y="3207689"/>
            <a:ext cx="2230814" cy="3163016"/>
            <a:chOff x="734290" y="3422546"/>
            <a:chExt cx="2230814" cy="3163016"/>
          </a:xfrm>
        </p:grpSpPr>
        <p:pic>
          <p:nvPicPr>
            <p:cNvPr id="4" name="Picture 3">
              <a:extLst>
                <a:ext uri="{FF2B5EF4-FFF2-40B4-BE49-F238E27FC236}">
                  <a16:creationId xmlns:a16="http://schemas.microsoft.com/office/drawing/2014/main" id="{89D8B014-95B9-8EB8-21C2-C3F3782E4C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90" y="3422546"/>
              <a:ext cx="2202873" cy="2853090"/>
            </a:xfrm>
            <a:prstGeom prst="rect">
              <a:avLst/>
            </a:prstGeom>
            <a:ln w="57150">
              <a:solidFill>
                <a:srgbClr val="1E407C"/>
              </a:solidFill>
            </a:ln>
          </p:spPr>
        </p:pic>
        <p:sp>
          <p:nvSpPr>
            <p:cNvPr id="12" name="TextBox 11">
              <a:extLst>
                <a:ext uri="{FF2B5EF4-FFF2-40B4-BE49-F238E27FC236}">
                  <a16:creationId xmlns:a16="http://schemas.microsoft.com/office/drawing/2014/main" id="{569F3959-9A3D-FD74-7102-136D7EA090FB}"/>
                </a:ext>
              </a:extLst>
            </p:cNvPr>
            <p:cNvSpPr txBox="1"/>
            <p:nvPr/>
          </p:nvSpPr>
          <p:spPr>
            <a:xfrm>
              <a:off x="737374" y="6277785"/>
              <a:ext cx="22277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t>(Kirby 2017)</a:t>
              </a:r>
              <a:endParaRPr lang="en-US"/>
            </a:p>
          </p:txBody>
        </p:sp>
      </p:grpSp>
      <p:grpSp>
        <p:nvGrpSpPr>
          <p:cNvPr id="14" name="Group 13">
            <a:extLst>
              <a:ext uri="{FF2B5EF4-FFF2-40B4-BE49-F238E27FC236}">
                <a16:creationId xmlns:a16="http://schemas.microsoft.com/office/drawing/2014/main" id="{85977777-6CC5-3B6A-8749-DD6B4CC184AE}"/>
              </a:ext>
            </a:extLst>
          </p:cNvPr>
          <p:cNvGrpSpPr/>
          <p:nvPr/>
        </p:nvGrpSpPr>
        <p:grpSpPr>
          <a:xfrm>
            <a:off x="6163764" y="3205484"/>
            <a:ext cx="4388427" cy="3165221"/>
            <a:chOff x="3347603" y="3420341"/>
            <a:chExt cx="4388427" cy="3165221"/>
          </a:xfrm>
        </p:grpSpPr>
        <p:pic>
          <p:nvPicPr>
            <p:cNvPr id="2" name="Picture 1" descr="A diagram of a cylindrical object&#10;&#10;Description automatically generated">
              <a:extLst>
                <a:ext uri="{FF2B5EF4-FFF2-40B4-BE49-F238E27FC236}">
                  <a16:creationId xmlns:a16="http://schemas.microsoft.com/office/drawing/2014/main" id="{DE7592A6-2603-A74D-05EB-D46BFB4A33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7603" y="3420341"/>
              <a:ext cx="4388427" cy="2857500"/>
            </a:xfrm>
            <a:prstGeom prst="rect">
              <a:avLst/>
            </a:prstGeom>
            <a:ln w="57150">
              <a:solidFill>
                <a:srgbClr val="1E407C"/>
              </a:solidFill>
            </a:ln>
          </p:spPr>
        </p:pic>
        <p:sp>
          <p:nvSpPr>
            <p:cNvPr id="13" name="TextBox 12">
              <a:extLst>
                <a:ext uri="{FF2B5EF4-FFF2-40B4-BE49-F238E27FC236}">
                  <a16:creationId xmlns:a16="http://schemas.microsoft.com/office/drawing/2014/main" id="{1E0632E3-8D8C-490D-D899-8391132DFFD9}"/>
                </a:ext>
              </a:extLst>
            </p:cNvPr>
            <p:cNvSpPr txBox="1"/>
            <p:nvPr/>
          </p:nvSpPr>
          <p:spPr>
            <a:xfrm>
              <a:off x="5499874" y="6277785"/>
              <a:ext cx="22277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t>(Kirby 2017)</a:t>
              </a:r>
              <a:endParaRPr lang="en-US"/>
            </a:p>
          </p:txBody>
        </p:sp>
      </p:grpSp>
      <p:sp>
        <p:nvSpPr>
          <p:cNvPr id="6" name="Content Placeholder 2">
            <a:extLst>
              <a:ext uri="{FF2B5EF4-FFF2-40B4-BE49-F238E27FC236}">
                <a16:creationId xmlns:a16="http://schemas.microsoft.com/office/drawing/2014/main" id="{CA44C394-0F1D-04E9-F0EA-A2E1BBCF88D5}"/>
              </a:ext>
            </a:extLst>
          </p:cNvPr>
          <p:cNvSpPr txBox="1">
            <a:spLocks/>
          </p:cNvSpPr>
          <p:nvPr/>
        </p:nvSpPr>
        <p:spPr>
          <a:xfrm>
            <a:off x="473149" y="1251284"/>
            <a:ext cx="11716467" cy="50907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Alternative methods have been tested by others</a:t>
            </a:r>
          </a:p>
          <a:p>
            <a:pPr lvl="1"/>
            <a:r>
              <a:rPr lang="en-US" sz="2000"/>
              <a:t>Surrounding a traditional crucible with </a:t>
            </a:r>
            <a:r>
              <a:rPr lang="en-US" sz="2000" err="1"/>
              <a:t>SiC</a:t>
            </a:r>
            <a:endParaRPr lang="en-US" sz="2000"/>
          </a:p>
          <a:p>
            <a:pPr lvl="1"/>
            <a:r>
              <a:rPr lang="en-US" sz="2000"/>
              <a:t>Different arrangements of </a:t>
            </a:r>
            <a:r>
              <a:rPr lang="en-US" sz="2000" err="1"/>
              <a:t>SiC</a:t>
            </a:r>
            <a:r>
              <a:rPr lang="en-US" sz="2000"/>
              <a:t> and insulation</a:t>
            </a:r>
          </a:p>
          <a:p>
            <a:pPr lvl="1"/>
            <a:r>
              <a:rPr lang="en-US" sz="2000"/>
              <a:t>May increase crucible efficiency and longevity</a:t>
            </a:r>
          </a:p>
          <a:p>
            <a:r>
              <a:rPr lang="en-US" sz="2400"/>
              <a:t>Crucibles utilizing eccentric bottom tapping might enable continuous smelter operation</a:t>
            </a:r>
          </a:p>
        </p:txBody>
      </p:sp>
    </p:spTree>
    <p:extLst>
      <p:ext uri="{BB962C8B-B14F-4D97-AF65-F5344CB8AC3E}">
        <p14:creationId xmlns:p14="http://schemas.microsoft.com/office/powerpoint/2010/main" val="2725320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CFFDD95-71BC-8148-ACBB-F8DD707CBF0E}"/>
              </a:ext>
            </a:extLst>
          </p:cNvPr>
          <p:cNvSpPr>
            <a:spLocks noGrp="1"/>
          </p:cNvSpPr>
          <p:nvPr>
            <p:ph type="title"/>
          </p:nvPr>
        </p:nvSpPr>
        <p:spPr>
          <a:xfrm>
            <a:off x="405830" y="248569"/>
            <a:ext cx="5188146" cy="896352"/>
          </a:xfrm>
        </p:spPr>
        <p:txBody>
          <a:bodyPr>
            <a:normAutofit/>
          </a:bodyPr>
          <a:lstStyle/>
          <a:p>
            <a:r>
              <a:rPr lang="en-US">
                <a:latin typeface="Franklin Gothic Medium"/>
                <a:cs typeface="Arial"/>
              </a:rPr>
              <a:t>Summary</a:t>
            </a:r>
            <a:endParaRPr lang="en-US"/>
          </a:p>
        </p:txBody>
      </p:sp>
      <p:sp>
        <p:nvSpPr>
          <p:cNvPr id="3" name="Content Placeholder 2">
            <a:extLst>
              <a:ext uri="{FF2B5EF4-FFF2-40B4-BE49-F238E27FC236}">
                <a16:creationId xmlns:a16="http://schemas.microsoft.com/office/drawing/2014/main" id="{E02334A8-E0AC-FD46-BFB0-47BF3647AA7C}"/>
              </a:ext>
            </a:extLst>
          </p:cNvPr>
          <p:cNvSpPr>
            <a:spLocks noGrp="1"/>
          </p:cNvSpPr>
          <p:nvPr>
            <p:ph idx="1"/>
          </p:nvPr>
        </p:nvSpPr>
        <p:spPr>
          <a:xfrm>
            <a:off x="838200" y="1166441"/>
            <a:ext cx="10546553" cy="4925679"/>
          </a:xfrm>
        </p:spPr>
        <p:txBody>
          <a:bodyPr/>
          <a:lstStyle/>
          <a:p>
            <a:r>
              <a:rPr lang="en-US"/>
              <a:t>SMELT system is feasible alternative to electric-arc furnaces</a:t>
            </a:r>
          </a:p>
          <a:p>
            <a:r>
              <a:rPr lang="en-US"/>
              <a:t>Lightweight, compact, and low power</a:t>
            </a:r>
          </a:p>
          <a:p>
            <a:r>
              <a:rPr lang="en-US"/>
              <a:t>Scalability likely to be beneficial to performance</a:t>
            </a:r>
          </a:p>
          <a:p>
            <a:r>
              <a:rPr lang="en-US"/>
              <a:t>Integrates with broader lunar microwave infrastructure via ILUMEN</a:t>
            </a:r>
          </a:p>
          <a:p>
            <a:endParaRPr lang="en-US"/>
          </a:p>
          <a:p>
            <a:endParaRPr lang="en-US"/>
          </a:p>
        </p:txBody>
      </p:sp>
      <p:pic>
        <p:nvPicPr>
          <p:cNvPr id="4" name="Picture 10" descr="Scroll with solid fill">
            <a:extLst>
              <a:ext uri="{FF2B5EF4-FFF2-40B4-BE49-F238E27FC236}">
                <a16:creationId xmlns:a16="http://schemas.microsoft.com/office/drawing/2014/main" id="{ABE849AF-C9B0-5D4A-7D1B-F1CC955EA8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84753" y="2381"/>
            <a:ext cx="804864" cy="781052"/>
          </a:xfrm>
          <a:prstGeom prst="rect">
            <a:avLst/>
          </a:prstGeom>
        </p:spPr>
      </p:pic>
      <p:pic>
        <p:nvPicPr>
          <p:cNvPr id="2" name="Picture 1">
            <a:extLst>
              <a:ext uri="{FF2B5EF4-FFF2-40B4-BE49-F238E27FC236}">
                <a16:creationId xmlns:a16="http://schemas.microsoft.com/office/drawing/2014/main" id="{2D2F6935-9799-1B6B-6533-9EB0D98F1397}"/>
              </a:ext>
            </a:extLst>
          </p:cNvPr>
          <p:cNvPicPr>
            <a:picLocks noChangeAspect="1"/>
          </p:cNvPicPr>
          <p:nvPr/>
        </p:nvPicPr>
        <p:blipFill rotWithShape="1">
          <a:blip r:embed="rId5">
            <a:extLst>
              <a:ext uri="{28A0092B-C50C-407E-A947-70E740481C1C}">
                <a14:useLocalDpi xmlns:a14="http://schemas.microsoft.com/office/drawing/2010/main" val="0"/>
              </a:ext>
            </a:extLst>
          </a:blip>
          <a:srcRect b="17260"/>
          <a:stretch/>
        </p:blipFill>
        <p:spPr>
          <a:xfrm>
            <a:off x="8553857" y="3302842"/>
            <a:ext cx="2963401" cy="2754678"/>
          </a:xfrm>
          <a:prstGeom prst="rect">
            <a:avLst/>
          </a:prstGeom>
          <a:ln w="57150">
            <a:solidFill>
              <a:schemeClr val="accent2"/>
            </a:solidFill>
          </a:ln>
        </p:spPr>
      </p:pic>
      <p:pic>
        <p:nvPicPr>
          <p:cNvPr id="7" name="Picture 6">
            <a:extLst>
              <a:ext uri="{FF2B5EF4-FFF2-40B4-BE49-F238E27FC236}">
                <a16:creationId xmlns:a16="http://schemas.microsoft.com/office/drawing/2014/main" id="{170D31FD-82D8-0481-A08E-7B49EAC5F7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6953" y="3302010"/>
            <a:ext cx="2526515" cy="2738051"/>
          </a:xfrm>
          <a:prstGeom prst="rect">
            <a:avLst/>
          </a:prstGeom>
          <a:ln w="57150">
            <a:solidFill>
              <a:schemeClr val="accent2"/>
            </a:solidFill>
          </a:ln>
        </p:spPr>
      </p:pic>
      <p:pic>
        <p:nvPicPr>
          <p:cNvPr id="9" name="Picture 8">
            <a:extLst>
              <a:ext uri="{FF2B5EF4-FFF2-40B4-BE49-F238E27FC236}">
                <a16:creationId xmlns:a16="http://schemas.microsoft.com/office/drawing/2014/main" id="{CF9751EF-9B95-E634-E251-043D41FCDF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4743" y="3302010"/>
            <a:ext cx="2259504" cy="2738050"/>
          </a:xfrm>
          <a:prstGeom prst="rect">
            <a:avLst/>
          </a:prstGeom>
          <a:ln w="57150">
            <a:solidFill>
              <a:schemeClr val="accent2"/>
            </a:solidFill>
          </a:ln>
        </p:spPr>
      </p:pic>
      <p:pic>
        <p:nvPicPr>
          <p:cNvPr id="11" name="Picture 10">
            <a:extLst>
              <a:ext uri="{FF2B5EF4-FFF2-40B4-BE49-F238E27FC236}">
                <a16:creationId xmlns:a16="http://schemas.microsoft.com/office/drawing/2014/main" id="{C8478133-8D3F-F084-A6D4-B36EFB76B8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58518" y="3302010"/>
            <a:ext cx="2053538" cy="2738051"/>
          </a:xfrm>
          <a:prstGeom prst="rect">
            <a:avLst/>
          </a:prstGeom>
          <a:ln w="57150">
            <a:solidFill>
              <a:schemeClr val="accent2"/>
            </a:solidFill>
          </a:ln>
        </p:spPr>
      </p:pic>
    </p:spTree>
    <p:extLst>
      <p:ext uri="{BB962C8B-B14F-4D97-AF65-F5344CB8AC3E}">
        <p14:creationId xmlns:p14="http://schemas.microsoft.com/office/powerpoint/2010/main" val="427243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CFFDD95-71BC-8148-ACBB-F8DD707CBF0E}"/>
              </a:ext>
            </a:extLst>
          </p:cNvPr>
          <p:cNvSpPr>
            <a:spLocks noGrp="1"/>
          </p:cNvSpPr>
          <p:nvPr>
            <p:ph type="title"/>
          </p:nvPr>
        </p:nvSpPr>
        <p:spPr>
          <a:xfrm>
            <a:off x="405830" y="248569"/>
            <a:ext cx="5188146" cy="896352"/>
          </a:xfrm>
        </p:spPr>
        <p:txBody>
          <a:bodyPr>
            <a:normAutofit/>
          </a:bodyPr>
          <a:lstStyle/>
          <a:p>
            <a:r>
              <a:rPr lang="en-US"/>
              <a:t>Presentation Roadmap</a:t>
            </a:r>
          </a:p>
        </p:txBody>
      </p:sp>
      <p:sp>
        <p:nvSpPr>
          <p:cNvPr id="2" name="Rectangle: Rounded Corners 1">
            <a:extLst>
              <a:ext uri="{FF2B5EF4-FFF2-40B4-BE49-F238E27FC236}">
                <a16:creationId xmlns:a16="http://schemas.microsoft.com/office/drawing/2014/main" id="{5640C3AD-5DA1-3880-B4AC-2F40704C6273}"/>
              </a:ext>
            </a:extLst>
          </p:cNvPr>
          <p:cNvSpPr/>
          <p:nvPr/>
        </p:nvSpPr>
        <p:spPr>
          <a:xfrm>
            <a:off x="123172" y="1710421"/>
            <a:ext cx="3977764" cy="3415859"/>
          </a:xfrm>
          <a:prstGeom prst="roundRect">
            <a:avLst/>
          </a:prstGeom>
          <a:solidFill>
            <a:schemeClr val="tx2">
              <a:lumMod val="10000"/>
              <a:lumOff val="9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sz="2800" b="1" u="sng">
                <a:solidFill>
                  <a:sysClr val="windowText" lastClr="000000"/>
                </a:solidFill>
              </a:rPr>
              <a:t>Introduction and Design Concept </a:t>
            </a:r>
            <a:endParaRPr lang="en-US"/>
          </a:p>
          <a:p>
            <a:pPr marL="342900" indent="-342900">
              <a:lnSpc>
                <a:spcPct val="150000"/>
              </a:lnSpc>
              <a:buFont typeface="+mj-lt"/>
              <a:buAutoNum type="arabicPeriod"/>
            </a:pPr>
            <a:r>
              <a:rPr lang="en-US" sz="2000">
                <a:solidFill>
                  <a:sysClr val="windowText" lastClr="000000"/>
                </a:solidFill>
              </a:rPr>
              <a:t>Lunar Microwave Economy</a:t>
            </a:r>
          </a:p>
          <a:p>
            <a:pPr marL="342900" indent="-342900">
              <a:lnSpc>
                <a:spcPct val="150000"/>
              </a:lnSpc>
              <a:buFont typeface="+mj-lt"/>
              <a:buAutoNum type="arabicPeriod"/>
            </a:pPr>
            <a:r>
              <a:rPr lang="en-US" sz="2000">
                <a:solidFill>
                  <a:sysClr val="windowText" lastClr="000000"/>
                </a:solidFill>
              </a:rPr>
              <a:t>SMELT as a Solution</a:t>
            </a:r>
          </a:p>
          <a:p>
            <a:pPr marL="342900" indent="-342900">
              <a:lnSpc>
                <a:spcPct val="150000"/>
              </a:lnSpc>
              <a:buFont typeface="+mj-lt"/>
              <a:buAutoNum type="arabicPeriod"/>
            </a:pPr>
            <a:r>
              <a:rPr lang="en-US" sz="2000">
                <a:solidFill>
                  <a:sysClr val="windowText" lastClr="000000"/>
                </a:solidFill>
              </a:rPr>
              <a:t>System Overview</a:t>
            </a:r>
          </a:p>
          <a:p>
            <a:pPr marL="342900" indent="-342900">
              <a:lnSpc>
                <a:spcPct val="150000"/>
              </a:lnSpc>
              <a:buFont typeface="+mj-lt"/>
              <a:buAutoNum type="arabicPeriod"/>
            </a:pPr>
            <a:r>
              <a:rPr lang="en-US" sz="2000">
                <a:solidFill>
                  <a:sysClr val="windowText" lastClr="000000"/>
                </a:solidFill>
              </a:rPr>
              <a:t>Operation Overview</a:t>
            </a:r>
          </a:p>
        </p:txBody>
      </p:sp>
      <p:sp>
        <p:nvSpPr>
          <p:cNvPr id="4" name="Rectangle: Rounded Corners 3">
            <a:extLst>
              <a:ext uri="{FF2B5EF4-FFF2-40B4-BE49-F238E27FC236}">
                <a16:creationId xmlns:a16="http://schemas.microsoft.com/office/drawing/2014/main" id="{A00DBB05-DC33-9C83-1777-9F3ED499BC3C}"/>
              </a:ext>
            </a:extLst>
          </p:cNvPr>
          <p:cNvSpPr/>
          <p:nvPr/>
        </p:nvSpPr>
        <p:spPr>
          <a:xfrm>
            <a:off x="4181605" y="1144921"/>
            <a:ext cx="4066914" cy="5070469"/>
          </a:xfrm>
          <a:prstGeom prst="roundRect">
            <a:avLst/>
          </a:prstGeom>
          <a:solidFill>
            <a:schemeClr val="tx2">
              <a:lumMod val="10000"/>
              <a:lumOff val="9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pPr>
            <a:r>
              <a:rPr lang="en-US" sz="2800" b="1" u="sng">
                <a:solidFill>
                  <a:sysClr val="windowText" lastClr="000000"/>
                </a:solidFill>
              </a:rPr>
              <a:t>Project Description</a:t>
            </a:r>
            <a:endParaRPr lang="en-US"/>
          </a:p>
          <a:p>
            <a:pPr marL="342900" indent="-342900">
              <a:lnSpc>
                <a:spcPct val="150000"/>
              </a:lnSpc>
              <a:buFont typeface="+mj-lt"/>
              <a:buAutoNum type="arabicPeriod"/>
            </a:pPr>
            <a:r>
              <a:rPr lang="en-US" sz="2400" b="1">
                <a:solidFill>
                  <a:sysClr val="windowText" lastClr="000000"/>
                </a:solidFill>
              </a:rPr>
              <a:t>SMELT Design</a:t>
            </a:r>
          </a:p>
          <a:p>
            <a:pPr marL="857250" lvl="1" indent="-400050">
              <a:lnSpc>
                <a:spcPct val="150000"/>
              </a:lnSpc>
              <a:buFont typeface="+mj-lt"/>
              <a:buAutoNum type="romanLcPeriod"/>
            </a:pPr>
            <a:r>
              <a:rPr lang="en-US">
                <a:solidFill>
                  <a:sysClr val="windowText" lastClr="000000"/>
                </a:solidFill>
              </a:rPr>
              <a:t>Chamber Analysis</a:t>
            </a:r>
          </a:p>
          <a:p>
            <a:pPr marL="857250" lvl="1" indent="-400050">
              <a:lnSpc>
                <a:spcPct val="150000"/>
              </a:lnSpc>
              <a:buFont typeface="+mj-lt"/>
              <a:buAutoNum type="romanLcPeriod"/>
            </a:pPr>
            <a:r>
              <a:rPr lang="en-US">
                <a:solidFill>
                  <a:sysClr val="windowText" lastClr="000000"/>
                </a:solidFill>
              </a:rPr>
              <a:t>Crucible Design</a:t>
            </a:r>
          </a:p>
          <a:p>
            <a:pPr marL="857250" lvl="1" indent="-400050">
              <a:lnSpc>
                <a:spcPct val="150000"/>
              </a:lnSpc>
              <a:buFont typeface="+mj-lt"/>
              <a:buAutoNum type="romanLcPeriod"/>
            </a:pPr>
            <a:r>
              <a:rPr lang="en-US">
                <a:solidFill>
                  <a:sysClr val="windowText" lastClr="000000"/>
                </a:solidFill>
              </a:rPr>
              <a:t>Insulation Casing</a:t>
            </a:r>
          </a:p>
          <a:p>
            <a:pPr marL="857250" lvl="1" indent="-400050">
              <a:lnSpc>
                <a:spcPct val="150000"/>
              </a:lnSpc>
              <a:buFont typeface="+mj-lt"/>
              <a:buAutoNum type="romanLcPeriod"/>
            </a:pPr>
            <a:r>
              <a:rPr lang="en-US">
                <a:solidFill>
                  <a:sysClr val="windowText" lastClr="000000"/>
                </a:solidFill>
              </a:rPr>
              <a:t>Conveyance System</a:t>
            </a:r>
          </a:p>
          <a:p>
            <a:pPr marL="342900" indent="-342900">
              <a:lnSpc>
                <a:spcPct val="150000"/>
              </a:lnSpc>
              <a:buFont typeface="+mj-lt"/>
              <a:buAutoNum type="arabicPeriod"/>
            </a:pPr>
            <a:r>
              <a:rPr lang="en-US" sz="2400" b="1">
                <a:solidFill>
                  <a:sysClr val="windowText" lastClr="000000"/>
                </a:solidFill>
              </a:rPr>
              <a:t>Verification Testing on Earth</a:t>
            </a:r>
          </a:p>
          <a:p>
            <a:pPr marL="857250" lvl="1" indent="-400050">
              <a:lnSpc>
                <a:spcPct val="150000"/>
              </a:lnSpc>
              <a:buFont typeface="+mj-lt"/>
              <a:buAutoNum type="romanLcPeriod"/>
            </a:pPr>
            <a:r>
              <a:rPr lang="en-US">
                <a:solidFill>
                  <a:sysClr val="windowText" lastClr="000000"/>
                </a:solidFill>
              </a:rPr>
              <a:t>Testing Process</a:t>
            </a:r>
          </a:p>
          <a:p>
            <a:pPr marL="857250" lvl="1" indent="-400050">
              <a:lnSpc>
                <a:spcPct val="150000"/>
              </a:lnSpc>
              <a:buFont typeface="+mj-lt"/>
              <a:buAutoNum type="romanLcPeriod"/>
            </a:pPr>
            <a:r>
              <a:rPr lang="en-US">
                <a:solidFill>
                  <a:sysClr val="windowText" lastClr="000000"/>
                </a:solidFill>
              </a:rPr>
              <a:t>Results</a:t>
            </a:r>
          </a:p>
        </p:txBody>
      </p:sp>
      <p:sp>
        <p:nvSpPr>
          <p:cNvPr id="6" name="Rectangle: Rounded Corners 5">
            <a:extLst>
              <a:ext uri="{FF2B5EF4-FFF2-40B4-BE49-F238E27FC236}">
                <a16:creationId xmlns:a16="http://schemas.microsoft.com/office/drawing/2014/main" id="{D878A285-347A-45D8-DE03-D2B437B4EBB1}"/>
              </a:ext>
            </a:extLst>
          </p:cNvPr>
          <p:cNvSpPr/>
          <p:nvPr/>
        </p:nvSpPr>
        <p:spPr>
          <a:xfrm>
            <a:off x="8317282" y="1722327"/>
            <a:ext cx="3751546" cy="3403953"/>
          </a:xfrm>
          <a:prstGeom prst="roundRect">
            <a:avLst/>
          </a:prstGeom>
          <a:solidFill>
            <a:schemeClr val="tx2">
              <a:lumMod val="10000"/>
              <a:lumOff val="9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lvl="1"/>
            <a:r>
              <a:rPr lang="en-US" sz="2800" b="1" u="sng">
                <a:solidFill>
                  <a:sysClr val="windowText" lastClr="000000"/>
                </a:solidFill>
              </a:rPr>
              <a:t>Conclusion</a:t>
            </a:r>
            <a:endParaRPr lang="en-US">
              <a:solidFill>
                <a:sysClr val="windowText" lastClr="000000"/>
              </a:solidFill>
            </a:endParaRPr>
          </a:p>
          <a:p>
            <a:pPr marL="342900" indent="-342900">
              <a:lnSpc>
                <a:spcPct val="150000"/>
              </a:lnSpc>
              <a:buFont typeface="+mj-lt"/>
              <a:buAutoNum type="arabicPeriod"/>
            </a:pPr>
            <a:r>
              <a:rPr lang="en-US" sz="2000">
                <a:solidFill>
                  <a:sysClr val="windowText" lastClr="000000"/>
                </a:solidFill>
              </a:rPr>
              <a:t>Path-to-Flight</a:t>
            </a:r>
          </a:p>
          <a:p>
            <a:pPr marL="342900" indent="-342900">
              <a:lnSpc>
                <a:spcPct val="150000"/>
              </a:lnSpc>
              <a:buFont typeface="+mj-lt"/>
              <a:buAutoNum type="arabicPeriod"/>
            </a:pPr>
            <a:r>
              <a:rPr lang="en-US" sz="2000">
                <a:solidFill>
                  <a:sysClr val="windowText" lastClr="000000"/>
                </a:solidFill>
              </a:rPr>
              <a:t>Summary</a:t>
            </a:r>
          </a:p>
          <a:p>
            <a:pPr marL="342900" indent="-342900">
              <a:lnSpc>
                <a:spcPct val="150000"/>
              </a:lnSpc>
              <a:buFont typeface="+mj-lt"/>
              <a:buAutoNum type="arabicPeriod"/>
            </a:pPr>
            <a:r>
              <a:rPr lang="en-US" sz="2000">
                <a:solidFill>
                  <a:sysClr val="windowText" lastClr="000000"/>
                </a:solidFill>
              </a:rPr>
              <a:t>Questions</a:t>
            </a:r>
          </a:p>
        </p:txBody>
      </p:sp>
      <p:pic>
        <p:nvPicPr>
          <p:cNvPr id="7" name="Picture 6" descr="Magnifying glass outline">
            <a:extLst>
              <a:ext uri="{FF2B5EF4-FFF2-40B4-BE49-F238E27FC236}">
                <a16:creationId xmlns:a16="http://schemas.microsoft.com/office/drawing/2014/main" id="{2411BE19-BF15-EE63-0DDC-A1D7CDCF85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00373" y="1893094"/>
            <a:ext cx="928690" cy="928690"/>
          </a:xfrm>
          <a:prstGeom prst="rect">
            <a:avLst/>
          </a:prstGeom>
        </p:spPr>
      </p:pic>
      <p:pic>
        <p:nvPicPr>
          <p:cNvPr id="9" name="Picture 8" descr="microwave clipart - Clip Art Library">
            <a:extLst>
              <a:ext uri="{FF2B5EF4-FFF2-40B4-BE49-F238E27FC236}">
                <a16:creationId xmlns:a16="http://schemas.microsoft.com/office/drawing/2014/main" id="{C808F9F2-17D5-3D96-72D5-40A91EB207F2}"/>
              </a:ext>
            </a:extLst>
          </p:cNvPr>
          <p:cNvPicPr>
            <a:picLocks noChangeAspect="1"/>
          </p:cNvPicPr>
          <p:nvPr/>
        </p:nvPicPr>
        <p:blipFill rotWithShape="1">
          <a:blip r:embed="rId5">
            <a:extLst>
              <a:ext uri="{28A0092B-C50C-407E-A947-70E740481C1C}">
                <a14:useLocalDpi xmlns:a14="http://schemas.microsoft.com/office/drawing/2010/main" val="0"/>
              </a:ext>
            </a:extLst>
          </a:blip>
          <a:srcRect l="6933" t="7212" r="6933" b="12121"/>
          <a:stretch/>
        </p:blipFill>
        <p:spPr>
          <a:xfrm>
            <a:off x="7108028" y="2083594"/>
            <a:ext cx="821543" cy="543929"/>
          </a:xfrm>
          <a:prstGeom prst="rect">
            <a:avLst/>
          </a:prstGeom>
        </p:spPr>
      </p:pic>
      <p:pic>
        <p:nvPicPr>
          <p:cNvPr id="10" name="Picture 9" descr="Earth globe: Americas with solid fill">
            <a:extLst>
              <a:ext uri="{FF2B5EF4-FFF2-40B4-BE49-F238E27FC236}">
                <a16:creationId xmlns:a16="http://schemas.microsoft.com/office/drawing/2014/main" id="{FE1B0FD6-C7F5-247E-4937-A536F920816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81848" y="4883944"/>
            <a:ext cx="888208" cy="888208"/>
          </a:xfrm>
          <a:prstGeom prst="rect">
            <a:avLst/>
          </a:prstGeom>
        </p:spPr>
      </p:pic>
      <p:pic>
        <p:nvPicPr>
          <p:cNvPr id="11" name="Picture 10" descr="Scroll with solid fill">
            <a:extLst>
              <a:ext uri="{FF2B5EF4-FFF2-40B4-BE49-F238E27FC236}">
                <a16:creationId xmlns:a16="http://schemas.microsoft.com/office/drawing/2014/main" id="{82FB83BE-9CF1-1283-61A0-2B880A3CF72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039472" y="1847850"/>
            <a:ext cx="804864" cy="781052"/>
          </a:xfrm>
          <a:prstGeom prst="rect">
            <a:avLst/>
          </a:prstGeom>
        </p:spPr>
      </p:pic>
    </p:spTree>
    <p:extLst>
      <p:ext uri="{BB962C8B-B14F-4D97-AF65-F5344CB8AC3E}">
        <p14:creationId xmlns:p14="http://schemas.microsoft.com/office/powerpoint/2010/main" val="23314823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393D27-796E-6848-B2B9-F95399D23D6D}"/>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a:stretch/>
        </p:blipFill>
        <p:spPr>
          <a:xfrm>
            <a:off x="0" y="-2216304"/>
            <a:ext cx="12099073" cy="9074304"/>
          </a:xfrm>
          <a:prstGeom prst="rect">
            <a:avLst/>
          </a:prstGeom>
          <a:noFill/>
        </p:spPr>
      </p:pic>
      <p:sp>
        <p:nvSpPr>
          <p:cNvPr id="6" name="Title 1">
            <a:extLst>
              <a:ext uri="{FF2B5EF4-FFF2-40B4-BE49-F238E27FC236}">
                <a16:creationId xmlns:a16="http://schemas.microsoft.com/office/drawing/2014/main" id="{251FB7EC-2024-8940-AA5C-FBF2990CFFB7}"/>
              </a:ext>
            </a:extLst>
          </p:cNvPr>
          <p:cNvSpPr txBox="1">
            <a:spLocks/>
          </p:cNvSpPr>
          <p:nvPr/>
        </p:nvSpPr>
        <p:spPr>
          <a:xfrm>
            <a:off x="357657" y="1763286"/>
            <a:ext cx="7251583" cy="55756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600" kern="1200" baseline="0">
                <a:solidFill>
                  <a:schemeClr val="bg1"/>
                </a:solidFill>
                <a:latin typeface="+mj-lt"/>
                <a:ea typeface="+mj-ea"/>
                <a:cs typeface="+mj-cs"/>
              </a:defRPr>
            </a:lvl1pPr>
          </a:lstStyle>
          <a:p>
            <a:r>
              <a:rPr lang="en-US" sz="3200"/>
              <a:t>Discussion &amp; Questions</a:t>
            </a:r>
          </a:p>
        </p:txBody>
      </p:sp>
    </p:spTree>
    <p:extLst>
      <p:ext uri="{BB962C8B-B14F-4D97-AF65-F5344CB8AC3E}">
        <p14:creationId xmlns:p14="http://schemas.microsoft.com/office/powerpoint/2010/main" val="1010782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CFFDD95-71BC-8148-ACBB-F8DD707CBF0E}"/>
              </a:ext>
            </a:extLst>
          </p:cNvPr>
          <p:cNvSpPr>
            <a:spLocks noGrp="1"/>
          </p:cNvSpPr>
          <p:nvPr>
            <p:ph type="title"/>
          </p:nvPr>
        </p:nvSpPr>
        <p:spPr>
          <a:xfrm>
            <a:off x="405830" y="248569"/>
            <a:ext cx="5188146" cy="896352"/>
          </a:xfrm>
        </p:spPr>
        <p:txBody>
          <a:bodyPr>
            <a:normAutofit/>
          </a:bodyPr>
          <a:lstStyle/>
          <a:p>
            <a:r>
              <a:rPr lang="en-US">
                <a:latin typeface="Franklin Gothic Medium"/>
                <a:cs typeface="Arial"/>
              </a:rPr>
              <a:t>Citations</a:t>
            </a:r>
            <a:endParaRPr lang="en-US">
              <a:cs typeface="Arial"/>
            </a:endParaRPr>
          </a:p>
        </p:txBody>
      </p:sp>
      <p:sp>
        <p:nvSpPr>
          <p:cNvPr id="3" name="Content Placeholder 2">
            <a:extLst>
              <a:ext uri="{FF2B5EF4-FFF2-40B4-BE49-F238E27FC236}">
                <a16:creationId xmlns:a16="http://schemas.microsoft.com/office/drawing/2014/main" id="{E02334A8-E0AC-FD46-BFB0-47BF3647AA7C}"/>
              </a:ext>
            </a:extLst>
          </p:cNvPr>
          <p:cNvSpPr>
            <a:spLocks noGrp="1"/>
          </p:cNvSpPr>
          <p:nvPr>
            <p:ph idx="1"/>
          </p:nvPr>
        </p:nvSpPr>
        <p:spPr/>
        <p:txBody>
          <a:bodyPr vert="horz" lIns="91440" tIns="45720" rIns="91440" bIns="45720" rtlCol="0" anchor="t">
            <a:normAutofit/>
          </a:bodyPr>
          <a:lstStyle/>
          <a:p>
            <a:r>
              <a:rPr lang="en-US" sz="2400">
                <a:ea typeface="+mn-lt"/>
                <a:cs typeface="+mn-lt"/>
              </a:rPr>
              <a:t>[1] Denny, “Melt metals in the microwave | the ultimate guide,” YouTube, </a:t>
            </a:r>
            <a:r>
              <a:rPr lang="en-US" sz="2400">
                <a:ea typeface="+mn-lt"/>
                <a:cs typeface="+mn-lt"/>
                <a:hlinkClick r:id="rId3"/>
              </a:rPr>
              <a:t>https://www.youtube.com/watch?v=P1VmIYheuU4&amp;list=PLTOwAQHoaVgvl7fC2xK6O843JXv4Zg9CH&amp;index=2&amp;t=313s</a:t>
            </a:r>
            <a:r>
              <a:rPr lang="en-US" sz="2400">
                <a:ea typeface="+mn-lt"/>
                <a:cs typeface="+mn-lt"/>
              </a:rPr>
              <a:t> (accessed May. 17, 2023). </a:t>
            </a:r>
            <a:endParaRPr lang="en-US" sz="2400"/>
          </a:p>
          <a:p>
            <a:r>
              <a:rPr lang="en-US" sz="2400"/>
              <a:t>[2] B. W. Kirby, Alternative crucibles for U-Mo microwave melting - PNNL, https://www.pnnl.gov/main/publications/external/technical_reports/PNNL-26479.pdf (accessed Nov. 11, 2023). </a:t>
            </a:r>
          </a:p>
          <a:p>
            <a:r>
              <a:rPr lang="en-US" sz="2400">
                <a:ea typeface="+mn-lt"/>
                <a:cs typeface="+mn-lt"/>
              </a:rPr>
              <a:t>[3] J. </a:t>
            </a:r>
            <a:r>
              <a:rPr lang="en-US" sz="2400" err="1">
                <a:ea typeface="+mn-lt"/>
                <a:cs typeface="+mn-lt"/>
              </a:rPr>
              <a:t>Cappel</a:t>
            </a:r>
            <a:r>
              <a:rPr lang="en-US" sz="2400">
                <a:ea typeface="+mn-lt"/>
                <a:cs typeface="+mn-lt"/>
              </a:rPr>
              <a:t>, “EAF Efficiency.” </a:t>
            </a:r>
            <a:r>
              <a:rPr lang="en-US" sz="2400" err="1">
                <a:ea typeface="+mn-lt"/>
                <a:cs typeface="+mn-lt"/>
              </a:rPr>
              <a:t>Cappel</a:t>
            </a:r>
            <a:r>
              <a:rPr lang="en-US" sz="2400">
                <a:ea typeface="+mn-lt"/>
                <a:cs typeface="+mn-lt"/>
              </a:rPr>
              <a:t> Stahl Consulting GmbH, Meerbusch, Nov. 2021 </a:t>
            </a:r>
            <a:endParaRPr lang="en-US" sz="2400"/>
          </a:p>
          <a:p>
            <a:endParaRPr lang="en-US" sz="2400"/>
          </a:p>
        </p:txBody>
      </p:sp>
      <p:pic>
        <p:nvPicPr>
          <p:cNvPr id="4" name="Picture 10" descr="Scroll with solid fill">
            <a:extLst>
              <a:ext uri="{FF2B5EF4-FFF2-40B4-BE49-F238E27FC236}">
                <a16:creationId xmlns:a16="http://schemas.microsoft.com/office/drawing/2014/main" id="{ABE849AF-C9B0-5D4A-7D1B-F1CC955EA8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84753" y="2381"/>
            <a:ext cx="804864" cy="781052"/>
          </a:xfrm>
          <a:prstGeom prst="rect">
            <a:avLst/>
          </a:prstGeom>
        </p:spPr>
      </p:pic>
    </p:spTree>
    <p:extLst>
      <p:ext uri="{BB962C8B-B14F-4D97-AF65-F5344CB8AC3E}">
        <p14:creationId xmlns:p14="http://schemas.microsoft.com/office/powerpoint/2010/main" val="2783773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C831A-34D5-A9C3-FD82-67619E82DCAF}"/>
              </a:ext>
            </a:extLst>
          </p:cNvPr>
          <p:cNvSpPr>
            <a:spLocks noGrp="1"/>
          </p:cNvSpPr>
          <p:nvPr>
            <p:ph type="title"/>
          </p:nvPr>
        </p:nvSpPr>
        <p:spPr/>
        <p:txBody>
          <a:bodyPr/>
          <a:lstStyle/>
          <a:p>
            <a:r>
              <a:rPr lang="en-US"/>
              <a:t>What is Meant by Lunar “Microwave Economy”?</a:t>
            </a:r>
          </a:p>
        </p:txBody>
      </p:sp>
      <p:sp>
        <p:nvSpPr>
          <p:cNvPr id="3" name="Content Placeholder 2">
            <a:extLst>
              <a:ext uri="{FF2B5EF4-FFF2-40B4-BE49-F238E27FC236}">
                <a16:creationId xmlns:a16="http://schemas.microsoft.com/office/drawing/2014/main" id="{B78649ED-EB67-3DE5-AF1A-D9E0ECDB12CE}"/>
              </a:ext>
            </a:extLst>
          </p:cNvPr>
          <p:cNvSpPr>
            <a:spLocks noGrp="1"/>
          </p:cNvSpPr>
          <p:nvPr>
            <p:ph idx="1"/>
          </p:nvPr>
        </p:nvSpPr>
        <p:spPr>
          <a:xfrm>
            <a:off x="838201" y="1251284"/>
            <a:ext cx="8911856" cy="5521807"/>
          </a:xfrm>
        </p:spPr>
        <p:txBody>
          <a:bodyPr>
            <a:normAutofit fontScale="85000" lnSpcReduction="20000"/>
          </a:bodyPr>
          <a:lstStyle/>
          <a:p>
            <a:pPr marL="0" indent="0">
              <a:buNone/>
            </a:pPr>
            <a:r>
              <a:rPr lang="en-US"/>
              <a:t>Microwave power has many potential uses on the Moon</a:t>
            </a:r>
          </a:p>
          <a:p>
            <a:r>
              <a:rPr lang="en-US"/>
              <a:t>High-power microwave for the construction of habitats, roads, landing pads, and other infrastructure</a:t>
            </a:r>
          </a:p>
          <a:p>
            <a:pPr lvl="1"/>
            <a:r>
              <a:rPr lang="en-US"/>
              <a:t>Microwave sintering of regolith for construction</a:t>
            </a:r>
          </a:p>
          <a:p>
            <a:pPr lvl="1"/>
            <a:r>
              <a:rPr lang="en-US"/>
              <a:t>Enhanced curing of regolith-based concrete</a:t>
            </a:r>
          </a:p>
          <a:p>
            <a:r>
              <a:rPr lang="en-US"/>
              <a:t>Remote powering of rovers and sensor systems</a:t>
            </a:r>
          </a:p>
          <a:p>
            <a:r>
              <a:rPr lang="en-US"/>
              <a:t>Beamed microwave for propulsion from the lunar surface</a:t>
            </a:r>
          </a:p>
          <a:p>
            <a:r>
              <a:rPr lang="en-US"/>
              <a:t>Microwave heating of regolith to release water and other chemicals and chemical precursors</a:t>
            </a:r>
          </a:p>
          <a:p>
            <a:r>
              <a:rPr lang="en-US"/>
              <a:t>Microwave plasma–based sterilization and air-filter regeneration</a:t>
            </a:r>
          </a:p>
          <a:p>
            <a:r>
              <a:rPr lang="en-US"/>
              <a:t>Cooking</a:t>
            </a:r>
          </a:p>
          <a:p>
            <a:r>
              <a:rPr lang="en-US">
                <a:solidFill>
                  <a:schemeClr val="accent1"/>
                </a:solidFill>
              </a:rPr>
              <a:t>Microwave sintering of regolith-derived metals for manufacturing</a:t>
            </a:r>
          </a:p>
          <a:p>
            <a:r>
              <a:rPr lang="en-US"/>
              <a:t>Preparation of lunar regolith to support plant growth</a:t>
            </a:r>
          </a:p>
          <a:p>
            <a:r>
              <a:rPr lang="en-US"/>
              <a:t>And many others, some perhaps yet to be discovered and researched</a:t>
            </a:r>
          </a:p>
          <a:p>
            <a:endParaRPr lang="en-US"/>
          </a:p>
          <a:p>
            <a:endParaRPr lang="en-US"/>
          </a:p>
        </p:txBody>
      </p:sp>
      <p:sp>
        <p:nvSpPr>
          <p:cNvPr id="4" name="Text Placeholder 4">
            <a:extLst>
              <a:ext uri="{FF2B5EF4-FFF2-40B4-BE49-F238E27FC236}">
                <a16:creationId xmlns:a16="http://schemas.microsoft.com/office/drawing/2014/main" id="{779C1E8B-724C-2B51-B962-5F4B8E8120FD}"/>
              </a:ext>
            </a:extLst>
          </p:cNvPr>
          <p:cNvSpPr txBox="1">
            <a:spLocks/>
          </p:cNvSpPr>
          <p:nvPr/>
        </p:nvSpPr>
        <p:spPr>
          <a:xfrm>
            <a:off x="9801453" y="2301949"/>
            <a:ext cx="2093589" cy="301935"/>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accent1"/>
                </a:solidFill>
              </a:rPr>
              <a:t>Application areas</a:t>
            </a:r>
          </a:p>
        </p:txBody>
      </p:sp>
      <p:sp>
        <p:nvSpPr>
          <p:cNvPr id="5" name="Content Placeholder 6">
            <a:extLst>
              <a:ext uri="{FF2B5EF4-FFF2-40B4-BE49-F238E27FC236}">
                <a16:creationId xmlns:a16="http://schemas.microsoft.com/office/drawing/2014/main" id="{98220866-B218-8C6A-5318-B72C9F8BB763}"/>
              </a:ext>
            </a:extLst>
          </p:cNvPr>
          <p:cNvSpPr txBox="1">
            <a:spLocks/>
          </p:cNvSpPr>
          <p:nvPr/>
        </p:nvSpPr>
        <p:spPr>
          <a:xfrm>
            <a:off x="9801453" y="2722039"/>
            <a:ext cx="2488356" cy="2781403"/>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Construction</a:t>
            </a:r>
          </a:p>
          <a:p>
            <a:r>
              <a:rPr lang="en-US" sz="2000"/>
              <a:t>Mining</a:t>
            </a:r>
          </a:p>
          <a:p>
            <a:r>
              <a:rPr lang="en-US" sz="2000"/>
              <a:t>Transit</a:t>
            </a:r>
          </a:p>
          <a:p>
            <a:r>
              <a:rPr lang="en-US" sz="2000"/>
              <a:t>Energy</a:t>
            </a:r>
          </a:p>
          <a:p>
            <a:r>
              <a:rPr lang="en-US" sz="2000"/>
              <a:t>Agriculture</a:t>
            </a:r>
          </a:p>
          <a:p>
            <a:r>
              <a:rPr lang="en-US" sz="2000"/>
              <a:t>Medicine</a:t>
            </a:r>
          </a:p>
          <a:p>
            <a:r>
              <a:rPr lang="en-US" sz="2000"/>
              <a:t>Robotics</a:t>
            </a:r>
          </a:p>
          <a:p>
            <a:r>
              <a:rPr lang="en-US" sz="2000"/>
              <a:t>Life sustainment</a:t>
            </a:r>
          </a:p>
          <a:p>
            <a:r>
              <a:rPr lang="en-US" sz="2000"/>
              <a:t>Experiments</a:t>
            </a:r>
          </a:p>
        </p:txBody>
      </p:sp>
      <p:pic>
        <p:nvPicPr>
          <p:cNvPr id="7" name="Picture 6" descr="Magnifying glass outline">
            <a:extLst>
              <a:ext uri="{FF2B5EF4-FFF2-40B4-BE49-F238E27FC236}">
                <a16:creationId xmlns:a16="http://schemas.microsoft.com/office/drawing/2014/main" id="{447304DE-AA6B-597E-FD48-49221894ED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75216" y="0"/>
            <a:ext cx="928690" cy="928690"/>
          </a:xfrm>
          <a:prstGeom prst="rect">
            <a:avLst/>
          </a:prstGeom>
        </p:spPr>
      </p:pic>
    </p:spTree>
    <p:extLst>
      <p:ext uri="{BB962C8B-B14F-4D97-AF65-F5344CB8AC3E}">
        <p14:creationId xmlns:p14="http://schemas.microsoft.com/office/powerpoint/2010/main" val="2859073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B20CE-EE53-7584-8023-88F0AF9D7187}"/>
              </a:ext>
            </a:extLst>
          </p:cNvPr>
          <p:cNvSpPr>
            <a:spLocks noGrp="1"/>
          </p:cNvSpPr>
          <p:nvPr>
            <p:ph type="title"/>
          </p:nvPr>
        </p:nvSpPr>
        <p:spPr>
          <a:xfrm>
            <a:off x="838200" y="237957"/>
            <a:ext cx="10515600" cy="886159"/>
          </a:xfrm>
        </p:spPr>
        <p:txBody>
          <a:bodyPr>
            <a:normAutofit fontScale="90000"/>
          </a:bodyPr>
          <a:lstStyle/>
          <a:p>
            <a:r>
              <a:rPr lang="en-US"/>
              <a:t>SMELT fits within Infrastructure for Lunar Utilization of Microwave Energy (ILUMEN)</a:t>
            </a:r>
          </a:p>
        </p:txBody>
      </p:sp>
      <p:sp>
        <p:nvSpPr>
          <p:cNvPr id="3" name="Content Placeholder 2">
            <a:extLst>
              <a:ext uri="{FF2B5EF4-FFF2-40B4-BE49-F238E27FC236}">
                <a16:creationId xmlns:a16="http://schemas.microsoft.com/office/drawing/2014/main" id="{98D3D491-8E0A-9C7F-1BC4-A02C98785293}"/>
              </a:ext>
            </a:extLst>
          </p:cNvPr>
          <p:cNvSpPr>
            <a:spLocks noGrp="1"/>
          </p:cNvSpPr>
          <p:nvPr>
            <p:ph idx="1"/>
          </p:nvPr>
        </p:nvSpPr>
        <p:spPr/>
        <p:txBody>
          <a:bodyPr/>
          <a:lstStyle/>
          <a:p>
            <a:endParaRPr lang="en-US"/>
          </a:p>
        </p:txBody>
      </p:sp>
      <p:pic>
        <p:nvPicPr>
          <p:cNvPr id="4" name="Picture 3" descr="A diagram of a lunar surface&#10;&#10;Description automatically generated">
            <a:extLst>
              <a:ext uri="{FF2B5EF4-FFF2-40B4-BE49-F238E27FC236}">
                <a16:creationId xmlns:a16="http://schemas.microsoft.com/office/drawing/2014/main" id="{94D20CB9-1634-4F82-C3BD-94820C35D0A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0" y="1268805"/>
            <a:ext cx="12192000" cy="5589195"/>
          </a:xfrm>
          <a:prstGeom prst="rect">
            <a:avLst/>
          </a:prstGeom>
          <a:ln>
            <a:noFill/>
          </a:ln>
          <a:extLst>
            <a:ext uri="{53640926-AAD7-44D8-BBD7-CCE9431645EC}">
              <a14:shadowObscured xmlns:a14="http://schemas.microsoft.com/office/drawing/2010/main"/>
            </a:ext>
          </a:extLst>
        </p:spPr>
      </p:pic>
      <p:pic>
        <p:nvPicPr>
          <p:cNvPr id="6" name="Picture 6" descr="Magnifying glass outline">
            <a:extLst>
              <a:ext uri="{FF2B5EF4-FFF2-40B4-BE49-F238E27FC236}">
                <a16:creationId xmlns:a16="http://schemas.microsoft.com/office/drawing/2014/main" id="{7B344ADF-1289-DC98-8496-6E2E9AB9A4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75216" y="0"/>
            <a:ext cx="928690" cy="928690"/>
          </a:xfrm>
          <a:prstGeom prst="rect">
            <a:avLst/>
          </a:prstGeom>
        </p:spPr>
      </p:pic>
    </p:spTree>
    <p:extLst>
      <p:ext uri="{BB962C8B-B14F-4D97-AF65-F5344CB8AC3E}">
        <p14:creationId xmlns:p14="http://schemas.microsoft.com/office/powerpoint/2010/main" val="3022690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F9DE7-B294-782D-E514-157451FE2F38}"/>
              </a:ext>
            </a:extLst>
          </p:cNvPr>
          <p:cNvSpPr>
            <a:spLocks noGrp="1"/>
          </p:cNvSpPr>
          <p:nvPr>
            <p:ph type="title"/>
          </p:nvPr>
        </p:nvSpPr>
        <p:spPr/>
        <p:txBody>
          <a:bodyPr/>
          <a:lstStyle/>
          <a:p>
            <a:r>
              <a:rPr lang="en-US"/>
              <a:t>SMELT as a heating solution</a:t>
            </a:r>
          </a:p>
        </p:txBody>
      </p:sp>
      <p:sp>
        <p:nvSpPr>
          <p:cNvPr id="3" name="Content Placeholder 2">
            <a:extLst>
              <a:ext uri="{FF2B5EF4-FFF2-40B4-BE49-F238E27FC236}">
                <a16:creationId xmlns:a16="http://schemas.microsoft.com/office/drawing/2014/main" id="{622A981E-54F4-BD83-4D4C-C3599C8460D6}"/>
              </a:ext>
            </a:extLst>
          </p:cNvPr>
          <p:cNvSpPr>
            <a:spLocks noGrp="1"/>
          </p:cNvSpPr>
          <p:nvPr>
            <p:ph idx="1"/>
          </p:nvPr>
        </p:nvSpPr>
        <p:spPr/>
        <p:txBody>
          <a:bodyPr vert="horz" lIns="91440" tIns="45720" rIns="91440" bIns="45720" rtlCol="0" anchor="t">
            <a:normAutofit/>
          </a:bodyPr>
          <a:lstStyle/>
          <a:p>
            <a:r>
              <a:rPr lang="en-US"/>
              <a:t>SMELT delivers a novel solution for heating </a:t>
            </a:r>
            <a:r>
              <a:rPr lang="en-US" i="1"/>
              <a:t>in-situ</a:t>
            </a:r>
            <a:r>
              <a:rPr lang="en-US"/>
              <a:t> materials using microwave energy that emphasizes lightweight design, compact dimensions, and low power requirements</a:t>
            </a:r>
          </a:p>
        </p:txBody>
      </p:sp>
      <p:pic>
        <p:nvPicPr>
          <p:cNvPr id="14" name="Picture 6" descr="Magnifying glass outline">
            <a:extLst>
              <a:ext uri="{FF2B5EF4-FFF2-40B4-BE49-F238E27FC236}">
                <a16:creationId xmlns:a16="http://schemas.microsoft.com/office/drawing/2014/main" id="{7281076A-371E-7E0C-BC45-600AD2D567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75216" y="0"/>
            <a:ext cx="928690" cy="928690"/>
          </a:xfrm>
          <a:prstGeom prst="rect">
            <a:avLst/>
          </a:prstGeom>
        </p:spPr>
      </p:pic>
      <p:pic>
        <p:nvPicPr>
          <p:cNvPr id="4" name="Picture 3">
            <a:extLst>
              <a:ext uri="{FF2B5EF4-FFF2-40B4-BE49-F238E27FC236}">
                <a16:creationId xmlns:a16="http://schemas.microsoft.com/office/drawing/2014/main" id="{6970A1E6-E72B-1EA3-DE75-6ECDACA640D3}"/>
              </a:ext>
            </a:extLst>
          </p:cNvPr>
          <p:cNvPicPr>
            <a:picLocks noChangeAspect="1"/>
          </p:cNvPicPr>
          <p:nvPr/>
        </p:nvPicPr>
        <p:blipFill rotWithShape="1">
          <a:blip r:embed="rId4">
            <a:extLst>
              <a:ext uri="{28A0092B-C50C-407E-A947-70E740481C1C}">
                <a14:useLocalDpi xmlns:a14="http://schemas.microsoft.com/office/drawing/2010/main" val="0"/>
              </a:ext>
            </a:extLst>
          </a:blip>
          <a:srcRect l="208"/>
          <a:stretch/>
        </p:blipFill>
        <p:spPr>
          <a:xfrm>
            <a:off x="8791776" y="3221611"/>
            <a:ext cx="3070708" cy="2619077"/>
          </a:xfrm>
          <a:prstGeom prst="rect">
            <a:avLst/>
          </a:prstGeom>
          <a:ln w="57150">
            <a:solidFill>
              <a:schemeClr val="accent2"/>
            </a:solidFill>
          </a:ln>
        </p:spPr>
      </p:pic>
      <p:pic>
        <p:nvPicPr>
          <p:cNvPr id="10" name="Picture 9">
            <a:extLst>
              <a:ext uri="{FF2B5EF4-FFF2-40B4-BE49-F238E27FC236}">
                <a16:creationId xmlns:a16="http://schemas.microsoft.com/office/drawing/2014/main" id="{0BDAC825-185B-E087-2063-84048A2A4F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7132" y="3221610"/>
            <a:ext cx="2416733" cy="2619077"/>
          </a:xfrm>
          <a:prstGeom prst="rect">
            <a:avLst/>
          </a:prstGeom>
          <a:ln w="57150">
            <a:solidFill>
              <a:schemeClr val="accent2"/>
            </a:solidFill>
          </a:ln>
        </p:spPr>
      </p:pic>
      <p:pic>
        <p:nvPicPr>
          <p:cNvPr id="13" name="Picture 12">
            <a:extLst>
              <a:ext uri="{FF2B5EF4-FFF2-40B4-BE49-F238E27FC236}">
                <a16:creationId xmlns:a16="http://schemas.microsoft.com/office/drawing/2014/main" id="{A931836B-E38C-4C3D-9CEF-2ACDDC0031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516" y="3221610"/>
            <a:ext cx="2646454" cy="2619077"/>
          </a:xfrm>
          <a:prstGeom prst="rect">
            <a:avLst/>
          </a:prstGeom>
          <a:ln w="57150">
            <a:solidFill>
              <a:schemeClr val="accent2"/>
            </a:solidFill>
          </a:ln>
        </p:spPr>
      </p:pic>
      <p:pic>
        <p:nvPicPr>
          <p:cNvPr id="15" name="Picture 14" descr="A coconut cut in half&#10;&#10;Description automatically generated">
            <a:extLst>
              <a:ext uri="{FF2B5EF4-FFF2-40B4-BE49-F238E27FC236}">
                <a16:creationId xmlns:a16="http://schemas.microsoft.com/office/drawing/2014/main" id="{EDC54C4B-2CB1-7329-0B69-24346FBB25A6}"/>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3283880" y="3221610"/>
            <a:ext cx="2475342" cy="2619077"/>
          </a:xfrm>
          <a:prstGeom prst="rect">
            <a:avLst/>
          </a:prstGeom>
          <a:ln w="57150">
            <a:solidFill>
              <a:schemeClr val="accent2"/>
            </a:solidFill>
          </a:ln>
        </p:spPr>
      </p:pic>
    </p:spTree>
    <p:extLst>
      <p:ext uri="{BB962C8B-B14F-4D97-AF65-F5344CB8AC3E}">
        <p14:creationId xmlns:p14="http://schemas.microsoft.com/office/powerpoint/2010/main" val="814092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achine&#10;&#10;Description automatically generated">
            <a:extLst>
              <a:ext uri="{FF2B5EF4-FFF2-40B4-BE49-F238E27FC236}">
                <a16:creationId xmlns:a16="http://schemas.microsoft.com/office/drawing/2014/main" id="{BD0FB34D-1B37-CC6B-034E-64E04C740CEF}"/>
              </a:ext>
            </a:extLst>
          </p:cNvPr>
          <p:cNvPicPr>
            <a:picLocks noChangeAspect="1"/>
          </p:cNvPicPr>
          <p:nvPr/>
        </p:nvPicPr>
        <p:blipFill rotWithShape="1">
          <a:blip r:embed="rId2">
            <a:extLst>
              <a:ext uri="{28A0092B-C50C-407E-A947-70E740481C1C}">
                <a14:useLocalDpi xmlns:a14="http://schemas.microsoft.com/office/drawing/2010/main" val="0"/>
              </a:ext>
            </a:extLst>
          </a:blip>
          <a:srcRect l="20411" t="7768" r="18354" b="26197"/>
          <a:stretch/>
        </p:blipFill>
        <p:spPr>
          <a:xfrm>
            <a:off x="1193560" y="1049048"/>
            <a:ext cx="8178138" cy="4966780"/>
          </a:xfrm>
          <a:prstGeom prst="rect">
            <a:avLst/>
          </a:prstGeom>
        </p:spPr>
      </p:pic>
      <p:sp>
        <p:nvSpPr>
          <p:cNvPr id="7" name="Title 1">
            <a:extLst>
              <a:ext uri="{FF2B5EF4-FFF2-40B4-BE49-F238E27FC236}">
                <a16:creationId xmlns:a16="http://schemas.microsoft.com/office/drawing/2014/main" id="{F4D5B168-9348-3EEE-25A7-D900956C28F4}"/>
              </a:ext>
            </a:extLst>
          </p:cNvPr>
          <p:cNvSpPr>
            <a:spLocks noGrp="1"/>
          </p:cNvSpPr>
          <p:nvPr>
            <p:ph type="title"/>
          </p:nvPr>
        </p:nvSpPr>
        <p:spPr>
          <a:xfrm>
            <a:off x="838200" y="365125"/>
            <a:ext cx="10515600" cy="886159"/>
          </a:xfrm>
        </p:spPr>
        <p:txBody>
          <a:bodyPr/>
          <a:lstStyle/>
          <a:p>
            <a:r>
              <a:rPr lang="en-US"/>
              <a:t>SMELT System Overview</a:t>
            </a:r>
          </a:p>
        </p:txBody>
      </p:sp>
      <p:sp>
        <p:nvSpPr>
          <p:cNvPr id="8" name="Rectangle 7">
            <a:extLst>
              <a:ext uri="{FF2B5EF4-FFF2-40B4-BE49-F238E27FC236}">
                <a16:creationId xmlns:a16="http://schemas.microsoft.com/office/drawing/2014/main" id="{39AAFEB7-401A-662F-2E31-894295495DA5}"/>
              </a:ext>
            </a:extLst>
          </p:cNvPr>
          <p:cNvSpPr/>
          <p:nvPr/>
        </p:nvSpPr>
        <p:spPr>
          <a:xfrm>
            <a:off x="1628246" y="1640051"/>
            <a:ext cx="2779690" cy="2382592"/>
          </a:xfrm>
          <a:prstGeom prst="rect">
            <a:avLst/>
          </a:prstGeom>
          <a:noFill/>
          <a:ln w="28575">
            <a:solidFill>
              <a:srgbClr val="C00000"/>
            </a:solidFill>
            <a:prstDash val="solid"/>
          </a:ln>
          <a:effectLst>
            <a:glow rad="63500">
              <a:schemeClr val="bg1">
                <a:alpha val="65000"/>
              </a:schemeClr>
            </a:glow>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FCB7D5-813B-9DC8-59A2-5F3BE817EBCA}"/>
              </a:ext>
            </a:extLst>
          </p:cNvPr>
          <p:cNvSpPr/>
          <p:nvPr/>
        </p:nvSpPr>
        <p:spPr>
          <a:xfrm>
            <a:off x="4535386" y="1222081"/>
            <a:ext cx="4643655" cy="2221607"/>
          </a:xfrm>
          <a:prstGeom prst="rect">
            <a:avLst/>
          </a:prstGeom>
          <a:noFill/>
          <a:ln w="28575">
            <a:solidFill>
              <a:schemeClr val="accent1"/>
            </a:solidFill>
            <a:prstDash val="solid"/>
          </a:ln>
          <a:effectLst>
            <a:glow rad="63500">
              <a:schemeClr val="bg1">
                <a:alpha val="65000"/>
              </a:schemeClr>
            </a:glow>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D5F02A82-FB36-F6B0-9A2A-769939117B10}"/>
              </a:ext>
            </a:extLst>
          </p:cNvPr>
          <p:cNvCxnSpPr/>
          <p:nvPr/>
        </p:nvCxnSpPr>
        <p:spPr>
          <a:xfrm>
            <a:off x="3435742" y="3866065"/>
            <a:ext cx="2521969" cy="536113"/>
          </a:xfrm>
          <a:prstGeom prst="straightConnector1">
            <a:avLst/>
          </a:prstGeom>
          <a:noFill/>
          <a:ln w="28575">
            <a:solidFill>
              <a:schemeClr val="accent2"/>
            </a:solidFill>
            <a:prstDash val="solid"/>
          </a:ln>
          <a:effectLst>
            <a:glow rad="63500">
              <a:schemeClr val="bg1">
                <a:alpha val="66000"/>
              </a:schemeClr>
            </a:glow>
          </a:effectLst>
        </p:spPr>
        <p:style>
          <a:lnRef idx="2">
            <a:schemeClr val="accent1">
              <a:shade val="15000"/>
            </a:schemeClr>
          </a:lnRef>
          <a:fillRef idx="1">
            <a:schemeClr val="accent1"/>
          </a:fillRef>
          <a:effectRef idx="0">
            <a:schemeClr val="accent1"/>
          </a:effectRef>
          <a:fontRef idx="minor">
            <a:schemeClr val="lt1"/>
          </a:fontRef>
        </p:style>
      </p:cxnSp>
      <p:cxnSp>
        <p:nvCxnSpPr>
          <p:cNvPr id="15" name="Straight Arrow Connector 14">
            <a:extLst>
              <a:ext uri="{FF2B5EF4-FFF2-40B4-BE49-F238E27FC236}">
                <a16:creationId xmlns:a16="http://schemas.microsoft.com/office/drawing/2014/main" id="{4AB10E3C-6C93-4876-0E1A-E1F3DB20ACD3}"/>
              </a:ext>
            </a:extLst>
          </p:cNvPr>
          <p:cNvCxnSpPr>
            <a:cxnSpLocks/>
          </p:cNvCxnSpPr>
          <p:nvPr/>
        </p:nvCxnSpPr>
        <p:spPr>
          <a:xfrm>
            <a:off x="2608089" y="4941243"/>
            <a:ext cx="1165296" cy="1893100"/>
          </a:xfrm>
          <a:prstGeom prst="straightConnector1">
            <a:avLst/>
          </a:prstGeom>
          <a:noFill/>
          <a:ln w="28575">
            <a:solidFill>
              <a:schemeClr val="accent2"/>
            </a:solidFill>
            <a:prstDash val="solid"/>
          </a:ln>
          <a:effectLst>
            <a:glow rad="63500">
              <a:schemeClr val="bg1">
                <a:alpha val="66000"/>
              </a:schemeClr>
            </a:glow>
          </a:effectLst>
        </p:spPr>
        <p:style>
          <a:lnRef idx="2">
            <a:schemeClr val="accent1">
              <a:shade val="15000"/>
            </a:schemeClr>
          </a:lnRef>
          <a:fillRef idx="1">
            <a:schemeClr val="accent1"/>
          </a:fillRef>
          <a:effectRef idx="0">
            <a:schemeClr val="accent1"/>
          </a:effectRef>
          <a:fontRef idx="minor">
            <a:schemeClr val="lt1"/>
          </a:fontRef>
        </p:style>
      </p:cxnSp>
      <p:sp>
        <p:nvSpPr>
          <p:cNvPr id="3" name="Left Bracket 2">
            <a:extLst>
              <a:ext uri="{FF2B5EF4-FFF2-40B4-BE49-F238E27FC236}">
                <a16:creationId xmlns:a16="http://schemas.microsoft.com/office/drawing/2014/main" id="{21B1A801-F700-801C-D12C-EF0CBD560950}"/>
              </a:ext>
            </a:extLst>
          </p:cNvPr>
          <p:cNvSpPr/>
          <p:nvPr/>
        </p:nvSpPr>
        <p:spPr>
          <a:xfrm>
            <a:off x="1421615" y="4041363"/>
            <a:ext cx="184097" cy="1491509"/>
          </a:xfrm>
          <a:prstGeom prst="leftBracket">
            <a:avLst>
              <a:gd name="adj" fmla="val 10461"/>
            </a:avLst>
          </a:prstGeom>
          <a:noFill/>
          <a:ln w="28575">
            <a:solidFill>
              <a:srgbClr val="00B050"/>
            </a:solidFill>
            <a:prstDash val="solid"/>
          </a:ln>
          <a:effectLst>
            <a:glow rad="63500">
              <a:schemeClr val="bg1">
                <a:alpha val="66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42BB42C-275B-2363-B896-4E4945697500}"/>
              </a:ext>
            </a:extLst>
          </p:cNvPr>
          <p:cNvSpPr/>
          <p:nvPr/>
        </p:nvSpPr>
        <p:spPr>
          <a:xfrm>
            <a:off x="2599528" y="3863781"/>
            <a:ext cx="837127" cy="1051776"/>
          </a:xfrm>
          <a:prstGeom prst="rect">
            <a:avLst/>
          </a:prstGeom>
          <a:noFill/>
          <a:ln w="28575">
            <a:solidFill>
              <a:schemeClr val="accent2"/>
            </a:solidFill>
            <a:prstDash val="solid"/>
          </a:ln>
          <a:effectLst>
            <a:glow rad="63500">
              <a:schemeClr val="bg1">
                <a:alpha val="66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ey and black object&#10;&#10;Description automatically generated">
            <a:extLst>
              <a:ext uri="{FF2B5EF4-FFF2-40B4-BE49-F238E27FC236}">
                <a16:creationId xmlns:a16="http://schemas.microsoft.com/office/drawing/2014/main" id="{DDEC8040-A865-0B90-E288-4419953A23A4}"/>
              </a:ext>
            </a:extLst>
          </p:cNvPr>
          <p:cNvPicPr>
            <a:picLocks noChangeAspect="1"/>
          </p:cNvPicPr>
          <p:nvPr/>
        </p:nvPicPr>
        <p:blipFill rotWithShape="1">
          <a:blip r:embed="rId3">
            <a:extLst>
              <a:ext uri="{28A0092B-C50C-407E-A947-70E740481C1C}">
                <a14:useLocalDpi xmlns:a14="http://schemas.microsoft.com/office/drawing/2010/main" val="0"/>
              </a:ext>
            </a:extLst>
          </a:blip>
          <a:srcRect l="29227" t="20365" r="29019" b="21410"/>
          <a:stretch/>
        </p:blipFill>
        <p:spPr>
          <a:xfrm>
            <a:off x="3773386" y="4411822"/>
            <a:ext cx="2147608" cy="2395827"/>
          </a:xfrm>
          <a:prstGeom prst="rect">
            <a:avLst/>
          </a:prstGeom>
          <a:noFill/>
          <a:ln w="28575">
            <a:solidFill>
              <a:schemeClr val="accent2"/>
            </a:solidFill>
            <a:prstDash val="solid"/>
          </a:ln>
          <a:effectLst>
            <a:glow rad="63500">
              <a:schemeClr val="bg1">
                <a:alpha val="66000"/>
              </a:schemeClr>
            </a:glow>
          </a:effectLst>
        </p:spPr>
      </p:pic>
      <p:sp>
        <p:nvSpPr>
          <p:cNvPr id="12" name="TextBox 11">
            <a:extLst>
              <a:ext uri="{FF2B5EF4-FFF2-40B4-BE49-F238E27FC236}">
                <a16:creationId xmlns:a16="http://schemas.microsoft.com/office/drawing/2014/main" id="{2E1BAF48-CABA-8E05-BCA3-F58AD6162985}"/>
              </a:ext>
            </a:extLst>
          </p:cNvPr>
          <p:cNvSpPr txBox="1"/>
          <p:nvPr/>
        </p:nvSpPr>
        <p:spPr>
          <a:xfrm>
            <a:off x="4359716" y="6447888"/>
            <a:ext cx="974947" cy="369332"/>
          </a:xfrm>
          <a:prstGeom prst="rect">
            <a:avLst/>
          </a:prstGeom>
          <a:solidFill>
            <a:schemeClr val="bg1"/>
          </a:solidFill>
          <a:ln w="28575">
            <a:solidFill>
              <a:schemeClr val="accent2"/>
            </a:solidFill>
          </a:ln>
        </p:spPr>
        <p:txBody>
          <a:bodyPr wrap="none" rtlCol="0">
            <a:spAutoFit/>
          </a:bodyPr>
          <a:lstStyle/>
          <a:p>
            <a:pPr algn="ctr"/>
            <a:r>
              <a:rPr lang="en-US"/>
              <a:t>Crucible</a:t>
            </a:r>
          </a:p>
        </p:txBody>
      </p:sp>
      <p:sp>
        <p:nvSpPr>
          <p:cNvPr id="17" name="TextBox 16">
            <a:extLst>
              <a:ext uri="{FF2B5EF4-FFF2-40B4-BE49-F238E27FC236}">
                <a16:creationId xmlns:a16="http://schemas.microsoft.com/office/drawing/2014/main" id="{F84B213A-0B1F-1C91-6E5A-9DB5A22286D6}"/>
              </a:ext>
            </a:extLst>
          </p:cNvPr>
          <p:cNvSpPr txBox="1"/>
          <p:nvPr/>
        </p:nvSpPr>
        <p:spPr>
          <a:xfrm>
            <a:off x="1911445" y="1270719"/>
            <a:ext cx="2213299" cy="369332"/>
          </a:xfrm>
          <a:prstGeom prst="rect">
            <a:avLst/>
          </a:prstGeom>
          <a:solidFill>
            <a:schemeClr val="bg1"/>
          </a:solidFill>
          <a:ln w="28575">
            <a:solidFill>
              <a:srgbClr val="C00000"/>
            </a:solidFill>
          </a:ln>
        </p:spPr>
        <p:txBody>
          <a:bodyPr wrap="square" rtlCol="0">
            <a:spAutoFit/>
          </a:bodyPr>
          <a:lstStyle/>
          <a:p>
            <a:pPr algn="ctr"/>
            <a:r>
              <a:rPr lang="en-US"/>
              <a:t>Resonance Chamber</a:t>
            </a:r>
          </a:p>
        </p:txBody>
      </p:sp>
      <p:sp>
        <p:nvSpPr>
          <p:cNvPr id="18" name="TextBox 17">
            <a:extLst>
              <a:ext uri="{FF2B5EF4-FFF2-40B4-BE49-F238E27FC236}">
                <a16:creationId xmlns:a16="http://schemas.microsoft.com/office/drawing/2014/main" id="{E2D6B85F-44AE-8886-091D-9D3EB18F06D5}"/>
              </a:ext>
            </a:extLst>
          </p:cNvPr>
          <p:cNvSpPr txBox="1"/>
          <p:nvPr/>
        </p:nvSpPr>
        <p:spPr>
          <a:xfrm>
            <a:off x="5822121" y="852749"/>
            <a:ext cx="2070183" cy="369332"/>
          </a:xfrm>
          <a:prstGeom prst="rect">
            <a:avLst/>
          </a:prstGeom>
          <a:solidFill>
            <a:schemeClr val="bg1"/>
          </a:solidFill>
          <a:ln w="28575">
            <a:solidFill>
              <a:schemeClr val="accent1"/>
            </a:solidFill>
          </a:ln>
        </p:spPr>
        <p:txBody>
          <a:bodyPr wrap="square" rtlCol="0">
            <a:spAutoFit/>
          </a:bodyPr>
          <a:lstStyle/>
          <a:p>
            <a:pPr algn="ctr"/>
            <a:r>
              <a:rPr lang="en-US"/>
              <a:t>Microwave Network</a:t>
            </a:r>
          </a:p>
        </p:txBody>
      </p:sp>
      <p:sp>
        <p:nvSpPr>
          <p:cNvPr id="19" name="TextBox 18">
            <a:extLst>
              <a:ext uri="{FF2B5EF4-FFF2-40B4-BE49-F238E27FC236}">
                <a16:creationId xmlns:a16="http://schemas.microsoft.com/office/drawing/2014/main" id="{5F571E80-516E-DE2E-C08A-9A5DAFBB4BB9}"/>
              </a:ext>
            </a:extLst>
          </p:cNvPr>
          <p:cNvSpPr txBox="1"/>
          <p:nvPr/>
        </p:nvSpPr>
        <p:spPr>
          <a:xfrm>
            <a:off x="77401" y="4463952"/>
            <a:ext cx="1344214" cy="646331"/>
          </a:xfrm>
          <a:prstGeom prst="rect">
            <a:avLst/>
          </a:prstGeom>
          <a:solidFill>
            <a:schemeClr val="bg1"/>
          </a:solidFill>
          <a:ln w="28575">
            <a:solidFill>
              <a:srgbClr val="52922C"/>
            </a:solidFill>
          </a:ln>
        </p:spPr>
        <p:txBody>
          <a:bodyPr wrap="square" rtlCol="0">
            <a:spAutoFit/>
          </a:bodyPr>
          <a:lstStyle/>
          <a:p>
            <a:pPr algn="ctr"/>
            <a:r>
              <a:rPr lang="en-US"/>
              <a:t>Conveyance</a:t>
            </a:r>
            <a:br>
              <a:rPr lang="en-US"/>
            </a:br>
            <a:r>
              <a:rPr lang="en-US"/>
              <a:t>System</a:t>
            </a:r>
          </a:p>
        </p:txBody>
      </p:sp>
      <p:pic>
        <p:nvPicPr>
          <p:cNvPr id="4" name="Picture 3">
            <a:extLst>
              <a:ext uri="{FF2B5EF4-FFF2-40B4-BE49-F238E27FC236}">
                <a16:creationId xmlns:a16="http://schemas.microsoft.com/office/drawing/2014/main" id="{3EE443E6-22B5-FBDC-1546-AB3015E443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4225" y="3565814"/>
            <a:ext cx="4606247" cy="2560325"/>
          </a:xfrm>
          <a:prstGeom prst="rect">
            <a:avLst/>
          </a:prstGeom>
        </p:spPr>
      </p:pic>
      <p:pic>
        <p:nvPicPr>
          <p:cNvPr id="10" name="Picture 6" descr="Magnifying glass outline">
            <a:extLst>
              <a:ext uri="{FF2B5EF4-FFF2-40B4-BE49-F238E27FC236}">
                <a16:creationId xmlns:a16="http://schemas.microsoft.com/office/drawing/2014/main" id="{A320ADA0-6805-F232-AFF2-BDF79F1613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75216" y="0"/>
            <a:ext cx="928690" cy="928690"/>
          </a:xfrm>
          <a:prstGeom prst="rect">
            <a:avLst/>
          </a:prstGeom>
        </p:spPr>
      </p:pic>
    </p:spTree>
    <p:extLst>
      <p:ext uri="{BB962C8B-B14F-4D97-AF65-F5344CB8AC3E}">
        <p14:creationId xmlns:p14="http://schemas.microsoft.com/office/powerpoint/2010/main" val="2339971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round objects on a counter&#10;&#10;Description automatically generated">
            <a:extLst>
              <a:ext uri="{FF2B5EF4-FFF2-40B4-BE49-F238E27FC236}">
                <a16:creationId xmlns:a16="http://schemas.microsoft.com/office/drawing/2014/main" id="{ACCA99DD-6A98-7169-32FE-B7C69CADC87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237957" y="1153992"/>
            <a:ext cx="3719322" cy="2209353"/>
          </a:xfrm>
          <a:prstGeom prst="rect">
            <a:avLst/>
          </a:prstGeom>
        </p:spPr>
      </p:pic>
      <p:pic>
        <p:nvPicPr>
          <p:cNvPr id="3" name="Picture 2" descr="A computer and electronic equipment on a table&#10;&#10;Description automatically generated">
            <a:extLst>
              <a:ext uri="{FF2B5EF4-FFF2-40B4-BE49-F238E27FC236}">
                <a16:creationId xmlns:a16="http://schemas.microsoft.com/office/drawing/2014/main" id="{B23253B5-E940-06B7-657C-6FC212887054}"/>
              </a:ext>
            </a:extLst>
          </p:cNvPr>
          <p:cNvPicPr>
            <a:picLocks noChangeAspect="1"/>
          </p:cNvPicPr>
          <p:nvPr/>
        </p:nvPicPr>
        <p:blipFill rotWithShape="1">
          <a:blip r:embed="rId4">
            <a:extLst>
              <a:ext uri="{28A0092B-C50C-407E-A947-70E740481C1C}">
                <a14:useLocalDpi xmlns:a14="http://schemas.microsoft.com/office/drawing/2010/main" val="0"/>
              </a:ext>
            </a:extLst>
          </a:blip>
          <a:srcRect r="-164"/>
          <a:stretch/>
        </p:blipFill>
        <p:spPr>
          <a:xfrm>
            <a:off x="8121263" y="1153490"/>
            <a:ext cx="3718738" cy="2213383"/>
          </a:xfrm>
          <a:prstGeom prst="rect">
            <a:avLst/>
          </a:prstGeom>
        </p:spPr>
      </p:pic>
      <p:pic>
        <p:nvPicPr>
          <p:cNvPr id="48" name="Picture 47" descr="A machine on a table&#10;&#10;Description automatically generated">
            <a:extLst>
              <a:ext uri="{FF2B5EF4-FFF2-40B4-BE49-F238E27FC236}">
                <a16:creationId xmlns:a16="http://schemas.microsoft.com/office/drawing/2014/main" id="{D4E5841C-4731-6D14-2E19-6FFE6BE16C9B}"/>
              </a:ext>
            </a:extLst>
          </p:cNvPr>
          <p:cNvPicPr>
            <a:picLocks noChangeAspect="1"/>
          </p:cNvPicPr>
          <p:nvPr/>
        </p:nvPicPr>
        <p:blipFill rotWithShape="1">
          <a:blip r:embed="rId5">
            <a:extLst>
              <a:ext uri="{28A0092B-C50C-407E-A947-70E740481C1C}">
                <a14:useLocalDpi xmlns:a14="http://schemas.microsoft.com/office/drawing/2010/main" val="0"/>
              </a:ext>
            </a:extLst>
          </a:blip>
          <a:srcRect r="-351"/>
          <a:stretch/>
        </p:blipFill>
        <p:spPr>
          <a:xfrm>
            <a:off x="8125726" y="3911209"/>
            <a:ext cx="3726644" cy="2225568"/>
          </a:xfrm>
          <a:prstGeom prst="rect">
            <a:avLst/>
          </a:prstGeom>
        </p:spPr>
      </p:pic>
      <p:pic>
        <p:nvPicPr>
          <p:cNvPr id="47" name="Picture 46" descr="A liquid pouring into a container&#10;&#10;Description automatically generated">
            <a:extLst>
              <a:ext uri="{FF2B5EF4-FFF2-40B4-BE49-F238E27FC236}">
                <a16:creationId xmlns:a16="http://schemas.microsoft.com/office/drawing/2014/main" id="{FF16F1B2-9B58-76B3-6F65-639FA19EB1C8}"/>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56474" y="3913227"/>
            <a:ext cx="3719892" cy="2209340"/>
          </a:xfrm>
          <a:prstGeom prst="rect">
            <a:avLst/>
          </a:prstGeom>
        </p:spPr>
      </p:pic>
      <p:sp>
        <p:nvSpPr>
          <p:cNvPr id="42" name="Rectangle 41">
            <a:extLst>
              <a:ext uri="{FF2B5EF4-FFF2-40B4-BE49-F238E27FC236}">
                <a16:creationId xmlns:a16="http://schemas.microsoft.com/office/drawing/2014/main" id="{4C5374AA-BDCE-92DB-7A94-362935BA6553}"/>
              </a:ext>
            </a:extLst>
          </p:cNvPr>
          <p:cNvSpPr/>
          <p:nvPr/>
        </p:nvSpPr>
        <p:spPr>
          <a:xfrm>
            <a:off x="356475" y="3913281"/>
            <a:ext cx="3704514" cy="2210776"/>
          </a:xfrm>
          <a:prstGeom prst="rect">
            <a:avLst/>
          </a:prstGeom>
          <a:solidFill>
            <a:srgbClr val="000000">
              <a:alpha val="52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6" name="Picture 45" descr="A close up of food&#10;&#10;Description automatically generated">
            <a:extLst>
              <a:ext uri="{FF2B5EF4-FFF2-40B4-BE49-F238E27FC236}">
                <a16:creationId xmlns:a16="http://schemas.microsoft.com/office/drawing/2014/main" id="{2AF7EB91-0615-2397-879B-58F91EFA5F5E}"/>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4237411" y="3913605"/>
            <a:ext cx="3717207" cy="2208174"/>
          </a:xfrm>
          <a:prstGeom prst="rect">
            <a:avLst/>
          </a:prstGeom>
        </p:spPr>
      </p:pic>
      <p:pic>
        <p:nvPicPr>
          <p:cNvPr id="45" name="Picture 44" descr="A white cylinder on a scale&#10;&#10;Description automatically generated">
            <a:extLst>
              <a:ext uri="{FF2B5EF4-FFF2-40B4-BE49-F238E27FC236}">
                <a16:creationId xmlns:a16="http://schemas.microsoft.com/office/drawing/2014/main" id="{2958C8F6-3984-7EA9-7410-C8C3F23159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6901" y="1152964"/>
            <a:ext cx="3704087" cy="2217615"/>
          </a:xfrm>
          <a:prstGeom prst="rect">
            <a:avLst/>
          </a:prstGeom>
        </p:spPr>
      </p:pic>
      <p:sp>
        <p:nvSpPr>
          <p:cNvPr id="2" name="Title 1">
            <a:extLst>
              <a:ext uri="{FF2B5EF4-FFF2-40B4-BE49-F238E27FC236}">
                <a16:creationId xmlns:a16="http://schemas.microsoft.com/office/drawing/2014/main" id="{77593326-F873-044F-75FF-1481D93242A6}"/>
              </a:ext>
            </a:extLst>
          </p:cNvPr>
          <p:cNvSpPr>
            <a:spLocks noGrp="1"/>
          </p:cNvSpPr>
          <p:nvPr>
            <p:ph type="title"/>
          </p:nvPr>
        </p:nvSpPr>
        <p:spPr>
          <a:xfrm>
            <a:off x="838200" y="218465"/>
            <a:ext cx="10515600" cy="1179478"/>
          </a:xfrm>
        </p:spPr>
        <p:txBody>
          <a:bodyPr/>
          <a:lstStyle/>
          <a:p>
            <a:r>
              <a:rPr lang="en-US"/>
              <a:t>SMELT Operation Overview</a:t>
            </a:r>
          </a:p>
        </p:txBody>
      </p:sp>
      <p:pic>
        <p:nvPicPr>
          <p:cNvPr id="5" name="Picture 6" descr="Magnifying glass outline">
            <a:extLst>
              <a:ext uri="{FF2B5EF4-FFF2-40B4-BE49-F238E27FC236}">
                <a16:creationId xmlns:a16="http://schemas.microsoft.com/office/drawing/2014/main" id="{BCA81B4E-092B-B0CE-1EA1-F8DCA8001FE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275216" y="0"/>
            <a:ext cx="928690" cy="928690"/>
          </a:xfrm>
          <a:prstGeom prst="rect">
            <a:avLst/>
          </a:prstGeom>
        </p:spPr>
      </p:pic>
      <p:sp>
        <p:nvSpPr>
          <p:cNvPr id="39" name="Rectangle 38">
            <a:extLst>
              <a:ext uri="{FF2B5EF4-FFF2-40B4-BE49-F238E27FC236}">
                <a16:creationId xmlns:a16="http://schemas.microsoft.com/office/drawing/2014/main" id="{8DB01199-0327-F3E3-C99D-AC668CA8E9BF}"/>
              </a:ext>
            </a:extLst>
          </p:cNvPr>
          <p:cNvSpPr/>
          <p:nvPr/>
        </p:nvSpPr>
        <p:spPr>
          <a:xfrm>
            <a:off x="351999" y="1156382"/>
            <a:ext cx="3708989" cy="2210776"/>
          </a:xfrm>
          <a:prstGeom prst="rect">
            <a:avLst/>
          </a:prstGeom>
          <a:solidFill>
            <a:srgbClr val="000000">
              <a:alpha val="31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 name="Rectangle 39">
            <a:extLst>
              <a:ext uri="{FF2B5EF4-FFF2-40B4-BE49-F238E27FC236}">
                <a16:creationId xmlns:a16="http://schemas.microsoft.com/office/drawing/2014/main" id="{C8D14676-B0DF-2C42-4B99-9BC8DF0D1941}"/>
              </a:ext>
            </a:extLst>
          </p:cNvPr>
          <p:cNvSpPr/>
          <p:nvPr/>
        </p:nvSpPr>
        <p:spPr>
          <a:xfrm>
            <a:off x="4237411" y="1156381"/>
            <a:ext cx="3704087" cy="2210776"/>
          </a:xfrm>
          <a:prstGeom prst="rect">
            <a:avLst/>
          </a:prstGeom>
          <a:solidFill>
            <a:srgbClr val="000000">
              <a:alpha val="31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 name="Rectangle 40">
            <a:extLst>
              <a:ext uri="{FF2B5EF4-FFF2-40B4-BE49-F238E27FC236}">
                <a16:creationId xmlns:a16="http://schemas.microsoft.com/office/drawing/2014/main" id="{D64EA1D4-CB51-569B-5873-84F99D12813E}"/>
              </a:ext>
            </a:extLst>
          </p:cNvPr>
          <p:cNvSpPr/>
          <p:nvPr/>
        </p:nvSpPr>
        <p:spPr>
          <a:xfrm>
            <a:off x="8134248" y="1156382"/>
            <a:ext cx="3700131" cy="2210776"/>
          </a:xfrm>
          <a:prstGeom prst="rect">
            <a:avLst/>
          </a:prstGeom>
          <a:solidFill>
            <a:srgbClr val="000000">
              <a:alpha val="45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 name="Rectangle 42">
            <a:extLst>
              <a:ext uri="{FF2B5EF4-FFF2-40B4-BE49-F238E27FC236}">
                <a16:creationId xmlns:a16="http://schemas.microsoft.com/office/drawing/2014/main" id="{1B154E6E-F4F1-679C-52B8-0B5AA3A130D6}"/>
              </a:ext>
            </a:extLst>
          </p:cNvPr>
          <p:cNvSpPr/>
          <p:nvPr/>
        </p:nvSpPr>
        <p:spPr>
          <a:xfrm>
            <a:off x="4237411" y="3913279"/>
            <a:ext cx="3717207" cy="2210776"/>
          </a:xfrm>
          <a:prstGeom prst="rect">
            <a:avLst/>
          </a:prstGeom>
          <a:solidFill>
            <a:srgbClr val="000000">
              <a:alpha val="31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Rectangle 43">
            <a:extLst>
              <a:ext uri="{FF2B5EF4-FFF2-40B4-BE49-F238E27FC236}">
                <a16:creationId xmlns:a16="http://schemas.microsoft.com/office/drawing/2014/main" id="{D8A326AE-5351-5CAC-3E75-3B8A549195BA}"/>
              </a:ext>
            </a:extLst>
          </p:cNvPr>
          <p:cNvSpPr/>
          <p:nvPr/>
        </p:nvSpPr>
        <p:spPr>
          <a:xfrm>
            <a:off x="8110349" y="3913281"/>
            <a:ext cx="3704514" cy="2210776"/>
          </a:xfrm>
          <a:prstGeom prst="rect">
            <a:avLst/>
          </a:prstGeom>
          <a:solidFill>
            <a:srgbClr val="000000">
              <a:alpha val="45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TextBox 48">
            <a:extLst>
              <a:ext uri="{FF2B5EF4-FFF2-40B4-BE49-F238E27FC236}">
                <a16:creationId xmlns:a16="http://schemas.microsoft.com/office/drawing/2014/main" id="{23EB5B64-74AA-3E07-9E1F-847FDE808E3B}"/>
              </a:ext>
            </a:extLst>
          </p:cNvPr>
          <p:cNvSpPr txBox="1"/>
          <p:nvPr/>
        </p:nvSpPr>
        <p:spPr>
          <a:xfrm>
            <a:off x="329197" y="1258107"/>
            <a:ext cx="3714611" cy="175432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FFFFFF"/>
                </a:solidFill>
              </a:rPr>
              <a:t>Load Crucible</a:t>
            </a:r>
            <a:endParaRPr lang="en-US" sz="2800" b="1"/>
          </a:p>
          <a:p>
            <a:pPr marL="285750" indent="-285750">
              <a:buFont typeface="Arial"/>
              <a:buChar char="•"/>
            </a:pPr>
            <a:r>
              <a:rPr lang="en-US" sz="2000">
                <a:solidFill>
                  <a:srgbClr val="FFFFFF"/>
                </a:solidFill>
              </a:rPr>
              <a:t>Measure mass</a:t>
            </a:r>
          </a:p>
          <a:p>
            <a:pPr marL="285750" indent="-285750">
              <a:buFont typeface="Arial"/>
              <a:buChar char="•"/>
            </a:pPr>
            <a:r>
              <a:rPr lang="en-US" sz="2000">
                <a:solidFill>
                  <a:srgbClr val="FFFFFF"/>
                </a:solidFill>
              </a:rPr>
              <a:t>Calculate cycle time &amp; power level</a:t>
            </a:r>
          </a:p>
          <a:p>
            <a:pPr marL="285750" indent="-285750">
              <a:buFont typeface="Arial"/>
              <a:buChar char="•"/>
            </a:pPr>
            <a:endParaRPr lang="en-US" sz="2000">
              <a:solidFill>
                <a:srgbClr val="FFFFFF"/>
              </a:solidFill>
            </a:endParaRPr>
          </a:p>
        </p:txBody>
      </p:sp>
      <p:sp>
        <p:nvSpPr>
          <p:cNvPr id="55" name="TextBox 54">
            <a:extLst>
              <a:ext uri="{FF2B5EF4-FFF2-40B4-BE49-F238E27FC236}">
                <a16:creationId xmlns:a16="http://schemas.microsoft.com/office/drawing/2014/main" id="{4BE6EEEC-861E-9BB9-FF2D-C3B60DE74B93}"/>
              </a:ext>
            </a:extLst>
          </p:cNvPr>
          <p:cNvSpPr txBox="1"/>
          <p:nvPr/>
        </p:nvSpPr>
        <p:spPr>
          <a:xfrm>
            <a:off x="4253739" y="1261356"/>
            <a:ext cx="3700744" cy="144655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FFFFFF"/>
                </a:solidFill>
              </a:rPr>
              <a:t>Insulation Casing</a:t>
            </a:r>
          </a:p>
          <a:p>
            <a:pPr marL="285750" indent="-285750">
              <a:buFont typeface="Arial"/>
              <a:buChar char="•"/>
            </a:pPr>
            <a:r>
              <a:rPr lang="en-US" sz="2000">
                <a:solidFill>
                  <a:srgbClr val="FFFFFF"/>
                </a:solidFill>
              </a:rPr>
              <a:t>Place crucible inside of insulation casing</a:t>
            </a:r>
          </a:p>
          <a:p>
            <a:pPr marL="285750" indent="-285750">
              <a:buFont typeface="Arial"/>
              <a:buChar char="•"/>
            </a:pPr>
            <a:endParaRPr lang="en-US" sz="2000">
              <a:solidFill>
                <a:srgbClr val="FFFFFF"/>
              </a:solidFill>
            </a:endParaRPr>
          </a:p>
        </p:txBody>
      </p:sp>
      <p:sp>
        <p:nvSpPr>
          <p:cNvPr id="56" name="TextBox 55">
            <a:extLst>
              <a:ext uri="{FF2B5EF4-FFF2-40B4-BE49-F238E27FC236}">
                <a16:creationId xmlns:a16="http://schemas.microsoft.com/office/drawing/2014/main" id="{E8F38280-5643-442B-39A3-A80999E5BB90}"/>
              </a:ext>
            </a:extLst>
          </p:cNvPr>
          <p:cNvSpPr txBox="1"/>
          <p:nvPr/>
        </p:nvSpPr>
        <p:spPr>
          <a:xfrm>
            <a:off x="8125727" y="1215512"/>
            <a:ext cx="3716852" cy="144655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FFFFFF"/>
                </a:solidFill>
              </a:rPr>
              <a:t>Conveyance System</a:t>
            </a:r>
          </a:p>
          <a:p>
            <a:pPr marL="285750" indent="-285750">
              <a:buFont typeface="Arial"/>
              <a:buChar char="•"/>
            </a:pPr>
            <a:r>
              <a:rPr lang="en-US" sz="2000">
                <a:solidFill>
                  <a:srgbClr val="FFFFFF"/>
                </a:solidFill>
              </a:rPr>
              <a:t>Move insulation &amp; crucible into resonance chamber</a:t>
            </a:r>
          </a:p>
          <a:p>
            <a:pPr marL="285750" indent="-285750">
              <a:buFont typeface="Arial"/>
              <a:buChar char="•"/>
            </a:pPr>
            <a:endParaRPr lang="en-US" sz="2000">
              <a:solidFill>
                <a:srgbClr val="FFFFFF"/>
              </a:solidFill>
            </a:endParaRPr>
          </a:p>
        </p:txBody>
      </p:sp>
      <p:sp>
        <p:nvSpPr>
          <p:cNvPr id="57" name="TextBox 56">
            <a:extLst>
              <a:ext uri="{FF2B5EF4-FFF2-40B4-BE49-F238E27FC236}">
                <a16:creationId xmlns:a16="http://schemas.microsoft.com/office/drawing/2014/main" id="{B7806A06-57D5-3934-6BE7-22697D00829E}"/>
              </a:ext>
            </a:extLst>
          </p:cNvPr>
          <p:cNvSpPr txBox="1"/>
          <p:nvPr/>
        </p:nvSpPr>
        <p:spPr>
          <a:xfrm>
            <a:off x="8156354" y="4036767"/>
            <a:ext cx="3643784" cy="175432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FFFFFF"/>
                </a:solidFill>
              </a:rPr>
              <a:t>Heat Cycle</a:t>
            </a:r>
            <a:endParaRPr lang="en-US" sz="2000" b="1"/>
          </a:p>
          <a:p>
            <a:pPr marL="285750" indent="-285750">
              <a:buFont typeface="Arial"/>
              <a:buChar char="•"/>
            </a:pPr>
            <a:r>
              <a:rPr lang="en-US" sz="2000">
                <a:solidFill>
                  <a:srgbClr val="FFFFFF"/>
                </a:solidFill>
              </a:rPr>
              <a:t>Run the heat cycle for the calculated duration and power level</a:t>
            </a:r>
          </a:p>
          <a:p>
            <a:pPr marL="285750" indent="-285750">
              <a:buFont typeface="Arial"/>
              <a:buChar char="•"/>
            </a:pPr>
            <a:endParaRPr lang="en-US" sz="2000">
              <a:solidFill>
                <a:srgbClr val="FFFFFF"/>
              </a:solidFill>
            </a:endParaRPr>
          </a:p>
        </p:txBody>
      </p:sp>
      <p:sp>
        <p:nvSpPr>
          <p:cNvPr id="58" name="TextBox 57">
            <a:extLst>
              <a:ext uri="{FF2B5EF4-FFF2-40B4-BE49-F238E27FC236}">
                <a16:creationId xmlns:a16="http://schemas.microsoft.com/office/drawing/2014/main" id="{F704BB4A-BB12-9C1C-FC85-71B144C52695}"/>
              </a:ext>
            </a:extLst>
          </p:cNvPr>
          <p:cNvSpPr txBox="1"/>
          <p:nvPr/>
        </p:nvSpPr>
        <p:spPr>
          <a:xfrm>
            <a:off x="4293646" y="4036766"/>
            <a:ext cx="3643784" cy="175432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FFFFFF"/>
                </a:solidFill>
              </a:rPr>
              <a:t>Conveyance System</a:t>
            </a:r>
            <a:endParaRPr lang="en-US" sz="2000" b="1"/>
          </a:p>
          <a:p>
            <a:pPr marL="285750" indent="-285750">
              <a:buFont typeface="Arial"/>
              <a:buChar char="•"/>
            </a:pPr>
            <a:r>
              <a:rPr lang="en-US" sz="2000">
                <a:solidFill>
                  <a:srgbClr val="FFFFFF"/>
                </a:solidFill>
              </a:rPr>
              <a:t>Move insulation &amp; crucible out of the resonance chamber</a:t>
            </a:r>
          </a:p>
          <a:p>
            <a:pPr marL="285750" indent="-285750">
              <a:buFont typeface="Arial"/>
              <a:buChar char="•"/>
            </a:pPr>
            <a:endParaRPr lang="en-US" sz="2000">
              <a:solidFill>
                <a:srgbClr val="FFFFFF"/>
              </a:solidFill>
            </a:endParaRPr>
          </a:p>
        </p:txBody>
      </p:sp>
      <p:sp>
        <p:nvSpPr>
          <p:cNvPr id="59" name="TextBox 58">
            <a:extLst>
              <a:ext uri="{FF2B5EF4-FFF2-40B4-BE49-F238E27FC236}">
                <a16:creationId xmlns:a16="http://schemas.microsoft.com/office/drawing/2014/main" id="{418FF820-3380-8BD0-214C-F0A11F08AD3A}"/>
              </a:ext>
            </a:extLst>
          </p:cNvPr>
          <p:cNvSpPr txBox="1"/>
          <p:nvPr/>
        </p:nvSpPr>
        <p:spPr>
          <a:xfrm>
            <a:off x="377138" y="4036290"/>
            <a:ext cx="3643784" cy="175432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FFFFFF"/>
                </a:solidFill>
              </a:rPr>
              <a:t>Material Processing</a:t>
            </a:r>
            <a:endParaRPr lang="en-US" sz="2800" b="1"/>
          </a:p>
          <a:p>
            <a:pPr marL="285750" indent="-285750">
              <a:buFont typeface="Arial"/>
              <a:buChar char="•"/>
            </a:pPr>
            <a:r>
              <a:rPr lang="en-US" sz="2000">
                <a:solidFill>
                  <a:srgbClr val="FFFFFF"/>
                </a:solidFill>
              </a:rPr>
              <a:t>Remove crucible from insulation casing and start further processing</a:t>
            </a:r>
          </a:p>
          <a:p>
            <a:pPr marL="285750" indent="-285750">
              <a:buFont typeface="Arial"/>
              <a:buChar char="•"/>
            </a:pPr>
            <a:endParaRPr lang="en-US" sz="2000">
              <a:solidFill>
                <a:srgbClr val="FFFFFF"/>
              </a:solidFill>
            </a:endParaRPr>
          </a:p>
        </p:txBody>
      </p:sp>
      <p:sp>
        <p:nvSpPr>
          <p:cNvPr id="32" name="Arrow: Right 31">
            <a:extLst>
              <a:ext uri="{FF2B5EF4-FFF2-40B4-BE49-F238E27FC236}">
                <a16:creationId xmlns:a16="http://schemas.microsoft.com/office/drawing/2014/main" id="{11E2E52B-2FA5-9B95-19FA-1ECB016DEAF4}"/>
              </a:ext>
            </a:extLst>
          </p:cNvPr>
          <p:cNvSpPr/>
          <p:nvPr/>
        </p:nvSpPr>
        <p:spPr>
          <a:xfrm>
            <a:off x="3835685" y="1927860"/>
            <a:ext cx="599325" cy="693505"/>
          </a:xfrm>
          <a:prstGeom prst="rightArrow">
            <a:avLst/>
          </a:prstGeom>
          <a:solidFill>
            <a:schemeClr val="accent2">
              <a:lumMod val="50000"/>
            </a:schemeClr>
          </a:solidFill>
          <a:ln>
            <a:solidFill>
              <a:schemeClr val="tx1"/>
            </a:solidFill>
          </a:ln>
          <a:effectLst>
            <a:glow rad="38100">
              <a:schemeClr val="bg1">
                <a:alpha val="24000"/>
              </a:scheme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Arrow: Right 33">
            <a:extLst>
              <a:ext uri="{FF2B5EF4-FFF2-40B4-BE49-F238E27FC236}">
                <a16:creationId xmlns:a16="http://schemas.microsoft.com/office/drawing/2014/main" id="{75FC3FDF-EACA-7107-D48B-D0E9AEE47C95}"/>
              </a:ext>
            </a:extLst>
          </p:cNvPr>
          <p:cNvSpPr/>
          <p:nvPr/>
        </p:nvSpPr>
        <p:spPr>
          <a:xfrm>
            <a:off x="7705618" y="1936422"/>
            <a:ext cx="599325" cy="693505"/>
          </a:xfrm>
          <a:prstGeom prst="rightArrow">
            <a:avLst/>
          </a:prstGeom>
          <a:solidFill>
            <a:schemeClr val="accent2">
              <a:lumMod val="50000"/>
            </a:schemeClr>
          </a:solidFill>
          <a:ln>
            <a:solidFill>
              <a:schemeClr val="accent2">
                <a:lumMod val="75000"/>
              </a:schemeClr>
            </a:solidFill>
          </a:ln>
          <a:effectLst>
            <a:glow rad="38100">
              <a:schemeClr val="bg1">
                <a:alpha val="24000"/>
              </a:scheme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Arrow: Right 35">
            <a:extLst>
              <a:ext uri="{FF2B5EF4-FFF2-40B4-BE49-F238E27FC236}">
                <a16:creationId xmlns:a16="http://schemas.microsoft.com/office/drawing/2014/main" id="{8BF695C6-FA9E-A2B8-CBE6-B0BE00A3E643}"/>
              </a:ext>
            </a:extLst>
          </p:cNvPr>
          <p:cNvSpPr/>
          <p:nvPr/>
        </p:nvSpPr>
        <p:spPr>
          <a:xfrm rot="5400000">
            <a:off x="9657707" y="3280624"/>
            <a:ext cx="599325" cy="693505"/>
          </a:xfrm>
          <a:prstGeom prst="rightArrow">
            <a:avLst/>
          </a:prstGeom>
          <a:solidFill>
            <a:schemeClr val="accent2">
              <a:lumMod val="60000"/>
              <a:lumOff val="40000"/>
            </a:schemeClr>
          </a:solidFill>
          <a:ln>
            <a:solidFill>
              <a:schemeClr val="accent2">
                <a:lumMod val="75000"/>
              </a:schemeClr>
            </a:solidFill>
          </a:ln>
          <a:effectLst>
            <a:glow rad="38100">
              <a:schemeClr val="bg1">
                <a:alpha val="24000"/>
              </a:scheme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Arrow: Right 36">
            <a:extLst>
              <a:ext uri="{FF2B5EF4-FFF2-40B4-BE49-F238E27FC236}">
                <a16:creationId xmlns:a16="http://schemas.microsoft.com/office/drawing/2014/main" id="{C1A926E5-0851-5D40-9BF3-4B32E84CB513}"/>
              </a:ext>
            </a:extLst>
          </p:cNvPr>
          <p:cNvSpPr/>
          <p:nvPr/>
        </p:nvSpPr>
        <p:spPr>
          <a:xfrm rot="10800000">
            <a:off x="7748426" y="4676196"/>
            <a:ext cx="599325" cy="693505"/>
          </a:xfrm>
          <a:prstGeom prst="rightArrow">
            <a:avLst/>
          </a:prstGeom>
          <a:solidFill>
            <a:schemeClr val="accent2">
              <a:lumMod val="40000"/>
              <a:lumOff val="60000"/>
            </a:schemeClr>
          </a:solidFill>
          <a:ln>
            <a:solidFill>
              <a:schemeClr val="accent2">
                <a:lumMod val="60000"/>
                <a:lumOff val="40000"/>
              </a:schemeClr>
            </a:solidFill>
          </a:ln>
          <a:effectLst>
            <a:glow rad="38100">
              <a:schemeClr val="bg1">
                <a:alpha val="24000"/>
              </a:scheme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Arrow: Right 37">
            <a:extLst>
              <a:ext uri="{FF2B5EF4-FFF2-40B4-BE49-F238E27FC236}">
                <a16:creationId xmlns:a16="http://schemas.microsoft.com/office/drawing/2014/main" id="{850CA254-7313-C537-9935-355D9E11813D}"/>
              </a:ext>
            </a:extLst>
          </p:cNvPr>
          <p:cNvSpPr/>
          <p:nvPr/>
        </p:nvSpPr>
        <p:spPr>
          <a:xfrm rot="10800000">
            <a:off x="3887055" y="4676195"/>
            <a:ext cx="599325" cy="693505"/>
          </a:xfrm>
          <a:prstGeom prst="rightArrow">
            <a:avLst/>
          </a:prstGeom>
          <a:solidFill>
            <a:schemeClr val="accent2">
              <a:lumMod val="20000"/>
              <a:lumOff val="80000"/>
            </a:schemeClr>
          </a:solidFill>
          <a:ln>
            <a:solidFill>
              <a:schemeClr val="accent2">
                <a:lumMod val="40000"/>
                <a:lumOff val="60000"/>
              </a:schemeClr>
            </a:solidFill>
          </a:ln>
          <a:effectLst>
            <a:glow rad="38100">
              <a:schemeClr val="bg1">
                <a:alpha val="24000"/>
              </a:schemeClr>
            </a:glo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165369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CFFDD95-71BC-8148-ACBB-F8DD707CBF0E}"/>
              </a:ext>
            </a:extLst>
          </p:cNvPr>
          <p:cNvSpPr>
            <a:spLocks noGrp="1"/>
          </p:cNvSpPr>
          <p:nvPr>
            <p:ph type="title"/>
          </p:nvPr>
        </p:nvSpPr>
        <p:spPr>
          <a:xfrm>
            <a:off x="405830" y="248569"/>
            <a:ext cx="5188146" cy="896352"/>
          </a:xfrm>
        </p:spPr>
        <p:txBody>
          <a:bodyPr>
            <a:normAutofit/>
          </a:bodyPr>
          <a:lstStyle/>
          <a:p>
            <a:r>
              <a:rPr lang="en-US"/>
              <a:t>Microwave Network</a:t>
            </a:r>
          </a:p>
        </p:txBody>
      </p:sp>
      <p:pic>
        <p:nvPicPr>
          <p:cNvPr id="4" name="Content Placeholder 3">
            <a:extLst>
              <a:ext uri="{FF2B5EF4-FFF2-40B4-BE49-F238E27FC236}">
                <a16:creationId xmlns:a16="http://schemas.microsoft.com/office/drawing/2014/main" id="{A55E943E-6290-0AE5-8A08-09BA1642083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99803" y="1011571"/>
            <a:ext cx="9144793" cy="4621169"/>
          </a:xfrm>
          <a:ln w="57150">
            <a:solidFill>
              <a:schemeClr val="accent2"/>
            </a:solidFill>
          </a:ln>
        </p:spPr>
      </p:pic>
      <p:sp>
        <p:nvSpPr>
          <p:cNvPr id="6" name="Arrow: Right 5">
            <a:extLst>
              <a:ext uri="{FF2B5EF4-FFF2-40B4-BE49-F238E27FC236}">
                <a16:creationId xmlns:a16="http://schemas.microsoft.com/office/drawing/2014/main" id="{677E5854-B80C-04A7-8C78-90DBB000AB83}"/>
              </a:ext>
            </a:extLst>
          </p:cNvPr>
          <p:cNvSpPr/>
          <p:nvPr/>
        </p:nvSpPr>
        <p:spPr>
          <a:xfrm flipH="1">
            <a:off x="405830" y="3495675"/>
            <a:ext cx="1761728" cy="896352"/>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t>To Chamber</a:t>
            </a:r>
          </a:p>
        </p:txBody>
      </p:sp>
      <p:sp>
        <p:nvSpPr>
          <p:cNvPr id="7" name="TextBox 6">
            <a:extLst>
              <a:ext uri="{FF2B5EF4-FFF2-40B4-BE49-F238E27FC236}">
                <a16:creationId xmlns:a16="http://schemas.microsoft.com/office/drawing/2014/main" id="{362AE0D7-725C-435C-553C-D314289ADCA1}"/>
              </a:ext>
            </a:extLst>
          </p:cNvPr>
          <p:cNvSpPr txBox="1"/>
          <p:nvPr/>
        </p:nvSpPr>
        <p:spPr>
          <a:xfrm>
            <a:off x="1599803" y="5632740"/>
            <a:ext cx="9144793" cy="646331"/>
          </a:xfrm>
          <a:prstGeom prst="rect">
            <a:avLst/>
          </a:prstGeom>
          <a:noFill/>
        </p:spPr>
        <p:txBody>
          <a:bodyPr wrap="square" rtlCol="0">
            <a:spAutoFit/>
          </a:bodyPr>
          <a:lstStyle/>
          <a:p>
            <a:pPr algn="ctr"/>
            <a:r>
              <a:rPr lang="en-US" b="1" i="0">
                <a:effectLst/>
                <a:latin typeface="Arial" panose="020B0604020202020204" pitchFamily="34" charset="0"/>
              </a:rPr>
              <a:t>A) </a:t>
            </a:r>
            <a:r>
              <a:rPr lang="en-US" b="0" i="0">
                <a:effectLst/>
                <a:latin typeface="Arial" panose="020B0604020202020204" pitchFamily="34" charset="0"/>
              </a:rPr>
              <a:t>Daihen ATM15a 1.5-kW magnetron connected to a Daihen CMC-10A Automatic Microwave Tuning Control Unit, </a:t>
            </a:r>
            <a:r>
              <a:rPr lang="en-US" b="1" i="0">
                <a:effectLst/>
                <a:latin typeface="Arial" panose="020B0604020202020204" pitchFamily="34" charset="0"/>
              </a:rPr>
              <a:t>B) </a:t>
            </a:r>
            <a:r>
              <a:rPr lang="en-US" b="0" i="0">
                <a:effectLst/>
                <a:latin typeface="Arial" panose="020B0604020202020204" pitchFamily="34" charset="0"/>
              </a:rPr>
              <a:t>WR340 Isolator, </a:t>
            </a:r>
            <a:r>
              <a:rPr lang="en-US" b="1" i="0">
                <a:effectLst/>
                <a:latin typeface="Arial" panose="020B0604020202020204" pitchFamily="34" charset="0"/>
              </a:rPr>
              <a:t>C) </a:t>
            </a:r>
            <a:r>
              <a:rPr lang="en-US" b="0" i="0">
                <a:effectLst/>
                <a:latin typeface="Arial" panose="020B0604020202020204" pitchFamily="34" charset="0"/>
              </a:rPr>
              <a:t>Daihen SMA-15B tuner</a:t>
            </a:r>
            <a:endParaRPr lang="en-US"/>
          </a:p>
        </p:txBody>
      </p:sp>
      <p:pic>
        <p:nvPicPr>
          <p:cNvPr id="9" name="Picture 8" descr="microwave clipart - Clip Art Library">
            <a:extLst>
              <a:ext uri="{FF2B5EF4-FFF2-40B4-BE49-F238E27FC236}">
                <a16:creationId xmlns:a16="http://schemas.microsoft.com/office/drawing/2014/main" id="{ADA77571-B6C3-F17C-8214-60B8AB5C0A8C}"/>
              </a:ext>
            </a:extLst>
          </p:cNvPr>
          <p:cNvPicPr>
            <a:picLocks noChangeAspect="1"/>
          </p:cNvPicPr>
          <p:nvPr/>
        </p:nvPicPr>
        <p:blipFill rotWithShape="1">
          <a:blip r:embed="rId4">
            <a:extLst>
              <a:ext uri="{28A0092B-C50C-407E-A947-70E740481C1C}">
                <a14:useLocalDpi xmlns:a14="http://schemas.microsoft.com/office/drawing/2010/main" val="0"/>
              </a:ext>
            </a:extLst>
          </a:blip>
          <a:srcRect l="6933" t="7212" r="6933" b="12121"/>
          <a:stretch/>
        </p:blipFill>
        <p:spPr>
          <a:xfrm>
            <a:off x="11441903" y="59531"/>
            <a:ext cx="690574" cy="460585"/>
          </a:xfrm>
          <a:prstGeom prst="rect">
            <a:avLst/>
          </a:prstGeom>
        </p:spPr>
      </p:pic>
    </p:spTree>
    <p:extLst>
      <p:ext uri="{BB962C8B-B14F-4D97-AF65-F5344CB8AC3E}">
        <p14:creationId xmlns:p14="http://schemas.microsoft.com/office/powerpoint/2010/main" val="333469483"/>
      </p:ext>
    </p:extLst>
  </p:cSld>
  <p:clrMapOvr>
    <a:masterClrMapping/>
  </p:clrMapOvr>
</p:sld>
</file>

<file path=ppt/theme/theme1.xml><?xml version="1.0" encoding="utf-8"?>
<a:theme xmlns:a="http://schemas.openxmlformats.org/drawingml/2006/main" name="Office Theme">
  <a:themeElements>
    <a:clrScheme name="PA Palette">
      <a:dk1>
        <a:srgbClr val="000000"/>
      </a:dk1>
      <a:lt1>
        <a:srgbClr val="FFFFFF"/>
      </a:lt1>
      <a:dk2>
        <a:srgbClr val="041E41"/>
      </a:dk2>
      <a:lt2>
        <a:srgbClr val="B8D6E6"/>
      </a:lt2>
      <a:accent1>
        <a:srgbClr val="009CDE"/>
      </a:accent1>
      <a:accent2>
        <a:srgbClr val="1E407C"/>
      </a:accent2>
      <a:accent3>
        <a:srgbClr val="A3AAAD"/>
      </a:accent3>
      <a:accent4>
        <a:srgbClr val="83B1D4"/>
      </a:accent4>
      <a:accent5>
        <a:srgbClr val="3EA39E"/>
      </a:accent5>
      <a:accent6>
        <a:srgbClr val="305470"/>
      </a:accent6>
      <a:hlink>
        <a:srgbClr val="64B8B6"/>
      </a:hlink>
      <a:folHlink>
        <a:srgbClr val="7D4C7C"/>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30919782DC4440AD67E6E83B93AA58" ma:contentTypeVersion="19" ma:contentTypeDescription="Create a new document." ma:contentTypeScope="" ma:versionID="a6bc8a89c4187da129df50b5291f33ee">
  <xsd:schema xmlns:xsd="http://www.w3.org/2001/XMLSchema" xmlns:xs="http://www.w3.org/2001/XMLSchema" xmlns:p="http://schemas.microsoft.com/office/2006/metadata/properties" xmlns:ns2="8f690317-575f-4b84-a61c-6268b3e83918" xmlns:ns3="50f30225-1a35-47c7-873b-08b7e06d4693" targetNamespace="http://schemas.microsoft.com/office/2006/metadata/properties" ma:root="true" ma:fieldsID="00841da8539f1953318b750d1772cf1f" ns2:_="" ns3:_="">
    <xsd:import namespace="8f690317-575f-4b84-a61c-6268b3e83918"/>
    <xsd:import namespace="50f30225-1a35-47c7-873b-08b7e06d4693"/>
    <xsd:element name="properties">
      <xsd:complexType>
        <xsd:sequence>
          <xsd:element name="documentManagement">
            <xsd:complexType>
              <xsd:all>
                <xsd:element ref="ns2:MediaServiceMetadata" minOccurs="0"/>
                <xsd:element ref="ns2:MediaServiceFastMetadata" minOccurs="0"/>
                <xsd:element ref="ns3:TaxKeywordTaxHTField" minOccurs="0"/>
                <xsd:element ref="ns3:TaxCatchAll"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2:MediaServiceLocation" minOccurs="0"/>
                <xsd:element ref="ns3:SharedWithUsers" minOccurs="0"/>
                <xsd:element ref="ns3:SharedWithDetails"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690317-575f-4b84-a61c-6268b3e839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409f5710-9d0d-44ce-8be4-78788e297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0f30225-1a35-47c7-873b-08b7e06d4693" elementFormDefault="qualified">
    <xsd:import namespace="http://schemas.microsoft.com/office/2006/documentManagement/types"/>
    <xsd:import namespace="http://schemas.microsoft.com/office/infopath/2007/PartnerControls"/>
    <xsd:element name="TaxKeywordTaxHTField" ma:index="11" nillable="true" ma:taxonomy="true" ma:internalName="TaxKeywordTaxHTField" ma:taxonomyFieldName="TaxKeyword" ma:displayName="Enterprise Keywords" ma:fieldId="{23f27201-bee3-471e-b2e7-b64fd8b7ca38}" ma:taxonomyMulti="true" ma:sspId="409f5710-9d0d-44ce-8be4-78788e29743e" ma:termSetId="00000000-0000-0000-0000-000000000000" ma:anchorId="00000000-0000-0000-0000-000000000000" ma:open="true" ma:isKeyword="true">
      <xsd:complexType>
        <xsd:sequence>
          <xsd:element ref="pc:Terms" minOccurs="0" maxOccurs="1"/>
        </xsd:sequence>
      </xsd:complexType>
    </xsd:element>
    <xsd:element name="TaxCatchAll" ma:index="12" nillable="true" ma:displayName="Taxonomy Catch All Column" ma:hidden="true" ma:list="{62de0915-631a-4189-a0c8-4cc111a3c146}" ma:internalName="TaxCatchAll" ma:showField="CatchAllData" ma:web="50f30225-1a35-47c7-873b-08b7e06d4693">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f690317-575f-4b84-a61c-6268b3e83918">
      <Terms xmlns="http://schemas.microsoft.com/office/infopath/2007/PartnerControls"/>
    </lcf76f155ced4ddcb4097134ff3c332f>
    <TaxCatchAll xmlns="50f30225-1a35-47c7-873b-08b7e06d4693" xsi:nil="true"/>
    <TaxKeywordTaxHTField xmlns="50f30225-1a35-47c7-873b-08b7e06d4693">
      <Terms xmlns="http://schemas.microsoft.com/office/infopath/2007/PartnerControls"/>
    </TaxKeywordTaxHTField>
  </documentManagement>
</p:properties>
</file>

<file path=customXml/itemProps1.xml><?xml version="1.0" encoding="utf-8"?>
<ds:datastoreItem xmlns:ds="http://schemas.openxmlformats.org/officeDocument/2006/customXml" ds:itemID="{059DFDBE-0EFD-4423-9F89-EBA13C4545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690317-575f-4b84-a61c-6268b3e83918"/>
    <ds:schemaRef ds:uri="50f30225-1a35-47c7-873b-08b7e06d46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2C23066-3038-4EAE-A0EA-AB2B4833A6F1}">
  <ds:schemaRefs>
    <ds:schemaRef ds:uri="http://schemas.microsoft.com/sharepoint/v3/contenttype/forms"/>
  </ds:schemaRefs>
</ds:datastoreItem>
</file>

<file path=customXml/itemProps3.xml><?xml version="1.0" encoding="utf-8"?>
<ds:datastoreItem xmlns:ds="http://schemas.openxmlformats.org/officeDocument/2006/customXml" ds:itemID="{221007C3-AD67-44B1-B137-2991E4E207A2}">
  <ds:schemaRefs>
    <ds:schemaRef ds:uri="b384baea-98da-401e-a70f-deee489dc949"/>
    <ds:schemaRef ds:uri="fdda75a4-190b-40ba-be1c-72992049898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8f690317-575f-4b84-a61c-6268b3e83918"/>
    <ds:schemaRef ds:uri="50f30225-1a35-47c7-873b-08b7e06d4693"/>
  </ds:schemaRefs>
</ds:datastoreItem>
</file>

<file path=docProps/app.xml><?xml version="1.0" encoding="utf-8"?>
<Properties xmlns="http://schemas.openxmlformats.org/officeDocument/2006/extended-properties" xmlns:vt="http://schemas.openxmlformats.org/officeDocument/2006/docPropsVTypes">
  <TotalTime>7</TotalTime>
  <Words>2384</Words>
  <Application>Microsoft Macintosh PowerPoint</Application>
  <PresentationFormat>Widescreen</PresentationFormat>
  <Paragraphs>429</Paragraphs>
  <Slides>31</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Franklin Gothic Book</vt:lpstr>
      <vt:lpstr>Franklin Gothic Medium</vt:lpstr>
      <vt:lpstr>Office Theme</vt:lpstr>
      <vt:lpstr>.</vt:lpstr>
      <vt:lpstr>Smelting with Microwave Energy for Lunar Technologies (SMELT) The Pennsylvania State University</vt:lpstr>
      <vt:lpstr>Presentation Roadmap</vt:lpstr>
      <vt:lpstr>What is Meant by Lunar “Microwave Economy”?</vt:lpstr>
      <vt:lpstr>SMELT fits within Infrastructure for Lunar Utilization of Microwave Energy (ILUMEN)</vt:lpstr>
      <vt:lpstr>SMELT as a heating solution</vt:lpstr>
      <vt:lpstr>SMELT System Overview</vt:lpstr>
      <vt:lpstr>SMELT Operation Overview</vt:lpstr>
      <vt:lpstr>Microwave Network</vt:lpstr>
      <vt:lpstr>Chamber Optimization</vt:lpstr>
      <vt:lpstr>Optimization Results</vt:lpstr>
      <vt:lpstr>Impact of Insulation</vt:lpstr>
      <vt:lpstr>Finished Chamber</vt:lpstr>
      <vt:lpstr>Crucible Design</vt:lpstr>
      <vt:lpstr>Crucible Fabrication</vt:lpstr>
      <vt:lpstr> Insulation Casing</vt:lpstr>
      <vt:lpstr>Conveyance System</vt:lpstr>
      <vt:lpstr>PowerPoint Presentation</vt:lpstr>
      <vt:lpstr>Testing Process: Preliminary Safety Check</vt:lpstr>
      <vt:lpstr>Testing Process: General Procedure</vt:lpstr>
      <vt:lpstr>Testing Process: General Procedure</vt:lpstr>
      <vt:lpstr>Testing Process: General Procedure</vt:lpstr>
      <vt:lpstr>Testing Process: Test Variables</vt:lpstr>
      <vt:lpstr>Results: System Efficiency</vt:lpstr>
      <vt:lpstr>Results: Time-to-melt</vt:lpstr>
      <vt:lpstr>Path-to-Flight</vt:lpstr>
      <vt:lpstr>Scalability Option – Lower Frequency</vt:lpstr>
      <vt:lpstr>Crucible Development</vt:lpstr>
      <vt:lpstr>Summary</vt:lpstr>
      <vt:lpstr>PowerPoint Presentation</vt:lpstr>
      <vt:lpstr>Citations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O'Leary, Victoria</cp:lastModifiedBy>
  <cp:revision>5</cp:revision>
  <cp:lastPrinted>2018-11-02T20:57:08Z</cp:lastPrinted>
  <dcterms:created xsi:type="dcterms:W3CDTF">2018-03-19T17:38:41Z</dcterms:created>
  <dcterms:modified xsi:type="dcterms:W3CDTF">2023-11-16T00:54:18Z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0x010100800AF74A77E76943BFCD7BBAD2C1AFE1</vt:lpwstr>
  </property>
  <property fmtid="{D5CDD505-2E9C-101B-9397-08002B2CF9AE}" pid="3" name="MediaServiceImageTags">
    <vt:lpwstr/>
  </property>
</Properties>
</file>