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751" r:id="rId6"/>
  </p:sldIdLst>
  <p:sldSz cx="9144000" cy="6858000" type="screen4x3"/>
  <p:notesSz cx="69977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3A73E86-31ED-1016-3C8E-CBB7B9C2010B}" name="Amy McCluskey" initials="AM" userId="S::amy.mccluskey@nianet.org::1f4ce1f6-7584-4fde-b6d2-996ba369703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13E69D-16CA-DD45-9A32-7BB24E330E78}" v="50" dt="2023-07-17T14:04:56.800"/>
    <p1510:client id="{E348606C-3D85-FF85-DE90-37AECF9A6AB2}" v="30" dt="2023-07-17T14:01:59.6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>
        <p:guide orient="horz" pos="216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0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4022CE0-C7CD-1D4C-BFB3-9162816539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225C54-6B51-C1A6-BB85-53CAD80A56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7AF36E2-60F1-4A42-9873-F74F1F396C48}" type="datetime1">
              <a:rPr lang="en-US" altLang="en-US"/>
              <a:pPr>
                <a:defRPr/>
              </a:pPr>
              <a:t>7/17/2023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05659-CE11-6928-8D05-B57DEB9F47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812665-C5DB-CC1C-F26C-7FFFBA947D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4053178-359A-874A-B9AD-306BE4F348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90C557A0-9224-9212-0868-DA88280BF4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t" anchorCtr="0" compatLnSpc="1">
            <a:prstTxWarp prst="textNoShape">
              <a:avLst/>
            </a:prstTxWarp>
          </a:bodyPr>
          <a:lstStyle>
            <a:lvl1pPr defTabSz="928621"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9035ECB-87DF-6DA5-6EA1-F9C62211F7A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t" anchorCtr="0" compatLnSpc="1">
            <a:prstTxWarp prst="textNoShape">
              <a:avLst/>
            </a:prstTxWarp>
          </a:bodyPr>
          <a:lstStyle>
            <a:lvl1pPr algn="r" defTabSz="928621"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DE3A2113-422A-F729-8CBA-4BFC9BDBBEC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CA0C8C15-0B90-34B5-71E6-BB82F17731A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3725"/>
            <a:ext cx="5130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A98E5D68-4272-DEA2-7530-62DC261395F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b" anchorCtr="0" compatLnSpc="1">
            <a:prstTxWarp prst="textNoShape">
              <a:avLst/>
            </a:prstTxWarp>
          </a:bodyPr>
          <a:lstStyle>
            <a:lvl1pPr defTabSz="928621"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FC077852-66D2-9070-BDCB-CAE76E2025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D0EFBD75-91DE-544A-804C-C76896C079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5D66ADED-1EB3-CF76-FCA5-AA0082DFDF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D73AF5C5-A786-4971-4F70-433457228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*Note: the NASA logo may be replaced by a university or project logo</a:t>
            </a: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D77C3845-E470-6E0D-CA7B-7CBFFEB6CE5F}"/>
              </a:ext>
            </a:extLst>
          </p:cNvPr>
          <p:cNvSpPr txBox="1">
            <a:spLocks noGrp="1"/>
          </p:cNvSpPr>
          <p:nvPr/>
        </p:nvSpPr>
        <p:spPr bwMode="auto">
          <a:xfrm>
            <a:off x="3995738" y="8793163"/>
            <a:ext cx="3001962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63" tIns="46581" rIns="93163" bIns="46581" anchor="b"/>
          <a:lstStyle>
            <a:lvl1pPr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62C7FCFC-0EAC-3846-B64F-EA73D13E3646}" type="slidenum">
              <a:rPr lang="en-US" altLang="en-US">
                <a:latin typeface="Times New Roman" panose="02020603050405020304" pitchFamily="18" charset="0"/>
              </a:rPr>
              <a:pPr algn="r" eaLnBrk="1" hangingPunct="1"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F6395103-26BE-77C9-FAFA-A64E99BBCE7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006C-B46A-BA43-A93C-FC40B442AF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58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136A3B10-7746-7743-E0A1-1F66214705D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04CA8-17C2-B44C-B737-16DBCAA06C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622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BB05840-C349-D303-6A15-35CD2789D5F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FEF20-B3E2-A74A-97FA-004FC37363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3279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4175" y="319088"/>
            <a:ext cx="2090738" cy="5807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19088"/>
            <a:ext cx="6124575" cy="5807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8A0E2433-9D53-7CEA-9FD4-2A7D1DE0626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8C0DF-A196-904F-BB92-8F6375DC93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7258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19088"/>
            <a:ext cx="8367713" cy="5807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2D214922-43BF-AA7B-2950-2CA3FF7778E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DBC38-7F2D-F14E-A151-708F6D1684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9059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319088"/>
            <a:ext cx="7781925" cy="2778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3E43EF8-2BC9-BBB3-1366-C97C7782061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242DA-6EB8-F246-ABAE-F01C98197B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633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628EB1E3-EA24-D8F9-F53E-6DBA8F10010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67499-AA8B-7547-81D5-E5E9A7AC11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1536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A429265F-5D0A-0B81-77AB-D1CCC989499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B4979-BCC5-CC4D-9EBF-A157EF1D49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018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81E928E3-8993-5DB9-D228-2A329C9528E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D758A-CC24-1444-993E-D45384CA01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5103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8A7922B-AA18-288D-79F4-BDCC0BE1A42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29E4B-B1C8-284E-9080-CCF181E7CC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95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21BE0DB-B27D-CFAA-205A-B914E8AE933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08023-171C-8740-A656-56A0B19054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174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ACE85D68-76A0-F5A8-D5D0-9433655154A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95289-771E-C044-A8C8-96BB14BFF6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049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6002DE7A-2D9F-24EF-0087-E9C2132B119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FF2EF-2667-7E4D-B158-181A4B93B8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969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13F7F267-B9BA-E684-E7F3-C0A2075E813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6C6AC-94FB-FE40-A573-6BD43203EA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723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>
            <a:extLst>
              <a:ext uri="{FF2B5EF4-FFF2-40B4-BE49-F238E27FC236}">
                <a16:creationId xmlns:a16="http://schemas.microsoft.com/office/drawing/2014/main" id="{EEAB5AC7-137D-84FD-9540-A3F01FF9AD4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28075" y="6515100"/>
            <a:ext cx="352425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C604C262-C6AA-9A41-A514-9CF292EE46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7" name="Picture 40" descr="Bline1">
            <a:extLst>
              <a:ext uri="{FF2B5EF4-FFF2-40B4-BE49-F238E27FC236}">
                <a16:creationId xmlns:a16="http://schemas.microsoft.com/office/drawing/2014/main" id="{2E35C866-5222-8146-C0A7-73BE4DDE5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8988"/>
            <a:ext cx="9144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2">
            <a:extLst>
              <a:ext uri="{FF2B5EF4-FFF2-40B4-BE49-F238E27FC236}">
                <a16:creationId xmlns:a16="http://schemas.microsoft.com/office/drawing/2014/main" id="{B963C47B-6CF8-E57D-285D-4080C02BB0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319088"/>
            <a:ext cx="77819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Text Box 44">
            <a:extLst>
              <a:ext uri="{FF2B5EF4-FFF2-40B4-BE49-F238E27FC236}">
                <a16:creationId xmlns:a16="http://schemas.microsoft.com/office/drawing/2014/main" id="{3FBB88FE-CDBE-17AD-550E-406D30765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525" y="1360488"/>
            <a:ext cx="3884613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pitchFamily="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Monotype Sorts" pitchFamily="2" charset="2"/>
        <a:buChar char="u"/>
        <a:defRPr sz="1400" b="1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imes" pitchFamily="2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3">
            <a:extLst>
              <a:ext uri="{FF2B5EF4-FFF2-40B4-BE49-F238E27FC236}">
                <a16:creationId xmlns:a16="http://schemas.microsoft.com/office/drawing/2014/main" id="{7D5FEFFC-F79E-2379-B20B-24D344A183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92613" y="890588"/>
            <a:ext cx="12700" cy="5967412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5E5CECE-5CE0-39F0-86B3-50C257ACBA9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086600" cy="838200"/>
          </a:xfrm>
        </p:spPr>
        <p:txBody>
          <a:bodyPr/>
          <a:lstStyle/>
          <a:p>
            <a:pPr algn="ctr"/>
            <a:r>
              <a:rPr lang="en-US" altLang="en-US" i="1" dirty="0"/>
              <a:t>Project Title*</a:t>
            </a:r>
          </a:p>
        </p:txBody>
      </p:sp>
      <p:sp>
        <p:nvSpPr>
          <p:cNvPr id="18435" name="TextBox 10">
            <a:extLst>
              <a:ext uri="{FF2B5EF4-FFF2-40B4-BE49-F238E27FC236}">
                <a16:creationId xmlns:a16="http://schemas.microsoft.com/office/drawing/2014/main" id="{87824AD5-3F45-F5EC-DB31-3BEB8A412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525675"/>
            <a:ext cx="45608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</a:pPr>
            <a:r>
              <a:rPr lang="en-US" altLang="en-US" sz="1400" b="1" dirty="0"/>
              <a:t>Project Schedule and Cost</a:t>
            </a:r>
          </a:p>
        </p:txBody>
      </p:sp>
      <p:sp>
        <p:nvSpPr>
          <p:cNvPr id="18436" name="Rectangle 17">
            <a:extLst>
              <a:ext uri="{FF2B5EF4-FFF2-40B4-BE49-F238E27FC236}">
                <a16:creationId xmlns:a16="http://schemas.microsoft.com/office/drawing/2014/main" id="{F8696531-11EB-37E7-5889-3DD7FD636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825" y="3760515"/>
            <a:ext cx="4487863" cy="660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Aft>
                <a:spcPct val="10000"/>
              </a:spcAft>
            </a:pPr>
            <a:r>
              <a:rPr lang="en-US" altLang="ja-JP" sz="1200" dirty="0">
                <a:latin typeface="Arial"/>
                <a:ea typeface="MS PGothic"/>
                <a:cs typeface="Arial"/>
              </a:rPr>
              <a:t>•  Summary of major project milestones</a:t>
            </a:r>
          </a:p>
          <a:p>
            <a:pPr marL="171450" indent="-171450">
              <a:spcAft>
                <a:spcPct val="1000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latin typeface="Arial"/>
                <a:ea typeface="MS PGothic"/>
                <a:cs typeface="Arial"/>
              </a:rPr>
              <a:t>Total proposed budget (Exact amounts): </a:t>
            </a:r>
            <a:r>
              <a:rPr lang="en-US" altLang="en-US" sz="1200" b="1" dirty="0">
                <a:solidFill>
                  <a:srgbClr val="FF9300"/>
                </a:solidFill>
                <a:latin typeface="Arial"/>
                <a:ea typeface="MS PGothic"/>
                <a:cs typeface="Arial"/>
              </a:rPr>
              <a:t>$XXX,XXX</a:t>
            </a:r>
          </a:p>
          <a:p>
            <a:pPr marL="914400" lvl="1" indent="-171450">
              <a:spcAft>
                <a:spcPct val="10000"/>
              </a:spcAft>
              <a:buFont typeface="Arial" panose="020B0604020202020204" pitchFamily="34" charset="0"/>
              <a:buChar char="•"/>
            </a:pPr>
            <a:r>
              <a:rPr lang="en-US" altLang="en-US" sz="1050" dirty="0">
                <a:latin typeface="Arial"/>
                <a:ea typeface="MS PGothic"/>
                <a:cs typeface="Arial"/>
              </a:rPr>
              <a:t>Phase 1 Total: </a:t>
            </a:r>
            <a:r>
              <a:rPr lang="en-US" altLang="en-US" sz="1050" b="1" dirty="0">
                <a:solidFill>
                  <a:srgbClr val="FF9300"/>
                </a:solidFill>
                <a:latin typeface="Arial"/>
                <a:ea typeface="MS PGothic"/>
                <a:cs typeface="Arial"/>
              </a:rPr>
              <a:t>$XX,XXX</a:t>
            </a:r>
            <a:r>
              <a:rPr lang="en-US" altLang="en-US" sz="1050" dirty="0">
                <a:latin typeface="Arial"/>
                <a:ea typeface="MS PGothic"/>
                <a:cs typeface="Arial"/>
              </a:rPr>
              <a:t>;  Phase 2 Total: </a:t>
            </a:r>
            <a:r>
              <a:rPr lang="en-US" altLang="en-US" sz="1050" b="1" dirty="0">
                <a:solidFill>
                  <a:srgbClr val="FF9300"/>
                </a:solidFill>
                <a:latin typeface="Arial"/>
                <a:ea typeface="MS PGothic"/>
                <a:cs typeface="Arial"/>
              </a:rPr>
              <a:t>$XX,XXX</a:t>
            </a:r>
          </a:p>
        </p:txBody>
      </p:sp>
      <p:sp>
        <p:nvSpPr>
          <p:cNvPr id="18437" name="TextBox 10">
            <a:extLst>
              <a:ext uri="{FF2B5EF4-FFF2-40B4-BE49-F238E27FC236}">
                <a16:creationId xmlns:a16="http://schemas.microsoft.com/office/drawing/2014/main" id="{3E7850AC-B51D-3768-BB12-F3DD78C68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53773"/>
            <a:ext cx="45608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</a:pPr>
            <a:r>
              <a:rPr lang="en-US" altLang="en-US" sz="1600" b="1" dirty="0">
                <a:latin typeface="Arial"/>
                <a:ea typeface="MS PGothic"/>
                <a:cs typeface="Arial"/>
              </a:rPr>
              <a:t>  </a:t>
            </a:r>
            <a:r>
              <a:rPr lang="en-US" altLang="en-US" sz="1400" b="1" dirty="0">
                <a:latin typeface="Arial"/>
                <a:ea typeface="MS PGothic"/>
                <a:cs typeface="Arial"/>
              </a:rPr>
              <a:t>System Proposed &amp; Technical Objectives:</a:t>
            </a:r>
            <a:endParaRPr lang="en-US" altLang="en-US" sz="1600" b="1" dirty="0">
              <a:latin typeface="Arial"/>
              <a:ea typeface="MS PGothic"/>
              <a:cs typeface="Arial"/>
            </a:endParaRPr>
          </a:p>
        </p:txBody>
      </p:sp>
      <p:sp>
        <p:nvSpPr>
          <p:cNvPr id="18438" name="Rectangle 22">
            <a:extLst>
              <a:ext uri="{FF2B5EF4-FFF2-40B4-BE49-F238E27FC236}">
                <a16:creationId xmlns:a16="http://schemas.microsoft.com/office/drawing/2014/main" id="{98DA58A5-828C-F00F-ACA2-59A3C7E51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60" y="1241742"/>
            <a:ext cx="4491038" cy="49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marL="1714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ja-JP" sz="1200" dirty="0">
                <a:latin typeface="Arial"/>
                <a:ea typeface="MS PGothic"/>
                <a:cs typeface="Arial"/>
              </a:rPr>
              <a:t>Description of inflatable system being proposed</a:t>
            </a:r>
          </a:p>
          <a:p>
            <a:pPr>
              <a:spcBef>
                <a:spcPct val="20000"/>
              </a:spcBef>
              <a:buFont typeface="Arial"/>
              <a:buChar char="•"/>
            </a:pPr>
            <a:r>
              <a:rPr lang="en-US" altLang="ja-JP" sz="1200" dirty="0">
                <a:latin typeface="Arial"/>
                <a:ea typeface="MS PGothic"/>
                <a:cs typeface="Arial"/>
              </a:rPr>
              <a:t>Description of the team's measurable technical objectives</a:t>
            </a:r>
          </a:p>
        </p:txBody>
      </p:sp>
      <p:sp>
        <p:nvSpPr>
          <p:cNvPr id="18439" name="Rectangle 8">
            <a:extLst>
              <a:ext uri="{FF2B5EF4-FFF2-40B4-BE49-F238E27FC236}">
                <a16:creationId xmlns:a16="http://schemas.microsoft.com/office/drawing/2014/main" id="{7FDF4BF5-9216-D210-747F-E9D91D6F1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4688" y="955360"/>
            <a:ext cx="45720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</a:pPr>
            <a:r>
              <a:rPr lang="en-US" altLang="en-US" sz="1400" b="1" dirty="0"/>
              <a:t>Image:</a:t>
            </a:r>
          </a:p>
        </p:txBody>
      </p:sp>
      <p:sp>
        <p:nvSpPr>
          <p:cNvPr id="18440" name="Rectangle 12">
            <a:extLst>
              <a:ext uri="{FF2B5EF4-FFF2-40B4-BE49-F238E27FC236}">
                <a16:creationId xmlns:a16="http://schemas.microsoft.com/office/drawing/2014/main" id="{0284CFDD-FB9F-0204-1C69-00CEC8C7F9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3900" y="1241742"/>
            <a:ext cx="45974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marL="177800" indent="-1778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Aft>
                <a:spcPct val="10000"/>
              </a:spcAft>
              <a:buFontTx/>
              <a:buChar char="•"/>
            </a:pPr>
            <a:r>
              <a:rPr lang="en-US" altLang="en-US" sz="1200" dirty="0">
                <a:solidFill>
                  <a:srgbClr val="000000"/>
                </a:solidFill>
                <a:latin typeface="Arial"/>
                <a:ea typeface="MS PGothic"/>
                <a:cs typeface="Arial"/>
              </a:rPr>
              <a:t>Image or graphic depicting part or all of the concept.</a:t>
            </a:r>
          </a:p>
        </p:txBody>
      </p:sp>
      <p:sp>
        <p:nvSpPr>
          <p:cNvPr id="18441" name="Rectangle 2">
            <a:extLst>
              <a:ext uri="{FF2B5EF4-FFF2-40B4-BE49-F238E27FC236}">
                <a16:creationId xmlns:a16="http://schemas.microsoft.com/office/drawing/2014/main" id="{456FCE34-7FDA-07DD-1B76-6B4AB99C6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60" y="3739550"/>
            <a:ext cx="4282078" cy="49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ja-JP" sz="1200" dirty="0">
                <a:latin typeface="Arial"/>
                <a:ea typeface="MS PGothic"/>
                <a:cs typeface="Arial"/>
              </a:rPr>
              <a:t>Description of the team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ja-JP" sz="1200" dirty="0">
                <a:latin typeface="Arial"/>
                <a:ea typeface="MS PGothic"/>
                <a:cs typeface="Arial"/>
              </a:rPr>
              <a:t>Management approach to the project (i.e., team roles)</a:t>
            </a:r>
            <a:endParaRPr lang="en-US" altLang="ja-JP" sz="1200" dirty="0">
              <a:cs typeface="Arial"/>
            </a:endParaRPr>
          </a:p>
        </p:txBody>
      </p:sp>
      <p:sp>
        <p:nvSpPr>
          <p:cNvPr id="18442" name="Rectangle 5">
            <a:extLst>
              <a:ext uri="{FF2B5EF4-FFF2-40B4-BE49-F238E27FC236}">
                <a16:creationId xmlns:a16="http://schemas.microsoft.com/office/drawing/2014/main" id="{B3DDF6C8-B95F-CC75-6529-DEF785228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3" y="3501916"/>
            <a:ext cx="4292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</a:pPr>
            <a:r>
              <a:rPr lang="en-US" altLang="en-US" sz="1400" b="1" dirty="0"/>
              <a:t>Team &amp; Management Approach:</a:t>
            </a:r>
            <a:endParaRPr lang="en-US" altLang="en-US" sz="1400" dirty="0"/>
          </a:p>
        </p:txBody>
      </p:sp>
      <p:sp>
        <p:nvSpPr>
          <p:cNvPr id="18445" name="Line 3">
            <a:extLst>
              <a:ext uri="{FF2B5EF4-FFF2-40B4-BE49-F238E27FC236}">
                <a16:creationId xmlns:a16="http://schemas.microsoft.com/office/drawing/2014/main" id="{605D8F50-48FD-CC0D-6F23-8221ECA73B5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0" y="3513138"/>
            <a:ext cx="9144000" cy="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6D1D0CD8-3E8B-67A5-BABD-84E774DB3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3" y="42863"/>
            <a:ext cx="865187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6" name="Picture 14">
            <a:extLst>
              <a:ext uri="{FF2B5EF4-FFF2-40B4-BE49-F238E27FC236}">
                <a16:creationId xmlns:a16="http://schemas.microsoft.com/office/drawing/2014/main" id="{9086FACF-85A7-A862-948C-0F0E1BA11C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3500"/>
            <a:ext cx="804863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30919782DC4440AD67E6E83B93AA58" ma:contentTypeVersion="19" ma:contentTypeDescription="Create a new document." ma:contentTypeScope="" ma:versionID="a6bc8a89c4187da129df50b5291f33ee">
  <xsd:schema xmlns:xsd="http://www.w3.org/2001/XMLSchema" xmlns:xs="http://www.w3.org/2001/XMLSchema" xmlns:p="http://schemas.microsoft.com/office/2006/metadata/properties" xmlns:ns2="8f690317-575f-4b84-a61c-6268b3e83918" xmlns:ns3="50f30225-1a35-47c7-873b-08b7e06d4693" targetNamespace="http://schemas.microsoft.com/office/2006/metadata/properties" ma:root="true" ma:fieldsID="00841da8539f1953318b750d1772cf1f" ns2:_="" ns3:_="">
    <xsd:import namespace="8f690317-575f-4b84-a61c-6268b3e83918"/>
    <xsd:import namespace="50f30225-1a35-47c7-873b-08b7e06d46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TaxKeywordTaxHTField" minOccurs="0"/>
                <xsd:element ref="ns3:TaxCatchAll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690317-575f-4b84-a61c-6268b3e839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409f5710-9d0d-44ce-8be4-78788e2974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f30225-1a35-47c7-873b-08b7e06d4693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1" nillable="true" ma:taxonomy="true" ma:internalName="TaxKeywordTaxHTField" ma:taxonomyFieldName="TaxKeyword" ma:displayName="Enterprise Keywords" ma:fieldId="{23f27201-bee3-471e-b2e7-b64fd8b7ca38}" ma:taxonomyMulti="true" ma:sspId="409f5710-9d0d-44ce-8be4-78788e29743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62de0915-631a-4189-a0c8-4cc111a3c146}" ma:internalName="TaxCatchAll" ma:showField="CatchAllData" ma:web="50f30225-1a35-47c7-873b-08b7e06d46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50f30225-1a35-47c7-873b-08b7e06d4693">
      <Terms xmlns="http://schemas.microsoft.com/office/infopath/2007/PartnerControls"/>
    </TaxKeywordTaxHTField>
    <TaxCatchAll xmlns="50f30225-1a35-47c7-873b-08b7e06d4693" xsi:nil="true"/>
    <lcf76f155ced4ddcb4097134ff3c332f xmlns="8f690317-575f-4b84-a61c-6268b3e83918">
      <Terms xmlns="http://schemas.microsoft.com/office/infopath/2007/PartnerControls"/>
    </lcf76f155ced4ddcb4097134ff3c332f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B865AC-F7A7-4A0E-9490-71230FDFD7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690317-575f-4b84-a61c-6268b3e83918"/>
    <ds:schemaRef ds:uri="50f30225-1a35-47c7-873b-08b7e06d46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8D3D49C-E6BD-4DAD-BE37-29B349342CD3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CD3E4556-95AF-4F6D-9975-5515FE4A6C0D}">
  <ds:schemaRefs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8f690317-575f-4b84-a61c-6268b3e83918"/>
    <ds:schemaRef ds:uri="50f30225-1a35-47c7-873b-08b7e06d4693"/>
    <ds:schemaRef ds:uri="http://purl.org/dc/terms/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61545E50-2D3F-6349-8CA4-DC17918E014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112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Project Title*</vt:lpstr>
    </vt:vector>
  </TitlesOfParts>
  <Company>NASA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Epstein, Barry (HQ-BJ000)</dc:creator>
  <cp:lastModifiedBy>Dees, Stacy</cp:lastModifiedBy>
  <cp:revision>34</cp:revision>
  <dcterms:created xsi:type="dcterms:W3CDTF">2011-10-21T19:25:32Z</dcterms:created>
  <dcterms:modified xsi:type="dcterms:W3CDTF">2023-07-17T15:40:07Z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TaxHTField">
    <vt:lpwstr/>
  </property>
  <property fmtid="{D5CDD505-2E9C-101B-9397-08002B2CF9AE}" pid="3" name="TaxKeyword">
    <vt:lpwstr/>
  </property>
  <property fmtid="{D5CDD505-2E9C-101B-9397-08002B2CF9AE}" pid="4" name="TaxCatchAll">
    <vt:lpwstr/>
  </property>
  <property fmtid="{D5CDD505-2E9C-101B-9397-08002B2CF9AE}" pid="5" name="ContentTypeId">
    <vt:lpwstr>0x010100B330919782DC4440AD67E6E83B93AA58</vt:lpwstr>
  </property>
  <property fmtid="{D5CDD505-2E9C-101B-9397-08002B2CF9AE}" pid="6" name="MediaServiceImageTags">
    <vt:lpwstr/>
  </property>
</Properties>
</file>