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8"/>
  </p:notesMasterIdLst>
  <p:sldIdLst>
    <p:sldId id="281" r:id="rId5"/>
    <p:sldId id="256" r:id="rId6"/>
    <p:sldId id="257" r:id="rId7"/>
    <p:sldId id="280" r:id="rId8"/>
    <p:sldId id="258" r:id="rId9"/>
    <p:sldId id="272" r:id="rId10"/>
    <p:sldId id="260" r:id="rId11"/>
    <p:sldId id="261" r:id="rId12"/>
    <p:sldId id="262" r:id="rId13"/>
    <p:sldId id="279" r:id="rId14"/>
    <p:sldId id="268" r:id="rId15"/>
    <p:sldId id="270" r:id="rId16"/>
    <p:sldId id="264" r:id="rId17"/>
    <p:sldId id="269" r:id="rId18"/>
    <p:sldId id="275" r:id="rId19"/>
    <p:sldId id="271" r:id="rId20"/>
    <p:sldId id="273" r:id="rId21"/>
    <p:sldId id="274" r:id="rId22"/>
    <p:sldId id="276" r:id="rId23"/>
    <p:sldId id="278" r:id="rId24"/>
    <p:sldId id="265" r:id="rId25"/>
    <p:sldId id="266" r:id="rId26"/>
    <p:sldId id="267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02"/>
    <p:restoredTop sz="94658"/>
  </p:normalViewPr>
  <p:slideViewPr>
    <p:cSldViewPr snapToGrid="0">
      <p:cViewPr>
        <p:scale>
          <a:sx n="112" d="100"/>
          <a:sy n="112" d="100"/>
        </p:scale>
        <p:origin x="2952" y="124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8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802154727195499"/>
          <c:y val="0.20091129030794388"/>
          <c:w val="0.36744845508844476"/>
          <c:h val="0.688842728462349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Mass Percent</c:v>
                </c:pt>
              </c:strCache>
            </c:strRef>
          </c:tx>
          <c:spPr>
            <a:solidFill>
              <a:srgbClr val="00FF0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explosion val="17"/>
            <c:spPr>
              <a:solidFill>
                <a:srgbClr val="FE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D1-48B7-A6E2-0A7F30F1947B}"/>
              </c:ext>
            </c:extLst>
          </c:dPt>
          <c:dPt>
            <c:idx val="1"/>
            <c:bubble3D val="0"/>
            <c:spPr>
              <a:solidFill>
                <a:srgbClr val="0000FE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D1-48B7-A6E2-0A7F30F1947B}"/>
              </c:ext>
            </c:extLst>
          </c:dPt>
          <c:dPt>
            <c:idx val="2"/>
            <c:bubble3D val="0"/>
            <c:spPr>
              <a:solidFill>
                <a:srgbClr val="00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D1-48B7-A6E2-0A7F30F1947B}"/>
              </c:ext>
            </c:extLst>
          </c:dPt>
          <c:cat>
            <c:strRef>
              <c:f>Sheet1!$A$2:$A$4</c:f>
              <c:strCache>
                <c:ptCount val="3"/>
                <c:pt idx="0">
                  <c:v>Alumina</c:v>
                </c:pt>
                <c:pt idx="1">
                  <c:v>Calcium Aluminate (Hibonite)*</c:v>
                </c:pt>
                <c:pt idx="2">
                  <c:v>Calcium Aluminate (Grossite)**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35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D1-48B7-A6E2-0A7F30F19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515941779772602"/>
          <c:y val="0.18422003096317996"/>
          <c:w val="0.32370002002625547"/>
          <c:h val="0.4481680002432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5157701229150333"/>
          <c:y val="0.27546321669568347"/>
          <c:w val="0.29790188308133408"/>
          <c:h val="0.5569736942474146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Mass Percent</c:v>
                </c:pt>
              </c:strCache>
            </c:strRef>
          </c:tx>
          <c:spPr>
            <a:solidFill>
              <a:srgbClr val="00FF0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explosion val="17"/>
            <c:spPr>
              <a:solidFill>
                <a:srgbClr val="FE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8E-4FE1-A4A6-DBB0BA97518E}"/>
              </c:ext>
            </c:extLst>
          </c:dPt>
          <c:dPt>
            <c:idx val="1"/>
            <c:bubble3D val="0"/>
            <c:spPr>
              <a:solidFill>
                <a:srgbClr val="0000FE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8E-4FE1-A4A6-DBB0BA97518E}"/>
              </c:ext>
            </c:extLst>
          </c:dPt>
          <c:dPt>
            <c:idx val="2"/>
            <c:bubble3D val="0"/>
            <c:spPr>
              <a:solidFill>
                <a:srgbClr val="00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8E-4FE1-A4A6-DBB0BA97518E}"/>
              </c:ext>
            </c:extLst>
          </c:dPt>
          <c:cat>
            <c:strRef>
              <c:f>Sheet1!$A$2:$A$3</c:f>
              <c:strCache>
                <c:ptCount val="2"/>
                <c:pt idx="0">
                  <c:v>Alumina</c:v>
                </c:pt>
                <c:pt idx="1">
                  <c:v>Calcium Carbonate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8E-4FE1-A4A6-DBB0BA975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415737221482443"/>
          <c:y val="0.21990764193007964"/>
          <c:w val="0.24521978887279916"/>
          <c:h val="0.4481680002432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3255154494161037"/>
          <c:y val="0.21243628970379791"/>
          <c:w val="0.29790188308133408"/>
          <c:h val="0.5569736942474146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Mass Percent</c:v>
                </c:pt>
              </c:strCache>
            </c:strRef>
          </c:tx>
          <c:spPr>
            <a:solidFill>
              <a:srgbClr val="00FF01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explosion val="17"/>
            <c:spPr>
              <a:solidFill>
                <a:srgbClr val="FE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B9-4564-BDE1-6B8D21F74C47}"/>
              </c:ext>
            </c:extLst>
          </c:dPt>
          <c:dPt>
            <c:idx val="1"/>
            <c:bubble3D val="0"/>
            <c:spPr>
              <a:solidFill>
                <a:srgbClr val="0000FE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B9-4564-BDE1-6B8D21F74C47}"/>
              </c:ext>
            </c:extLst>
          </c:dPt>
          <c:dPt>
            <c:idx val="2"/>
            <c:bubble3D val="0"/>
            <c:spPr>
              <a:solidFill>
                <a:srgbClr val="00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B9-4564-BDE1-6B8D21F74C47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B9-4564-BDE1-6B8D21F74C47}"/>
              </c:ext>
            </c:extLst>
          </c:dPt>
          <c:cat>
            <c:strRef>
              <c:f>Sheet1!$A$2:$A$5</c:f>
              <c:strCache>
                <c:ptCount val="4"/>
                <c:pt idx="0">
                  <c:v>Alumina</c:v>
                </c:pt>
                <c:pt idx="1">
                  <c:v>Calcite</c:v>
                </c:pt>
                <c:pt idx="2">
                  <c:v>Calcium Aluminate</c:v>
                </c:pt>
                <c:pt idx="3">
                  <c:v>Graphite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72.3</c:v>
                </c:pt>
                <c:pt idx="1">
                  <c:v>9.9</c:v>
                </c:pt>
                <c:pt idx="2">
                  <c:v>11.9</c:v>
                </c:pt>
                <c:pt idx="3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B9-4564-BDE1-6B8D21F74C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848442644919214"/>
          <c:y val="0.14964508500354826"/>
          <c:w val="0.32370002002625547"/>
          <c:h val="0.4481680002432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0.84171</cdr:x>
      <cdr:y>0.38998</cdr:y>
    </cdr:from>
    <cdr:to>
      <cdr:x>0.95154</cdr:x>
      <cdr:y>0.5017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FB9C119D-7E41-51B5-47CB-8BBA373BD8B5}"/>
            </a:ext>
          </a:extLst>
        </cdr:cNvPr>
        <cdr:cNvSpPr txBox="1"/>
      </cdr:nvSpPr>
      <cdr:spPr>
        <a:xfrm xmlns:a="http://schemas.openxmlformats.org/drawingml/2006/main">
          <a:off x="3612432" y="859480"/>
          <a:ext cx="471366" cy="246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37 %</a:t>
          </a:r>
        </a:p>
      </cdr:txBody>
    </cdr:sp>
  </cdr:relSizeAnchor>
  <cdr:relSizeAnchor xmlns:cdr="http://schemas.openxmlformats.org/drawingml/2006/chartDrawing">
    <cdr:from>
      <cdr:x>0.65079</cdr:x>
      <cdr:y>0.36971</cdr:y>
    </cdr:from>
    <cdr:to>
      <cdr:x>0.76265</cdr:x>
      <cdr:y>0.48143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DA94BC53-B8E7-55B8-3B82-61F5E02D2E2D}"/>
            </a:ext>
          </a:extLst>
        </cdr:cNvPr>
        <cdr:cNvSpPr txBox="1"/>
      </cdr:nvSpPr>
      <cdr:spPr>
        <a:xfrm xmlns:a="http://schemas.openxmlformats.org/drawingml/2006/main">
          <a:off x="2793040" y="814807"/>
          <a:ext cx="480079" cy="246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28 %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0.7456</cdr:x>
      <cdr:y>0.58921</cdr:y>
    </cdr:from>
    <cdr:to>
      <cdr:x>0.85543</cdr:x>
      <cdr:y>0.70093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FB9C119D-7E41-51B5-47CB-8BBA373BD8B5}"/>
            </a:ext>
          </a:extLst>
        </cdr:cNvPr>
        <cdr:cNvSpPr txBox="1"/>
      </cdr:nvSpPr>
      <cdr:spPr>
        <a:xfrm xmlns:a="http://schemas.openxmlformats.org/drawingml/2006/main">
          <a:off x="3115773" y="1298565"/>
          <a:ext cx="458966" cy="246221"/>
        </a:xfrm>
        <a:prstGeom xmlns:a="http://schemas.openxmlformats.org/drawingml/2006/main" prst="rect">
          <a:avLst/>
        </a:prstGeom>
        <a:solidFill xmlns:a="http://schemas.openxmlformats.org/drawingml/2006/main">
          <a:srgbClr val="FE0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93 %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0.81735</cdr:x>
      <cdr:y>0.53362</cdr:y>
    </cdr:from>
    <cdr:to>
      <cdr:x>0.92718</cdr:x>
      <cdr:y>0.64534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FB9C119D-7E41-51B5-47CB-8BBA373BD8B5}"/>
            </a:ext>
          </a:extLst>
        </cdr:cNvPr>
        <cdr:cNvSpPr txBox="1"/>
      </cdr:nvSpPr>
      <cdr:spPr>
        <a:xfrm xmlns:a="http://schemas.openxmlformats.org/drawingml/2006/main">
          <a:off x="3415613" y="1176058"/>
          <a:ext cx="45896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93 %</a:t>
          </a:r>
        </a:p>
      </cdr:txBody>
    </cdr:sp>
  </cdr:relSizeAnchor>
  <cdr:relSizeAnchor xmlns:cdr="http://schemas.openxmlformats.org/drawingml/2006/chartDrawing">
    <cdr:from>
      <cdr:x>0.63584</cdr:x>
      <cdr:y>0.41147</cdr:y>
    </cdr:from>
    <cdr:to>
      <cdr:x>0.74567</cdr:x>
      <cdr:y>0.52319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01991696-6A0B-A0C7-04D3-2A215CEF017F}"/>
            </a:ext>
          </a:extLst>
        </cdr:cNvPr>
        <cdr:cNvSpPr txBox="1"/>
      </cdr:nvSpPr>
      <cdr:spPr>
        <a:xfrm xmlns:a="http://schemas.openxmlformats.org/drawingml/2006/main">
          <a:off x="2657107" y="906834"/>
          <a:ext cx="45896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9.9%</a:t>
          </a:r>
        </a:p>
      </cdr:txBody>
    </cdr:sp>
  </cdr:relSizeAnchor>
  <cdr:relSizeAnchor xmlns:cdr="http://schemas.openxmlformats.org/drawingml/2006/chartDrawing">
    <cdr:from>
      <cdr:x>0.65478</cdr:x>
      <cdr:y>0.31565</cdr:y>
    </cdr:from>
    <cdr:to>
      <cdr:x>0.79153</cdr:x>
      <cdr:y>0.42737</cdr:y>
    </cdr:to>
    <cdr:sp macro="" textlink="">
      <cdr:nvSpPr>
        <cdr:cNvPr id="4" name="TextBox 8">
          <a:extLst xmlns:a="http://schemas.openxmlformats.org/drawingml/2006/main">
            <a:ext uri="{FF2B5EF4-FFF2-40B4-BE49-F238E27FC236}">
              <a16:creationId xmlns:a16="http://schemas.microsoft.com/office/drawing/2014/main" id="{81E3C78C-8AA4-00C4-80C9-B7C18E53ACEC}"/>
            </a:ext>
          </a:extLst>
        </cdr:cNvPr>
        <cdr:cNvSpPr txBox="1"/>
      </cdr:nvSpPr>
      <cdr:spPr>
        <a:xfrm xmlns:a="http://schemas.openxmlformats.org/drawingml/2006/main" rot="2533227">
          <a:off x="2736239" y="695658"/>
          <a:ext cx="571487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11.9</a:t>
          </a:r>
          <a:r>
            <a:rPr lang="en-US" sz="900" dirty="0">
              <a:solidFill>
                <a:schemeClr val="tx1"/>
              </a:solidFill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3735e89e1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3735e89e1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3a136fd8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3a136fd8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3735e89e1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3735e89e1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3735e89e1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3735e89e1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735e89e1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3735e89e1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3735e89e1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3735e89e1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640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d282009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d2820095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3735e89e1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3735e89e1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3735e89e1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3735e89e1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a136fd8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a136fd84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a136fd8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3a136fd8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a136fd84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a136fd84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60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57950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57950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2">
            <a:alphaModFix/>
          </a:blip>
          <a:srcRect l="15677" r="15683"/>
          <a:stretch/>
        </p:blipFill>
        <p:spPr>
          <a:xfrm>
            <a:off x="7591250" y="3811251"/>
            <a:ext cx="1197850" cy="97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200" y="3811250"/>
            <a:ext cx="1197850" cy="9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 rot="5400000">
            <a:off x="4409450" y="455275"/>
            <a:ext cx="278700" cy="9097500"/>
          </a:xfrm>
          <a:prstGeom prst="rect">
            <a:avLst/>
          </a:prstGeom>
          <a:solidFill>
            <a:srgbClr val="007A33"/>
          </a:solidFill>
          <a:ln w="9525" cap="flat" cmpd="sng">
            <a:solidFill>
              <a:srgbClr val="007A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8865300" y="0"/>
            <a:ext cx="278700" cy="5143500"/>
          </a:xfrm>
          <a:prstGeom prst="rect">
            <a:avLst/>
          </a:prstGeom>
          <a:solidFill>
            <a:srgbClr val="007A33"/>
          </a:solidFill>
          <a:ln w="9525" cap="flat" cmpd="sng">
            <a:solidFill>
              <a:srgbClr val="007A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3437-5EBB-BB0A-23DB-C2EF1507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06A6E-F085-ECC2-4ED4-8E4E2E5BE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EC55B-7E21-FB42-9268-0654E51C0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E57CB-A645-0F89-5320-C8D1D34F712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DA478-7DCC-7BCA-F217-19DE1335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45" y="0"/>
            <a:ext cx="6854910" cy="51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Electro-deoxidation Process (LISAP-MSE </a:t>
            </a:r>
            <a:r>
              <a:rPr lang="en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 2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80939-CCD9-B615-7023-1E0383C87C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48AA4C-8BD7-924D-20A4-FA233AFDC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72090"/>
            <a:ext cx="8520600" cy="3388692"/>
          </a:xfrm>
        </p:spPr>
        <p:txBody>
          <a:bodyPr/>
          <a:lstStyle/>
          <a:p>
            <a:pPr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alidation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</a:t>
            </a:r>
            <a:b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test setups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194EC-C8F9-06A6-09F3-C0986964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637" y="2350112"/>
            <a:ext cx="3561663" cy="2475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9042B-B462-46CB-6893-D545C0BE1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9" y="2350113"/>
            <a:ext cx="3682595" cy="24759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8983E2-495C-E283-95E2-A0C872E95D74}"/>
              </a:ext>
            </a:extLst>
          </p:cNvPr>
          <p:cNvCxnSpPr>
            <a:cxnSpLocks/>
          </p:cNvCxnSpPr>
          <p:nvPr/>
        </p:nvCxnSpPr>
        <p:spPr>
          <a:xfrm>
            <a:off x="3844636" y="3588107"/>
            <a:ext cx="13023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0E2C64B-C3D0-A073-1FA0-BBB25B20F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69" y="4029757"/>
            <a:ext cx="1287935" cy="211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4468C-1ED7-C4D8-BCC2-556187A7D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848" y="2585604"/>
            <a:ext cx="177408" cy="7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1193-4FC6-795C-1043-B8B756C8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Basin Design &amp; Heat Test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88843-A753-B662-959F-B564B5F543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Google Shape;117;p21">
            <a:extLst>
              <a:ext uri="{FF2B5EF4-FFF2-40B4-BE49-F238E27FC236}">
                <a16:creationId xmlns:a16="http://schemas.microsoft.com/office/drawing/2014/main" id="{A0736E50-223D-05BD-7D83-A3C7ACE2AA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156" t="13171" r="4634" b="7168"/>
          <a:stretch/>
        </p:blipFill>
        <p:spPr>
          <a:xfrm>
            <a:off x="645473" y="1179469"/>
            <a:ext cx="3827289" cy="241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wearing a hard hat and gloves&#10;&#10;Description automatically generated">
            <a:extLst>
              <a:ext uri="{FF2B5EF4-FFF2-40B4-BE49-F238E27FC236}">
                <a16:creationId xmlns:a16="http://schemas.microsoft.com/office/drawing/2014/main" id="{271362C1-9BE6-0776-3AFD-D76F86AE7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71565" r="35478"/>
          <a:stretch/>
        </p:blipFill>
        <p:spPr>
          <a:xfrm>
            <a:off x="4671240" y="1179469"/>
            <a:ext cx="4105254" cy="24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2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5C5EE-0451-3021-0144-9CC48419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Test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33CCB-4781-3670-DEC4-5A724178F1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 descr="A metal plate on a table&#10;&#10;Description automatically generated">
            <a:extLst>
              <a:ext uri="{FF2B5EF4-FFF2-40B4-BE49-F238E27FC236}">
                <a16:creationId xmlns:a16="http://schemas.microsoft.com/office/drawing/2014/main" id="{28DECF9D-0DE0-0E80-E8B3-5F387357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1" t="21575" r="1820" b="35741"/>
          <a:stretch/>
        </p:blipFill>
        <p:spPr>
          <a:xfrm>
            <a:off x="904335" y="976745"/>
            <a:ext cx="7335329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0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iece of foam&#10;&#10;Description automatically generated">
            <a:extLst>
              <a:ext uri="{FF2B5EF4-FFF2-40B4-BE49-F238E27FC236}">
                <a16:creationId xmlns:a16="http://schemas.microsoft.com/office/drawing/2014/main" id="{0D89911B-9A25-3C41-8FA5-B8F43FC2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" y="715467"/>
            <a:ext cx="3835167" cy="2124143"/>
          </a:xfrm>
          <a:prstGeom prst="rect">
            <a:avLst/>
          </a:prstGeom>
        </p:spPr>
      </p:pic>
      <p:pic>
        <p:nvPicPr>
          <p:cNvPr id="7" name="Picture 6" descr="A large metal machine with a vent&#10;&#10;Description automatically generated with medium confidence">
            <a:extLst>
              <a:ext uri="{FF2B5EF4-FFF2-40B4-BE49-F238E27FC236}">
                <a16:creationId xmlns:a16="http://schemas.microsoft.com/office/drawing/2014/main" id="{F0024BD1-8E39-AE99-78E8-1D7D17B12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1" t="6909" r="31264" b="13505"/>
          <a:stretch/>
        </p:blipFill>
        <p:spPr>
          <a:xfrm>
            <a:off x="5921406" y="0"/>
            <a:ext cx="2917458" cy="28968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D2F59E-2215-7731-6362-4B3D5872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Furnace Testing</a:t>
            </a:r>
          </a:p>
        </p:txBody>
      </p:sp>
      <p:pic>
        <p:nvPicPr>
          <p:cNvPr id="3" name="Picture 2" descr="A red light in a brick wall&#10;&#10;Description automatically generated">
            <a:extLst>
              <a:ext uri="{FF2B5EF4-FFF2-40B4-BE49-F238E27FC236}">
                <a16:creationId xmlns:a16="http://schemas.microsoft.com/office/drawing/2014/main" id="{87771DC6-29D0-E05A-A34B-EAA0E9D39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" t="16389" r="17546" b="15891"/>
          <a:stretch/>
        </p:blipFill>
        <p:spPr>
          <a:xfrm>
            <a:off x="2835210" y="2602320"/>
            <a:ext cx="4183521" cy="21336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2A416-438C-FBBE-2B92-AC31812B54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C36C-7482-D12B-D8FA-423DA279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Furnace Testing Aftermath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ack rectangular object with a metal tube&#10;&#10;Description automatically generated">
            <a:extLst>
              <a:ext uri="{FF2B5EF4-FFF2-40B4-BE49-F238E27FC236}">
                <a16:creationId xmlns:a16="http://schemas.microsoft.com/office/drawing/2014/main" id="{44E7D454-A7F5-A6D7-F10D-3BAB3F8A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858" y="1017724"/>
            <a:ext cx="3446057" cy="2584543"/>
          </a:xfrm>
          <a:prstGeom prst="rect">
            <a:avLst/>
          </a:prstGeom>
        </p:spPr>
      </p:pic>
      <p:pic>
        <p:nvPicPr>
          <p:cNvPr id="8" name="Picture 7" descr="A broken cigarette on the ground&#10;&#10;Description automatically generated">
            <a:extLst>
              <a:ext uri="{FF2B5EF4-FFF2-40B4-BE49-F238E27FC236}">
                <a16:creationId xmlns:a16="http://schemas.microsoft.com/office/drawing/2014/main" id="{C83402CD-6F3F-F927-434B-C1A691EC8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5" r="17551" b="21122"/>
          <a:stretch/>
        </p:blipFill>
        <p:spPr>
          <a:xfrm>
            <a:off x="7171635" y="667687"/>
            <a:ext cx="1624615" cy="2934580"/>
          </a:xfrm>
          <a:prstGeom prst="rect">
            <a:avLst/>
          </a:prstGeom>
        </p:spPr>
      </p:pic>
      <p:pic>
        <p:nvPicPr>
          <p:cNvPr id="10" name="Picture 9" descr="A white rectangular object with a hole in it&#10;&#10;Description automatically generated">
            <a:extLst>
              <a:ext uri="{FF2B5EF4-FFF2-40B4-BE49-F238E27FC236}">
                <a16:creationId xmlns:a16="http://schemas.microsoft.com/office/drawing/2014/main" id="{E0E6013D-5011-D7A5-0F85-2D8D7867E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9" t="3625" b="12837"/>
          <a:stretch/>
        </p:blipFill>
        <p:spPr>
          <a:xfrm rot="16200000">
            <a:off x="658303" y="690131"/>
            <a:ext cx="2653952" cy="330913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3B3732-BE6D-E143-5680-661C0032AE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783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D4A0-24CF-287E-24A5-452E3EBF85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C13053D-B210-347F-B67D-51B7D24BB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" t="13140" r="3031" b="27126"/>
          <a:stretch/>
        </p:blipFill>
        <p:spPr>
          <a:xfrm>
            <a:off x="37350" y="672090"/>
            <a:ext cx="8801850" cy="4128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26348F-A208-9737-8D1A-837BFDDBD5FA}"/>
              </a:ext>
            </a:extLst>
          </p:cNvPr>
          <p:cNvSpPr/>
          <p:nvPr/>
        </p:nvSpPr>
        <p:spPr>
          <a:xfrm>
            <a:off x="5202382" y="1018308"/>
            <a:ext cx="3459170" cy="1343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D3D185-FB47-438A-1DF5-1524A30D74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373844"/>
              </p:ext>
            </p:extLst>
          </p:nvPr>
        </p:nvGraphicFramePr>
        <p:xfrm>
          <a:off x="3413522" y="457200"/>
          <a:ext cx="5340193" cy="274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1868AE9-BD71-90F2-C9F1-F6CE21CA8623}"/>
              </a:ext>
            </a:extLst>
          </p:cNvPr>
          <p:cNvSpPr txBox="1"/>
          <p:nvPr/>
        </p:nvSpPr>
        <p:spPr>
          <a:xfrm>
            <a:off x="7308789" y="1018308"/>
            <a:ext cx="495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6A2B7-E7E9-BFC1-A953-F08890C4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Furnace Testing Results (Unsuccessful)</a:t>
            </a:r>
          </a:p>
        </p:txBody>
      </p:sp>
    </p:spTree>
    <p:extLst>
      <p:ext uri="{BB962C8B-B14F-4D97-AF65-F5344CB8AC3E}">
        <p14:creationId xmlns:p14="http://schemas.microsoft.com/office/powerpoint/2010/main" val="1830718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3387-ADDB-0309-254C-15D3D86E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Cell Test Setup</a:t>
            </a:r>
          </a:p>
        </p:txBody>
      </p:sp>
      <p:pic>
        <p:nvPicPr>
          <p:cNvPr id="11" name="Picture 10" descr="A person's hand holding a rod&#10;&#10;Description automatically generated">
            <a:extLst>
              <a:ext uri="{FF2B5EF4-FFF2-40B4-BE49-F238E27FC236}">
                <a16:creationId xmlns:a16="http://schemas.microsoft.com/office/drawing/2014/main" id="{685A5963-8ED7-0F32-A6C7-4ECC99E4A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0"/>
          <a:stretch/>
        </p:blipFill>
        <p:spPr>
          <a:xfrm>
            <a:off x="2004305" y="672090"/>
            <a:ext cx="2355385" cy="412346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34273C-2375-5854-AD44-F14F0009FE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4" name="Picture 3" descr="A diagram of a sound system&#10;&#10;Description automatically generated">
            <a:extLst>
              <a:ext uri="{FF2B5EF4-FFF2-40B4-BE49-F238E27FC236}">
                <a16:creationId xmlns:a16="http://schemas.microsoft.com/office/drawing/2014/main" id="{3E05876A-D4F2-7969-817B-0B1FFF09C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/>
          <a:stretch/>
        </p:blipFill>
        <p:spPr>
          <a:xfrm>
            <a:off x="4572000" y="99390"/>
            <a:ext cx="2834934" cy="47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31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C36C-7482-D12B-D8FA-423DA279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10193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Cell Testing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round object with a red circle&#10;&#10;Description automatically generated">
            <a:extLst>
              <a:ext uri="{FF2B5EF4-FFF2-40B4-BE49-F238E27FC236}">
                <a16:creationId xmlns:a16="http://schemas.microsoft.com/office/drawing/2014/main" id="{11549C71-2533-B619-EC27-9BF5C396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3" b="1273"/>
          <a:stretch/>
        </p:blipFill>
        <p:spPr>
          <a:xfrm>
            <a:off x="4290417" y="754525"/>
            <a:ext cx="2804962" cy="31372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CB345-0295-AF76-8A5E-5DD43370F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 descr="A person holding a piece of white material&#10;&#10;Description automatically generated">
            <a:extLst>
              <a:ext uri="{FF2B5EF4-FFF2-40B4-BE49-F238E27FC236}">
                <a16:creationId xmlns:a16="http://schemas.microsoft.com/office/drawing/2014/main" id="{5EE840C3-959F-CD40-0FA2-D2EC39A1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23" y="754525"/>
            <a:ext cx="2253649" cy="3908555"/>
          </a:xfrm>
          <a:prstGeom prst="rect">
            <a:avLst/>
          </a:prstGeom>
        </p:spPr>
      </p:pic>
      <p:pic>
        <p:nvPicPr>
          <p:cNvPr id="4" name="Picture 3" descr="A black stick on a white brick wall&#10;&#10;Description automatically generated">
            <a:extLst>
              <a:ext uri="{FF2B5EF4-FFF2-40B4-BE49-F238E27FC236}">
                <a16:creationId xmlns:a16="http://schemas.microsoft.com/office/drawing/2014/main" id="{26BCF5FF-6813-8A39-9B04-768543ED0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69" r="22043" b="48663"/>
          <a:stretch/>
        </p:blipFill>
        <p:spPr>
          <a:xfrm>
            <a:off x="4290417" y="4064868"/>
            <a:ext cx="2804962" cy="5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92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DF960-094F-4D43-79CA-A9B3D02BFD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561416-6D2E-AEE8-FCD2-D38B9F37574E}"/>
              </a:ext>
            </a:extLst>
          </p:cNvPr>
          <p:cNvGrpSpPr/>
          <p:nvPr/>
        </p:nvGrpSpPr>
        <p:grpSpPr>
          <a:xfrm>
            <a:off x="0" y="588818"/>
            <a:ext cx="8859982" cy="4232937"/>
            <a:chOff x="582835" y="378917"/>
            <a:chExt cx="8481297" cy="40641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4CCBE1-0AA3-D28E-CFFD-49AE9626BA8E}"/>
                </a:ext>
              </a:extLst>
            </p:cNvPr>
            <p:cNvGrpSpPr/>
            <p:nvPr/>
          </p:nvGrpSpPr>
          <p:grpSpPr>
            <a:xfrm>
              <a:off x="582835" y="378917"/>
              <a:ext cx="8481297" cy="4064141"/>
              <a:chOff x="-617827" y="1616071"/>
              <a:chExt cx="8551594" cy="4090176"/>
            </a:xfrm>
          </p:grpSpPr>
          <p:pic>
            <p:nvPicPr>
              <p:cNvPr id="10" name="Picture 9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B02FBC58-FD06-EFF3-CBB1-E8F368AE0C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679" t="14212" r="4248" b="28285"/>
              <a:stretch/>
            </p:blipFill>
            <p:spPr>
              <a:xfrm>
                <a:off x="-617827" y="1616071"/>
                <a:ext cx="8551594" cy="409017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5E61615-F69A-BCE8-398A-8801F16D37EB}"/>
                  </a:ext>
                </a:extLst>
              </p:cNvPr>
              <p:cNvSpPr/>
              <p:nvPr/>
            </p:nvSpPr>
            <p:spPr>
              <a:xfrm>
                <a:off x="4394905" y="1882027"/>
                <a:ext cx="3471455" cy="1358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519BE0C5-8CAF-2C22-8DF8-B8CB3197414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70813976"/>
                </p:ext>
              </p:extLst>
            </p:nvPr>
          </p:nvGraphicFramePr>
          <p:xfrm>
            <a:off x="4335452" y="380728"/>
            <a:ext cx="4498946" cy="26933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69AAA537-71EA-A91B-6718-883FF8CB9034}"/>
                </a:ext>
              </a:extLst>
            </p:cNvPr>
            <p:cNvSpPr txBox="1"/>
            <p:nvPr/>
          </p:nvSpPr>
          <p:spPr>
            <a:xfrm>
              <a:off x="7513897" y="831266"/>
              <a:ext cx="5714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5.9</a:t>
              </a:r>
              <a:r>
                <a:rPr lang="en-US" sz="900" dirty="0">
                  <a:solidFill>
                    <a:schemeClr val="tx1"/>
                  </a:solidFill>
                </a:rPr>
                <a:t>%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DE5C02-D348-D29E-DD51-096D3735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104482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Graphite Cell Results (Unsuccessful)</a:t>
            </a:r>
          </a:p>
        </p:txBody>
      </p:sp>
    </p:spTree>
    <p:extLst>
      <p:ext uri="{BB962C8B-B14F-4D97-AF65-F5344CB8AC3E}">
        <p14:creationId xmlns:p14="http://schemas.microsoft.com/office/powerpoint/2010/main" val="106161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37A4-C96F-8A77-A900-05D28A6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8" y="10390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8E01C-AA1B-9C21-C979-AD8A671A8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978" y="669678"/>
            <a:ext cx="8520600" cy="3388692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1 Successful but Not Optimized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 Needs Work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(Some Funds Remaining)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4798F-E1D5-B50B-D970-0917DCF8A3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47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/>
        </p:nvSpPr>
        <p:spPr>
          <a:xfrm>
            <a:off x="82950" y="-6450"/>
            <a:ext cx="8825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Times New Roman"/>
                <a:ea typeface="Times New Roman"/>
                <a:cs typeface="Times New Roman"/>
                <a:sym typeface="Times New Roman"/>
              </a:rPr>
              <a:t>Lunar In-Situ Aluminum Production through Molten Salt Electrolysis</a:t>
            </a:r>
            <a:br>
              <a:rPr lang="en" sz="19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900" b="1" dirty="0">
                <a:latin typeface="Times New Roman"/>
                <a:ea typeface="Times New Roman"/>
                <a:cs typeface="Times New Roman"/>
                <a:sym typeface="Times New Roman"/>
              </a:rPr>
              <a:t>(LISAP-MSE)</a:t>
            </a:r>
            <a:endParaRPr sz="19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J. N. Ortega, J. Smith, F. Rezaei, D. Bayless, W. Schonberg, D. Stutts, and D. Han (handao@mst.edu)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Missouri University of Science and Technology, Rolla, MO 65409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1C629D-1D8C-4E73-F7B0-8D08ED7F30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85292-CBA0-D179-8830-64A5D4C0800D}"/>
              </a:ext>
            </a:extLst>
          </p:cNvPr>
          <p:cNvSpPr txBox="1"/>
          <p:nvPr/>
        </p:nvSpPr>
        <p:spPr>
          <a:xfrm>
            <a:off x="89877" y="1528951"/>
            <a:ext cx="2033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Undergrad Team Members: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396E0-5278-8CB0-2DFA-3327B5305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3" y="1805950"/>
            <a:ext cx="2247928" cy="1120279"/>
          </a:xfrm>
          <a:prstGeom prst="rect">
            <a:avLst/>
          </a:prstGeom>
        </p:spPr>
      </p:pic>
      <p:pic>
        <p:nvPicPr>
          <p:cNvPr id="11" name="Picture 10" descr="A couple of people wearing white coats&#10;&#10;Description automatically generated">
            <a:extLst>
              <a:ext uri="{FF2B5EF4-FFF2-40B4-BE49-F238E27FC236}">
                <a16:creationId xmlns:a16="http://schemas.microsoft.com/office/drawing/2014/main" id="{B90C791F-48A2-C03A-1AC8-EB0C032AE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597" y="1141211"/>
            <a:ext cx="4128806" cy="3096606"/>
          </a:xfrm>
          <a:prstGeom prst="rect">
            <a:avLst/>
          </a:prstGeom>
        </p:spPr>
      </p:pic>
      <p:pic>
        <p:nvPicPr>
          <p:cNvPr id="12" name="Picture 11" descr="A person wearing a hard hat and gloves working in a factory&#10;&#10;Description automatically generated">
            <a:extLst>
              <a:ext uri="{FF2B5EF4-FFF2-40B4-BE49-F238E27FC236}">
                <a16:creationId xmlns:a16="http://schemas.microsoft.com/office/drawing/2014/main" id="{2B2E06F7-00FB-B642-AFE3-23BAB7004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356" y="1528951"/>
            <a:ext cx="2163944" cy="16229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37A4-C96F-8A77-A900-05D28A6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8" y="9697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4798F-E1D5-B50B-D970-0917DCF8A3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8E01C-AA1B-9C21-C979-AD8A671A8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978" y="669678"/>
            <a:ext cx="8520600" cy="3388692"/>
          </a:xfrm>
        </p:spPr>
        <p:txBody>
          <a:bodyPr/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Optimizing the Leaching Process</a:t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Redesign of Electrolysis Setup</a:t>
            </a:r>
          </a:p>
        </p:txBody>
      </p:sp>
      <p:pic>
        <p:nvPicPr>
          <p:cNvPr id="8" name="Picture 7" descr="A diagram of a calibration&#10;&#10;Description automatically generated">
            <a:extLst>
              <a:ext uri="{FF2B5EF4-FFF2-40B4-BE49-F238E27FC236}">
                <a16:creationId xmlns:a16="http://schemas.microsoft.com/office/drawing/2014/main" id="{3DBE09AF-C158-4386-85F0-21670F5AE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88"/>
          <a:stretch/>
        </p:blipFill>
        <p:spPr>
          <a:xfrm>
            <a:off x="4070782" y="96978"/>
            <a:ext cx="3105872" cy="46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8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99390" y="10131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99390" y="67401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 BIG Idea Challenge 2023</a:t>
            </a:r>
            <a:b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Missouri S&amp;T’s Kummer Innovation and Entruepreneural Fellowship</a:t>
            </a:r>
            <a:b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Missouri Space Grant Consortium</a:t>
            </a:r>
            <a:b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"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Dr’s Daoru Han, Jeffrey Smith, Fateme Rezaei, David Bayless, William Schonberg, and Daniel Stutts</a:t>
            </a:r>
            <a:b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" sz="17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Todd Sanders and Many Undergraduate Researchers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280B3-3AE1-3DC6-F507-3A821DC691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754175"/>
            <a:ext cx="8520600" cy="3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810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G. Z. Chen. The FFC Cambridge Process for Metal Production: Principle, Practice, and Prospect. In Proceedings of the Third International Slag Valorisation Symposium, March 2013.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K. C. T. Kilby, L. Centeno, G. Doughty, S. Mucklejohn, and D. Fray. The Electrochemical Production of Oxygen and Metal via the FFC-Cambridge Process. </a:t>
            </a:r>
            <a:r>
              <a:rPr lang="en" sz="1400" i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Space Resources Roundtable</a:t>
            </a:r>
            <a:r>
              <a:rPr lang="en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8:64–65, 01 2006</a:t>
            </a:r>
            <a:br>
              <a:rPr lang="en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endParaRPr lang="en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H.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Kadowaki, Y.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Katasho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Yasuda, and T.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Nohira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Electrolytic Reduction of Solid Al2O3 to Liquid Al in Molten CaCl2. Journal of The Electrochemical Society, 165(2), 2018.</a:t>
            </a:r>
            <a:endParaRPr lang="en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72ED9-2B0A-C1C8-F570-BA6752DE37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6116CC-FC78-AF84-A40A-1271CCDA635E}"/>
              </a:ext>
            </a:extLst>
          </p:cNvPr>
          <p:cNvSpPr/>
          <p:nvPr/>
        </p:nvSpPr>
        <p:spPr>
          <a:xfrm>
            <a:off x="37350" y="3775364"/>
            <a:ext cx="2722418" cy="1045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338328" y="173727"/>
            <a:ext cx="2467343" cy="10420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BD224-9139-890B-D66D-89009FFAB7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 descr="A diagram of a plant on the moon&#10;&#10;Description automatically generated">
            <a:extLst>
              <a:ext uri="{FF2B5EF4-FFF2-40B4-BE49-F238E27FC236}">
                <a16:creationId xmlns:a16="http://schemas.microsoft.com/office/drawing/2014/main" id="{8D3C2D64-FF6F-DC6A-4BAF-CCFDC98C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501" y="1685524"/>
            <a:ext cx="4763799" cy="3134929"/>
          </a:xfrm>
          <a:prstGeom prst="rect">
            <a:avLst/>
          </a:prstGeom>
        </p:spPr>
      </p:pic>
      <p:pic>
        <p:nvPicPr>
          <p:cNvPr id="7" name="Picture 6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8EC41DE6-7610-5825-54F5-329398D8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33" y="1368136"/>
            <a:ext cx="3636124" cy="33402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9854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98540" y="672091"/>
            <a:ext cx="8520600" cy="30617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LISAP-MSE Method Overview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LISAP-MSE Phase 1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chemeClr val="dk1"/>
              </a:buClr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LISAP-MSE Phase 2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</a:t>
            </a:r>
            <a:b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91462-D85C-99E1-32EA-5533377FD5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9854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694650"/>
            <a:ext cx="85206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Artemis Base Camp (ABC)</a:t>
            </a: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Additive Manufacturing</a:t>
            </a: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 ISRU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91462-D85C-99E1-32EA-5533377FD5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2D4059-F243-43CB-FCC1-DDDBEF2018EA}"/>
              </a:ext>
            </a:extLst>
          </p:cNvPr>
          <p:cNvGrpSpPr/>
          <p:nvPr/>
        </p:nvGrpSpPr>
        <p:grpSpPr>
          <a:xfrm>
            <a:off x="4197926" y="694650"/>
            <a:ext cx="4634373" cy="3030825"/>
            <a:chOff x="4197926" y="694650"/>
            <a:chExt cx="4634373" cy="3030825"/>
          </a:xfrm>
        </p:grpSpPr>
        <p:pic>
          <p:nvPicPr>
            <p:cNvPr id="66" name="Google Shape;66;p14"/>
            <p:cNvPicPr preferRelativeResize="0"/>
            <p:nvPr/>
          </p:nvPicPr>
          <p:blipFill rotWithShape="1">
            <a:blip r:embed="rId3">
              <a:alphaModFix/>
            </a:blip>
            <a:srcRect l="1798" t="3183" r="2010" b="2084"/>
            <a:stretch/>
          </p:blipFill>
          <p:spPr>
            <a:xfrm>
              <a:off x="4259450" y="694650"/>
              <a:ext cx="4572849" cy="30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F63494-1B9D-D0B1-D840-E64B9A07BC1B}"/>
                </a:ext>
              </a:extLst>
            </p:cNvPr>
            <p:cNvSpPr txBox="1"/>
            <p:nvPr/>
          </p:nvSpPr>
          <p:spPr>
            <a:xfrm>
              <a:off x="4197926" y="3494643"/>
              <a:ext cx="189114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Source: ICON/SEArch+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55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Terrestrial Methods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694650"/>
            <a:ext cx="85206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State of the Art</a:t>
            </a: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Bauxite (Al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O(OH))</a:t>
            </a:r>
            <a:b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Sodium aluminate (NaAlO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Aluminum hydroxide (Al(OH)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b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Alumina (Al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b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Cryolite (Na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AlF</a:t>
            </a:r>
            <a:r>
              <a:rPr lang="en" sz="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l="1124" t="2220" r="1124" b="3270"/>
          <a:stretch/>
        </p:blipFill>
        <p:spPr>
          <a:xfrm>
            <a:off x="4689775" y="926750"/>
            <a:ext cx="3362525" cy="24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926" y="2300501"/>
            <a:ext cx="2839575" cy="13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519B11-CD76-14C2-0AB9-77F8F8182D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FFC Cambridge Method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694650"/>
            <a:ext cx="85206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Starting Point</a:t>
            </a:r>
            <a:b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Many Metallic Oxides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884" y="121951"/>
            <a:ext cx="4189418" cy="233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5225" y="2660909"/>
            <a:ext cx="4613550" cy="19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CF9FE-E5BC-DC0B-99D4-AD0AB33145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652DA-D421-BB54-676B-6CDD1AEC36E0}"/>
              </a:ext>
            </a:extLst>
          </p:cNvPr>
          <p:cNvSpPr txBox="1"/>
          <p:nvPr/>
        </p:nvSpPr>
        <p:spPr>
          <a:xfrm>
            <a:off x="6126466" y="2401717"/>
            <a:ext cx="1222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9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Chen et. al., 2013 [1] 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8AF9B-ED5A-55CC-6B95-20E0647016C8}"/>
              </a:ext>
            </a:extLst>
          </p:cNvPr>
          <p:cNvSpPr txBox="1"/>
          <p:nvPr/>
        </p:nvSpPr>
        <p:spPr>
          <a:xfrm>
            <a:off x="3960873" y="4585678"/>
            <a:ext cx="122225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9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Kilby et. al., 2006 [2] 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LISAP-MSE Method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77" y="577935"/>
            <a:ext cx="2832095" cy="29290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F286AD-4DDB-EDCE-ABD5-C3F4ED31000F}"/>
              </a:ext>
            </a:extLst>
          </p:cNvPr>
          <p:cNvSpPr txBox="1"/>
          <p:nvPr/>
        </p:nvSpPr>
        <p:spPr>
          <a:xfrm>
            <a:off x="576883" y="3501857"/>
            <a:ext cx="21244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US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Kadowaki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al., 2018 [3]</a:t>
            </a:r>
          </a:p>
        </p:txBody>
      </p:sp>
      <p:pic>
        <p:nvPicPr>
          <p:cNvPr id="3" name="Picture 2" descr="A black background with white rectangles&#10;&#10;Description automatically generated">
            <a:extLst>
              <a:ext uri="{FF2B5EF4-FFF2-40B4-BE49-F238E27FC236}">
                <a16:creationId xmlns:a16="http://schemas.microsoft.com/office/drawing/2014/main" id="{FCB0785F-6692-FA33-4A87-9851C1628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676" y="185551"/>
            <a:ext cx="3344179" cy="43739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78501-16CE-3F19-1E8D-7CD15EB718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42E8D0C-5111-8CD2-5603-CFF40C29E25E}"/>
              </a:ext>
            </a:extLst>
          </p:cNvPr>
          <p:cNvSpPr/>
          <p:nvPr/>
        </p:nvSpPr>
        <p:spPr>
          <a:xfrm>
            <a:off x="6358929" y="672090"/>
            <a:ext cx="616110" cy="2639146"/>
          </a:xfrm>
          <a:prstGeom prst="rightBrace">
            <a:avLst>
              <a:gd name="adj1" fmla="val 99506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5CA6295-E499-D900-34F2-505147D79EB3}"/>
              </a:ext>
            </a:extLst>
          </p:cNvPr>
          <p:cNvSpPr/>
          <p:nvPr/>
        </p:nvSpPr>
        <p:spPr>
          <a:xfrm>
            <a:off x="6358929" y="3311237"/>
            <a:ext cx="616110" cy="1248237"/>
          </a:xfrm>
          <a:prstGeom prst="rightBrace">
            <a:avLst>
              <a:gd name="adj1" fmla="val 54500"/>
              <a:gd name="adj2" fmla="val 5101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7E741-CBA5-49E4-5C7E-E9072C196417}"/>
              </a:ext>
            </a:extLst>
          </p:cNvPr>
          <p:cNvSpPr txBox="1"/>
          <p:nvPr/>
        </p:nvSpPr>
        <p:spPr>
          <a:xfrm>
            <a:off x="6961185" y="3818404"/>
            <a:ext cx="928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5411A-4109-716A-5F39-31E969088B35}"/>
              </a:ext>
            </a:extLst>
          </p:cNvPr>
          <p:cNvSpPr txBox="1"/>
          <p:nvPr/>
        </p:nvSpPr>
        <p:spPr>
          <a:xfrm>
            <a:off x="6961184" y="1860858"/>
            <a:ext cx="928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Leaching &amp; Thermal Reduction Process (LISAP-MSE </a:t>
            </a:r>
            <a:r>
              <a:rPr lang="en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 1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80939-CCD9-B615-7023-1E0383C87C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AD1418E7-32A0-7EA5-1BE0-59E245005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5" t="6346" r="42984" b="76349"/>
          <a:stretch/>
        </p:blipFill>
        <p:spPr>
          <a:xfrm>
            <a:off x="5598945" y="1848033"/>
            <a:ext cx="3173445" cy="1447434"/>
          </a:xfrm>
          <a:prstGeom prst="rect">
            <a:avLst/>
          </a:prstGeom>
        </p:spPr>
      </p:pic>
      <p:pic>
        <p:nvPicPr>
          <p:cNvPr id="3" name="Picture 2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EFBAD48C-95BD-BE8C-8E99-73BF39B6A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21" y="672090"/>
            <a:ext cx="4592224" cy="42185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F80F67-D084-1A9B-9863-5103863F71A7}"/>
              </a:ext>
            </a:extLst>
          </p:cNvPr>
          <p:cNvSpPr/>
          <p:nvPr/>
        </p:nvSpPr>
        <p:spPr>
          <a:xfrm>
            <a:off x="60235" y="3527408"/>
            <a:ext cx="770283" cy="1284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FE32F2CE-DAD8-5BA3-4501-DDC0B55A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3267" r="4341" b="26979"/>
          <a:stretch/>
        </p:blipFill>
        <p:spPr>
          <a:xfrm>
            <a:off x="311673" y="671446"/>
            <a:ext cx="8520600" cy="4140108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2F10DB-87A9-D47E-8945-FF2AED1E4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7482E8-041C-34CC-2F1D-22FD5B73DB46}"/>
              </a:ext>
            </a:extLst>
          </p:cNvPr>
          <p:cNvSpPr/>
          <p:nvPr/>
        </p:nvSpPr>
        <p:spPr>
          <a:xfrm>
            <a:off x="4860483" y="998637"/>
            <a:ext cx="3916374" cy="1349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A04603-6565-67B0-36CF-A7A8E0140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426" y="1083029"/>
            <a:ext cx="2107302" cy="460462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7% Ca by Mass</a:t>
            </a:r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99390" y="993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Leaching Characterization Data (Success)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C92624-6992-927E-C8D9-408597DCB706}"/>
              </a:ext>
            </a:extLst>
          </p:cNvPr>
          <p:cNvGrpSpPr/>
          <p:nvPr/>
        </p:nvGrpSpPr>
        <p:grpSpPr>
          <a:xfrm>
            <a:off x="4359690" y="671446"/>
            <a:ext cx="4291773" cy="2203908"/>
            <a:chOff x="4359690" y="671446"/>
            <a:chExt cx="4291773" cy="220390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706496D2-A8F3-5246-A759-BFC2C750DB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3111175"/>
                </p:ext>
              </p:extLst>
            </p:nvPr>
          </p:nvGraphicFramePr>
          <p:xfrm>
            <a:off x="4359690" y="671446"/>
            <a:ext cx="4291773" cy="22039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5AB418-3268-BABA-64AE-3523340EE55F}"/>
                </a:ext>
              </a:extLst>
            </p:cNvPr>
            <p:cNvSpPr txBox="1"/>
            <p:nvPr/>
          </p:nvSpPr>
          <p:spPr>
            <a:xfrm>
              <a:off x="7392770" y="2144987"/>
              <a:ext cx="4657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35 %</a:t>
              </a: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C6A47194-9BE0-75F0-EF93-5FED3B073833}"/>
              </a:ext>
            </a:extLst>
          </p:cNvPr>
          <p:cNvSpPr txBox="1"/>
          <p:nvPr/>
        </p:nvSpPr>
        <p:spPr>
          <a:xfrm>
            <a:off x="311727" y="4457377"/>
            <a:ext cx="1205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  Hibonite: CaAl</a:t>
            </a:r>
            <a:r>
              <a:rPr lang="en-US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Grossite: CaAl</a:t>
            </a:r>
            <a:r>
              <a:rPr lang="en-US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025B7-9445-F9B3-161C-C2878D937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9304"/>
            <a:ext cx="367143" cy="1894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f30225-1a35-47c7-873b-08b7e06d4693" xsi:nil="true"/>
    <TaxKeywordTaxHTField xmlns="50f30225-1a35-47c7-873b-08b7e06d4693">
      <Terms xmlns="http://schemas.microsoft.com/office/infopath/2007/PartnerControls"/>
    </TaxKeywordTaxHTField>
    <lcf76f155ced4ddcb4097134ff3c332f xmlns="8f690317-575f-4b84-a61c-6268b3e8391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30919782DC4440AD67E6E83B93AA58" ma:contentTypeVersion="19" ma:contentTypeDescription="Create a new document." ma:contentTypeScope="" ma:versionID="a6bc8a89c4187da129df50b5291f33ee">
  <xsd:schema xmlns:xsd="http://www.w3.org/2001/XMLSchema" xmlns:xs="http://www.w3.org/2001/XMLSchema" xmlns:p="http://schemas.microsoft.com/office/2006/metadata/properties" xmlns:ns2="8f690317-575f-4b84-a61c-6268b3e83918" xmlns:ns3="50f30225-1a35-47c7-873b-08b7e06d4693" targetNamespace="http://schemas.microsoft.com/office/2006/metadata/properties" ma:root="true" ma:fieldsID="00841da8539f1953318b750d1772cf1f" ns2:_="" ns3:_="">
    <xsd:import namespace="8f690317-575f-4b84-a61c-6268b3e83918"/>
    <xsd:import namespace="50f30225-1a35-47c7-873b-08b7e06d46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KeywordTaxHTField" minOccurs="0"/>
                <xsd:element ref="ns3:TaxCatchAll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90317-575f-4b84-a61c-6268b3e83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09f5710-9d0d-44ce-8be4-78788e297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30225-1a35-47c7-873b-08b7e06d469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409f5710-9d0d-44ce-8be4-78788e29743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62de0915-631a-4189-a0c8-4cc111a3c146}" ma:internalName="TaxCatchAll" ma:showField="CatchAllData" ma:web="50f30225-1a35-47c7-873b-08b7e06d46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379020-DF3C-4814-97E6-EEB0C62E6D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14C2A0-01A4-4F18-8B88-2543DCDCBAF0}">
  <ds:schemaRefs>
    <ds:schemaRef ds:uri="http://schemas.microsoft.com/office/2006/metadata/properties"/>
    <ds:schemaRef ds:uri="http://schemas.microsoft.com/office/infopath/2007/PartnerControls"/>
    <ds:schemaRef ds:uri="50f30225-1a35-47c7-873b-08b7e06d4693"/>
    <ds:schemaRef ds:uri="8f690317-575f-4b84-a61c-6268b3e83918"/>
  </ds:schemaRefs>
</ds:datastoreItem>
</file>

<file path=customXml/itemProps3.xml><?xml version="1.0" encoding="utf-8"?>
<ds:datastoreItem xmlns:ds="http://schemas.openxmlformats.org/officeDocument/2006/customXml" ds:itemID="{63BF29AA-461D-440B-B2CE-9E8279139F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690317-575f-4b84-a61c-6268b3e83918"/>
    <ds:schemaRef ds:uri="50f30225-1a35-47c7-873b-08b7e06d46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513</Words>
  <Application>Microsoft Macintosh PowerPoint</Application>
  <PresentationFormat>On-screen Show (16:9)</PresentationFormat>
  <Paragraphs>94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Times New Roman</vt:lpstr>
      <vt:lpstr>Simple Light</vt:lpstr>
      <vt:lpstr>PowerPoint Presentation</vt:lpstr>
      <vt:lpstr>PowerPoint Presentation</vt:lpstr>
      <vt:lpstr>Outline</vt:lpstr>
      <vt:lpstr>Motivation</vt:lpstr>
      <vt:lpstr>Terrestrial Methods</vt:lpstr>
      <vt:lpstr>FFC Cambridge Method</vt:lpstr>
      <vt:lpstr>LISAP-MSE Method</vt:lpstr>
      <vt:lpstr>Leaching &amp; Thermal Reduction Process (LISAP-MSE Phase 1)</vt:lpstr>
      <vt:lpstr>Leaching Characterization Data (Success)</vt:lpstr>
      <vt:lpstr>Electro-deoxidation Process (LISAP-MSE Phase 2)</vt:lpstr>
      <vt:lpstr>Basin Design &amp; Heat Test</vt:lpstr>
      <vt:lpstr>Heat Test Result</vt:lpstr>
      <vt:lpstr>Furnace Testing</vt:lpstr>
      <vt:lpstr>Furnace Testing Aftermath </vt:lpstr>
      <vt:lpstr>Furnace Testing Results (Unsuccessful)</vt:lpstr>
      <vt:lpstr>Graphite Cell Test Setup</vt:lpstr>
      <vt:lpstr>Graphite Cell Testing </vt:lpstr>
      <vt:lpstr>Graphite Cell Results (Unsuccessful)</vt:lpstr>
      <vt:lpstr>Conclusions</vt:lpstr>
      <vt:lpstr>Future Work</vt:lpstr>
      <vt:lpstr>Acknowledgements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O'Leary, Victoria</cp:lastModifiedBy>
  <cp:revision>35</cp:revision>
  <dcterms:modified xsi:type="dcterms:W3CDTF">2023-11-15T20:49:48Z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0x010100B330919782DC4440AD67E6E83B93AA58</vt:lpwstr>
  </property>
</Properties>
</file>