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59"/>
  </p:notesMasterIdLst>
  <p:sldIdLst>
    <p:sldId id="256" r:id="rId5"/>
    <p:sldId id="257" r:id="rId6"/>
    <p:sldId id="258" r:id="rId7"/>
    <p:sldId id="259" r:id="rId8"/>
    <p:sldId id="260" r:id="rId9"/>
    <p:sldId id="261" r:id="rId10"/>
    <p:sldId id="262" r:id="rId11"/>
    <p:sldId id="263" r:id="rId12"/>
    <p:sldId id="264" r:id="rId13"/>
    <p:sldId id="265" r:id="rId14"/>
    <p:sldId id="309"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x="9144000" cy="5143500" type="screen16x9"/>
  <p:notesSz cx="6858000" cy="9144000"/>
  <p:embeddedFontLst>
    <p:embeddedFont>
      <p:font typeface="Lora" pitchFamily="2" charset="77"/>
      <p:regular r:id="rId60"/>
      <p:bold r:id="rId61"/>
      <p:italic r:id="rId62"/>
      <p:boldItalic r:id="rId63"/>
    </p:embeddedFont>
    <p:embeddedFont>
      <p:font typeface="Lora Medium" panose="020F0502020204030204" pitchFamily="34" charset="0"/>
      <p:regular r:id="rId64"/>
      <p:bold r:id="rId65"/>
      <p:italic r:id="rId66"/>
      <p:boldItalic r:id="rId67"/>
    </p:embeddedFont>
    <p:embeddedFont>
      <p:font typeface="Montserrat" pitchFamily="2" charset="77"/>
      <p:regular r:id="rId68"/>
      <p:bold r:id="rId69"/>
      <p:italic r:id="rId70"/>
      <p:boldItalic r:id="rId71"/>
    </p:embeddedFont>
    <p:embeddedFont>
      <p:font typeface="Montserrat Light" pitchFamily="2" charset="77"/>
      <p:regular r:id="rId72"/>
      <p:italic r:id="rId73"/>
    </p:embeddedFont>
    <p:embeddedFont>
      <p:font typeface="Montserrat Medium" pitchFamily="2" charset="77"/>
      <p:regular r:id="rId74"/>
      <p:bold r:id="rId75"/>
      <p:italic r:id="rId76"/>
      <p:boldItalic r:id="rId77"/>
    </p:embeddedFont>
    <p:embeddedFont>
      <p:font typeface="Open Sans" panose="020B0606030504020204" pitchFamily="34" charset="0"/>
      <p:regular r:id="rId78"/>
      <p:bold r:id="rId79"/>
      <p:italic r:id="rId80"/>
      <p:boldItalic r:id="rId81"/>
    </p:embeddedFont>
    <p:embeddedFont>
      <p:font typeface="Open Sans Light" panose="020F0302020204030204" pitchFamily="34" charset="0"/>
      <p:regular r:id="rId82"/>
      <p:bold r:id="rId83"/>
      <p:italic r:id="rId84"/>
      <p:boldItalic r:id="rId85"/>
    </p:embeddedFont>
    <p:embeddedFont>
      <p:font typeface="Open Sans Medium" pitchFamily="2" charset="0"/>
      <p:regular r:id="rId86"/>
      <p:bold r:id="rId87"/>
      <p:italic r:id="rId88"/>
      <p:boldItalic r:id="rId89"/>
    </p:embeddedFont>
    <p:embeddedFont>
      <p:font typeface="Titillium Web" pitchFamily="2" charset="77"/>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81"/>
    <p:restoredTop sz="94694"/>
  </p:normalViewPr>
  <p:slideViewPr>
    <p:cSldViewPr snapToGrid="0">
      <p:cViewPr varScale="1">
        <p:scale>
          <a:sx n="161" d="100"/>
          <a:sy n="161" d="100"/>
        </p:scale>
        <p:origin x="1152"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font" Target="fonts/font30.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1.xml"/><Relationship Id="rId90" Type="http://schemas.openxmlformats.org/officeDocument/2006/relationships/font" Target="fonts/font31.fntdata"/><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5.fntdata"/><Relationship Id="rId69" Type="http://schemas.openxmlformats.org/officeDocument/2006/relationships/font" Target="fonts/font10.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font" Target="fonts/font32.fntdata"/><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7.fntdata"/><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2.fntdata"/><Relationship Id="rId92" Type="http://schemas.openxmlformats.org/officeDocument/2006/relationships/font" Target="fonts/font3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7.fntdata"/><Relationship Id="rId87" Type="http://schemas.openxmlformats.org/officeDocument/2006/relationships/font" Target="fonts/font28.fntdata"/><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93" Type="http://schemas.openxmlformats.org/officeDocument/2006/relationships/font" Target="fonts/font3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039f8f8b9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039f8f8b9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03a037fda0_7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03a037fda0_7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03a19cafd9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03a19cafd9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111205d4d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111205d4d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111205d4d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111205d4d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111205d4d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111205d4d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111205d4da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111205d4d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111205d4da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111205d4d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111205d4d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111205d4d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111205d4da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111205d4da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03a037fda0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03a037fda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b19f808a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b19f808a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111205d4da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111205d4da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111205d4da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111205d4da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111205d4da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111205d4da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03a19cafd9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03a19cafd9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03a19cafd9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03a19cafd9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03a037fda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03a037fda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just"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Given that the lunar environment has radiation peaks two hundred times that of Earth, Kevlar alone is not sufficient</a:t>
            </a:r>
            <a:endParaRPr>
              <a:solidFill>
                <a:schemeClr val="dk1"/>
              </a:solidFill>
              <a:latin typeface="Times New Roman"/>
              <a:ea typeface="Times New Roman"/>
              <a:cs typeface="Times New Roman"/>
              <a:sym typeface="Times New Roman"/>
            </a:endParaRPr>
          </a:p>
          <a:p>
            <a:pPr marL="457200" lvl="0" indent="-298450" algn="just"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Instead, PILLARS will be constructed with Aluminized Kapton Kevlar</a:t>
            </a:r>
            <a:endParaRPr>
              <a:solidFill>
                <a:schemeClr val="dk1"/>
              </a:solidFill>
              <a:latin typeface="Times New Roman"/>
              <a:ea typeface="Times New Roman"/>
              <a:cs typeface="Times New Roman"/>
              <a:sym typeface="Times New Roman"/>
            </a:endParaRPr>
          </a:p>
          <a:p>
            <a:pPr marL="457200" lvl="0" indent="-298450" algn="just"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Simulation and testing has shown that Kevlar will not retain sufficient tensile strength at the expected temperature range, and in some cases will reach its melting point. </a:t>
            </a:r>
            <a:endParaRPr>
              <a:solidFill>
                <a:schemeClr val="dk1"/>
              </a:solidFill>
              <a:latin typeface="Times New Roman"/>
              <a:ea typeface="Times New Roman"/>
              <a:cs typeface="Times New Roman"/>
              <a:sym typeface="Times New Roman"/>
            </a:endParaRPr>
          </a:p>
          <a:p>
            <a:pPr marL="457200" lvl="0" indent="-298450" algn="just"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Adding a layer of carbon fiber felt on the inside of the torus has proven to effectively mitigate heat transfer to the kevlar, allowing PILLARS to withstand plume impingement.</a:t>
            </a:r>
            <a:endParaRPr>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457200" lvl="0" indent="-298450" algn="just"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For constructing prototypes, we investigated the physical properties of Kevlar 49, Nextel 312, carbon fiber, and nylon. Being the most cost-effective, nylon was used for the creation of small preliminary prototypes, which did not require high temperature or tensile load capability. For hot fire prototyping, Kevlar 49 was chosen as a structural layer for its high tensile modulus, and higher elastic modulus. It was additionally chosen due to its cost-effectiveness and accessibility, which Nextel 312 lacked. Following initial testing, an inner carbon fiber felt layer was added to larger scale models for added temperature resistance. Additionally, the seal of our inflatable layers must be able to withstand the high temperatures that our inflatable may potentially be exposed to. In these high-temperature conditions, traditional epoxies and adhesives may fail [2], and so stitching layers together with Kevlar thread presents itself as the best option.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111205d4da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111205d4da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03a037fda0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03a037fda0_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03a037fda0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03a037fda0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03a037fda0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03a037fda0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03a19cafd9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03a19cafd9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111205d4da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111205d4da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111205d4da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111205d4da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111205d4da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111205d4da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111205d4da_2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111205d4da_2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111205d4da_2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111205d4da_2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111205d4da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111205d4da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111205d4da_2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111205d4da_2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111205d4da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111205d4da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111205d4da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111205d4da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03a037fda0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03a037fda0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111205d4d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111205d4d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03a037fda0_6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03a037fda0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111205d4da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111205d4da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111205d4da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111205d4da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111205d4da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111205d4da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111205d4da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111205d4da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111205d4da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111205d4da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111205d4da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3111205d4da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03a037fda0_6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03a037fda0_6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111205d4da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111205d4da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111205d4da_2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3111205d4da_2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111205d4d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111205d4d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111205d4da_2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111205d4da_2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111205d4da_2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111205d4da_2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111205d4da_2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111205d4da_2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111205d4da_2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111205d4da_2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111205d4d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111205d4d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111205d4da_2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111205d4da_2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111205d4d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111205d4d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03a037fda0_7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03a037fda0_7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03a037fda0_7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03a037fda0_7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Idea22"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Open Sans"/>
              <a:buNone/>
              <a:defRPr sz="24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Google Shape;54;p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5" name="Google Shape;55;p1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2676900" cy="8418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89550" y="863550"/>
            <a:ext cx="77133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sz="2000">
                <a:latin typeface="Open Sans Medium"/>
                <a:ea typeface="Open Sans Medium"/>
                <a:cs typeface="Open Sans Medium"/>
                <a:sym typeface="Open Sans Medium"/>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rger Title and body 1">
  <p:cSld name="TITLE_AND_BODY_1">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56125" y="6471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56125" y="1595975"/>
            <a:ext cx="45483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sz="2000">
                <a:latin typeface="Open Sans Medium"/>
                <a:ea typeface="Open Sans Medium"/>
                <a:cs typeface="Open Sans Medium"/>
                <a:sym typeface="Open Sans Medium"/>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5"/>
          <p:cNvSpPr txBox="1"/>
          <p:nvPr/>
        </p:nvSpPr>
        <p:spPr>
          <a:xfrm>
            <a:off x="6599475" y="158475"/>
            <a:ext cx="15477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b="1">
                <a:solidFill>
                  <a:schemeClr val="dk1"/>
                </a:solidFill>
                <a:latin typeface="Montserrat"/>
                <a:ea typeface="Montserrat"/>
                <a:cs typeface="Montserrat"/>
                <a:sym typeface="Montserrat"/>
              </a:rPr>
              <a:t>Name</a:t>
            </a:r>
            <a:endParaRPr sz="1800" b="1">
              <a:solidFill>
                <a:schemeClr val="dk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56125" y="474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56125" y="474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9" name="Google Shape;39;p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7" name="Google Shape;47;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9" name="Google Shape;4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6125" y="4747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89550" y="863550"/>
            <a:ext cx="89649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Open Sans Light"/>
              <a:buChar char="●"/>
              <a:defRPr sz="1800">
                <a:solidFill>
                  <a:schemeClr val="dk2"/>
                </a:solidFill>
                <a:latin typeface="Open Sans Light"/>
                <a:ea typeface="Open Sans Light"/>
                <a:cs typeface="Open Sans Light"/>
                <a:sym typeface="Open Sans Light"/>
              </a:defRPr>
            </a:lvl1pPr>
            <a:lvl2pPr marL="914400" lvl="1" indent="-317500" rtl="0">
              <a:lnSpc>
                <a:spcPct val="115000"/>
              </a:lnSpc>
              <a:spcBef>
                <a:spcPts val="0"/>
              </a:spcBef>
              <a:spcAft>
                <a:spcPts val="0"/>
              </a:spcAft>
              <a:buClr>
                <a:schemeClr val="dk2"/>
              </a:buClr>
              <a:buSzPts val="1400"/>
              <a:buFont typeface="Open Sans Light"/>
              <a:buChar char="○"/>
              <a:defRPr>
                <a:solidFill>
                  <a:schemeClr val="dk2"/>
                </a:solidFill>
                <a:latin typeface="Open Sans Light"/>
                <a:ea typeface="Open Sans Light"/>
                <a:cs typeface="Open Sans Light"/>
                <a:sym typeface="Open Sans Light"/>
              </a:defRPr>
            </a:lvl2pPr>
            <a:lvl3pPr marL="1371600" lvl="2" indent="-317500" rtl="0">
              <a:lnSpc>
                <a:spcPct val="115000"/>
              </a:lnSpc>
              <a:spcBef>
                <a:spcPts val="0"/>
              </a:spcBef>
              <a:spcAft>
                <a:spcPts val="0"/>
              </a:spcAft>
              <a:buClr>
                <a:schemeClr val="dk2"/>
              </a:buClr>
              <a:buSzPts val="1400"/>
              <a:buFont typeface="Open Sans Light"/>
              <a:buChar char="■"/>
              <a:defRPr>
                <a:solidFill>
                  <a:schemeClr val="dk2"/>
                </a:solidFill>
                <a:latin typeface="Open Sans Light"/>
                <a:ea typeface="Open Sans Light"/>
                <a:cs typeface="Open Sans Light"/>
                <a:sym typeface="Open Sans Light"/>
              </a:defRPr>
            </a:lvl3pPr>
            <a:lvl4pPr marL="1828800" lvl="3" indent="-317500" rtl="0">
              <a:lnSpc>
                <a:spcPct val="115000"/>
              </a:lnSpc>
              <a:spcBef>
                <a:spcPts val="0"/>
              </a:spcBef>
              <a:spcAft>
                <a:spcPts val="0"/>
              </a:spcAft>
              <a:buClr>
                <a:schemeClr val="dk2"/>
              </a:buClr>
              <a:buSzPts val="1400"/>
              <a:buFont typeface="Open Sans Light"/>
              <a:buChar char="●"/>
              <a:defRPr>
                <a:solidFill>
                  <a:schemeClr val="dk2"/>
                </a:solidFill>
                <a:latin typeface="Open Sans Light"/>
                <a:ea typeface="Open Sans Light"/>
                <a:cs typeface="Open Sans Light"/>
                <a:sym typeface="Open Sans Light"/>
              </a:defRPr>
            </a:lvl4pPr>
            <a:lvl5pPr marL="2286000" lvl="4" indent="-317500" rtl="0">
              <a:lnSpc>
                <a:spcPct val="115000"/>
              </a:lnSpc>
              <a:spcBef>
                <a:spcPts val="0"/>
              </a:spcBef>
              <a:spcAft>
                <a:spcPts val="0"/>
              </a:spcAft>
              <a:buClr>
                <a:schemeClr val="dk2"/>
              </a:buClr>
              <a:buSzPts val="1400"/>
              <a:buFont typeface="Open Sans Light"/>
              <a:buChar char="○"/>
              <a:defRPr>
                <a:solidFill>
                  <a:schemeClr val="dk2"/>
                </a:solidFill>
                <a:latin typeface="Open Sans Light"/>
                <a:ea typeface="Open Sans Light"/>
                <a:cs typeface="Open Sans Light"/>
                <a:sym typeface="Open Sans Light"/>
              </a:defRPr>
            </a:lvl5pPr>
            <a:lvl6pPr marL="2743200" lvl="5" indent="-317500" rtl="0">
              <a:lnSpc>
                <a:spcPct val="115000"/>
              </a:lnSpc>
              <a:spcBef>
                <a:spcPts val="0"/>
              </a:spcBef>
              <a:spcAft>
                <a:spcPts val="0"/>
              </a:spcAft>
              <a:buClr>
                <a:schemeClr val="dk2"/>
              </a:buClr>
              <a:buSzPts val="1400"/>
              <a:buFont typeface="Open Sans Light"/>
              <a:buChar char="■"/>
              <a:defRPr>
                <a:solidFill>
                  <a:schemeClr val="dk2"/>
                </a:solidFill>
                <a:latin typeface="Open Sans Light"/>
                <a:ea typeface="Open Sans Light"/>
                <a:cs typeface="Open Sans Light"/>
                <a:sym typeface="Open Sans Light"/>
              </a:defRPr>
            </a:lvl6pPr>
            <a:lvl7pPr marL="3200400" lvl="6" indent="-317500" rtl="0">
              <a:lnSpc>
                <a:spcPct val="115000"/>
              </a:lnSpc>
              <a:spcBef>
                <a:spcPts val="0"/>
              </a:spcBef>
              <a:spcAft>
                <a:spcPts val="0"/>
              </a:spcAft>
              <a:buClr>
                <a:schemeClr val="dk2"/>
              </a:buClr>
              <a:buSzPts val="1400"/>
              <a:buFont typeface="Open Sans Light"/>
              <a:buChar char="●"/>
              <a:defRPr>
                <a:solidFill>
                  <a:schemeClr val="dk2"/>
                </a:solidFill>
                <a:latin typeface="Open Sans Light"/>
                <a:ea typeface="Open Sans Light"/>
                <a:cs typeface="Open Sans Light"/>
                <a:sym typeface="Open Sans Light"/>
              </a:defRPr>
            </a:lvl7pPr>
            <a:lvl8pPr marL="3657600" lvl="7" indent="-317500" rtl="0">
              <a:lnSpc>
                <a:spcPct val="115000"/>
              </a:lnSpc>
              <a:spcBef>
                <a:spcPts val="0"/>
              </a:spcBef>
              <a:spcAft>
                <a:spcPts val="0"/>
              </a:spcAft>
              <a:buClr>
                <a:schemeClr val="dk2"/>
              </a:buClr>
              <a:buSzPts val="1400"/>
              <a:buFont typeface="Open Sans Light"/>
              <a:buChar char="○"/>
              <a:defRPr>
                <a:solidFill>
                  <a:schemeClr val="dk2"/>
                </a:solidFill>
                <a:latin typeface="Open Sans Light"/>
                <a:ea typeface="Open Sans Light"/>
                <a:cs typeface="Open Sans Light"/>
                <a:sym typeface="Open Sans Light"/>
              </a:defRPr>
            </a:lvl8pPr>
            <a:lvl9pPr marL="4114800" lvl="8" indent="-317500" rtl="0">
              <a:lnSpc>
                <a:spcPct val="115000"/>
              </a:lnSpc>
              <a:spcBef>
                <a:spcPts val="0"/>
              </a:spcBef>
              <a:spcAft>
                <a:spcPts val="0"/>
              </a:spcAft>
              <a:buClr>
                <a:schemeClr val="dk2"/>
              </a:buClr>
              <a:buSzPts val="1400"/>
              <a:buFont typeface="Open Sans Light"/>
              <a:buChar char="■"/>
              <a:defRPr>
                <a:solidFill>
                  <a:schemeClr val="dk2"/>
                </a:solidFill>
                <a:latin typeface="Open Sans Light"/>
                <a:ea typeface="Open Sans Light"/>
                <a:cs typeface="Open Sans Light"/>
                <a:sym typeface="Open Sans Ligh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Montserrat Medium"/>
                <a:ea typeface="Montserrat Medium"/>
                <a:cs typeface="Montserrat Medium"/>
                <a:sym typeface="Montserrat Medium"/>
              </a:defRPr>
            </a:lvl1pPr>
            <a:lvl2pPr lvl="1" algn="r">
              <a:buNone/>
              <a:defRPr sz="1000">
                <a:solidFill>
                  <a:schemeClr val="lt1"/>
                </a:solidFill>
                <a:latin typeface="Montserrat Medium"/>
                <a:ea typeface="Montserrat Medium"/>
                <a:cs typeface="Montserrat Medium"/>
                <a:sym typeface="Montserrat Medium"/>
              </a:defRPr>
            </a:lvl2pPr>
            <a:lvl3pPr lvl="2" algn="r">
              <a:buNone/>
              <a:defRPr sz="1000">
                <a:solidFill>
                  <a:schemeClr val="lt1"/>
                </a:solidFill>
                <a:latin typeface="Montserrat Medium"/>
                <a:ea typeface="Montserrat Medium"/>
                <a:cs typeface="Montserrat Medium"/>
                <a:sym typeface="Montserrat Medium"/>
              </a:defRPr>
            </a:lvl3pPr>
            <a:lvl4pPr lvl="3" algn="r">
              <a:buNone/>
              <a:defRPr sz="1000">
                <a:solidFill>
                  <a:schemeClr val="lt1"/>
                </a:solidFill>
                <a:latin typeface="Montserrat Medium"/>
                <a:ea typeface="Montserrat Medium"/>
                <a:cs typeface="Montserrat Medium"/>
                <a:sym typeface="Montserrat Medium"/>
              </a:defRPr>
            </a:lvl4pPr>
            <a:lvl5pPr lvl="4" algn="r">
              <a:buNone/>
              <a:defRPr sz="1000">
                <a:solidFill>
                  <a:schemeClr val="lt1"/>
                </a:solidFill>
                <a:latin typeface="Montserrat Medium"/>
                <a:ea typeface="Montserrat Medium"/>
                <a:cs typeface="Montserrat Medium"/>
                <a:sym typeface="Montserrat Medium"/>
              </a:defRPr>
            </a:lvl5pPr>
            <a:lvl6pPr lvl="5" algn="r">
              <a:buNone/>
              <a:defRPr sz="1000">
                <a:solidFill>
                  <a:schemeClr val="lt1"/>
                </a:solidFill>
                <a:latin typeface="Montserrat Medium"/>
                <a:ea typeface="Montserrat Medium"/>
                <a:cs typeface="Montserrat Medium"/>
                <a:sym typeface="Montserrat Medium"/>
              </a:defRPr>
            </a:lvl6pPr>
            <a:lvl7pPr lvl="6" algn="r">
              <a:buNone/>
              <a:defRPr sz="1000">
                <a:solidFill>
                  <a:schemeClr val="lt1"/>
                </a:solidFill>
                <a:latin typeface="Montserrat Medium"/>
                <a:ea typeface="Montserrat Medium"/>
                <a:cs typeface="Montserrat Medium"/>
                <a:sym typeface="Montserrat Medium"/>
              </a:defRPr>
            </a:lvl7pPr>
            <a:lvl8pPr lvl="7" algn="r">
              <a:buNone/>
              <a:defRPr sz="1000">
                <a:solidFill>
                  <a:schemeClr val="lt1"/>
                </a:solidFill>
                <a:latin typeface="Montserrat Medium"/>
                <a:ea typeface="Montserrat Medium"/>
                <a:cs typeface="Montserrat Medium"/>
                <a:sym typeface="Montserrat Medium"/>
              </a:defRPr>
            </a:lvl8pPr>
            <a:lvl9pPr lvl="8" algn="r">
              <a:buNone/>
              <a:defRPr sz="1000">
                <a:solidFill>
                  <a:schemeClr val="lt1"/>
                </a:solidFill>
                <a:latin typeface="Montserrat Medium"/>
                <a:ea typeface="Montserrat Medium"/>
                <a:cs typeface="Montserrat Medium"/>
                <a:sym typeface="Montserrat Medium"/>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4">
            <a:alphaModFix/>
          </a:blip>
          <a:stretch>
            <a:fillRect/>
          </a:stretch>
        </p:blipFill>
        <p:spPr>
          <a:xfrm>
            <a:off x="984625" y="4729713"/>
            <a:ext cx="1281075" cy="358525"/>
          </a:xfrm>
          <a:prstGeom prst="rect">
            <a:avLst/>
          </a:prstGeom>
          <a:noFill/>
          <a:ln>
            <a:noFill/>
          </a:ln>
        </p:spPr>
      </p:pic>
      <p:pic>
        <p:nvPicPr>
          <p:cNvPr id="10" name="Google Shape;10;p1"/>
          <p:cNvPicPr preferRelativeResize="0"/>
          <p:nvPr/>
        </p:nvPicPr>
        <p:blipFill>
          <a:blip r:embed="rId15">
            <a:alphaModFix/>
          </a:blip>
          <a:stretch>
            <a:fillRect/>
          </a:stretch>
        </p:blipFill>
        <p:spPr>
          <a:xfrm>
            <a:off x="142750" y="4807703"/>
            <a:ext cx="841875" cy="202550"/>
          </a:xfrm>
          <a:prstGeom prst="rect">
            <a:avLst/>
          </a:prstGeom>
          <a:noFill/>
          <a:ln>
            <a:noFill/>
          </a:ln>
        </p:spPr>
      </p:pic>
      <p:pic>
        <p:nvPicPr>
          <p:cNvPr id="11" name="Google Shape;11;p1"/>
          <p:cNvPicPr preferRelativeResize="0"/>
          <p:nvPr/>
        </p:nvPicPr>
        <p:blipFill>
          <a:blip r:embed="rId16">
            <a:alphaModFix/>
          </a:blip>
          <a:stretch>
            <a:fillRect/>
          </a:stretch>
        </p:blipFill>
        <p:spPr>
          <a:xfrm rot="5400000">
            <a:off x="4547512" y="-3967562"/>
            <a:ext cx="51450" cy="9146475"/>
          </a:xfrm>
          <a:prstGeom prst="rect">
            <a:avLst/>
          </a:prstGeom>
          <a:noFill/>
          <a:ln>
            <a:noFill/>
          </a:ln>
        </p:spPr>
      </p:pic>
      <p:pic>
        <p:nvPicPr>
          <p:cNvPr id="12" name="Google Shape;12;p1"/>
          <p:cNvPicPr preferRelativeResize="0"/>
          <p:nvPr/>
        </p:nvPicPr>
        <p:blipFill>
          <a:blip r:embed="rId17" cstate="hqprint">
            <a:alphaModFix/>
            <a:extLst>
              <a:ext uri="{28A0092B-C50C-407E-A947-70E740481C1C}">
                <a14:useLocalDpi xmlns:a14="http://schemas.microsoft.com/office/drawing/2010/main"/>
              </a:ext>
            </a:extLst>
          </a:blip>
          <a:stretch>
            <a:fillRect/>
          </a:stretch>
        </p:blipFill>
        <p:spPr>
          <a:xfrm>
            <a:off x="8150263" y="-10"/>
            <a:ext cx="996224" cy="83227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3.mp4"/><Relationship Id="rId7" Type="http://schemas.openxmlformats.org/officeDocument/2006/relationships/image" Target="../media/image5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0.xml"/><Relationship Id="rId5" Type="http://schemas.openxmlformats.org/officeDocument/2006/relationships/slideLayout" Target="../slideLayouts/slideLayout3.xml"/><Relationship Id="rId4" Type="http://schemas.openxmlformats.org/officeDocument/2006/relationships/video" Target="../media/media3.mp4"/></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8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92.gif"/></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0"/>
            <a:ext cx="9144003" cy="5143500"/>
          </a:xfrm>
          <a:prstGeom prst="rect">
            <a:avLst/>
          </a:prstGeom>
          <a:noFill/>
          <a:ln>
            <a:noFill/>
          </a:ln>
        </p:spPr>
      </p:pic>
      <p:sp>
        <p:nvSpPr>
          <p:cNvPr id="64" name="Google Shape;64;p14"/>
          <p:cNvSpPr txBox="1">
            <a:spLocks noGrp="1"/>
          </p:cNvSpPr>
          <p:nvPr>
            <p:ph type="ctrTitle"/>
          </p:nvPr>
        </p:nvSpPr>
        <p:spPr>
          <a:xfrm>
            <a:off x="2795550" y="0"/>
            <a:ext cx="6348300" cy="144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2700" b="1">
                <a:solidFill>
                  <a:schemeClr val="lt1"/>
                </a:solidFill>
              </a:rPr>
              <a:t>PILLARS:</a:t>
            </a:r>
            <a:r>
              <a:rPr lang="en" sz="2700" b="1">
                <a:solidFill>
                  <a:schemeClr val="lt1"/>
                </a:solidFill>
                <a:latin typeface="Montserrat"/>
                <a:ea typeface="Montserrat"/>
                <a:cs typeface="Montserrat"/>
                <a:sym typeface="Montserrat"/>
              </a:rPr>
              <a:t> </a:t>
            </a:r>
            <a:r>
              <a:rPr lang="en" sz="2700" b="1" u="sng">
                <a:solidFill>
                  <a:schemeClr val="lt1"/>
                </a:solidFill>
                <a:latin typeface="Montserrat"/>
                <a:ea typeface="Montserrat"/>
                <a:cs typeface="Montserrat"/>
                <a:sym typeface="Montserrat"/>
              </a:rPr>
              <a:t>P</a:t>
            </a:r>
            <a:r>
              <a:rPr lang="en" sz="2700" b="1">
                <a:solidFill>
                  <a:schemeClr val="lt1"/>
                </a:solidFill>
                <a:latin typeface="Montserrat"/>
                <a:ea typeface="Montserrat"/>
                <a:cs typeface="Montserrat"/>
                <a:sym typeface="Montserrat"/>
              </a:rPr>
              <a:t>lume-deployed </a:t>
            </a:r>
            <a:r>
              <a:rPr lang="en" sz="2700" b="1" u="sng">
                <a:solidFill>
                  <a:schemeClr val="lt1"/>
                </a:solidFill>
                <a:latin typeface="Montserrat"/>
                <a:ea typeface="Montserrat"/>
                <a:cs typeface="Montserrat"/>
                <a:sym typeface="Montserrat"/>
              </a:rPr>
              <a:t>I</a:t>
            </a:r>
            <a:r>
              <a:rPr lang="en" sz="2700" b="1">
                <a:solidFill>
                  <a:schemeClr val="lt1"/>
                </a:solidFill>
                <a:latin typeface="Montserrat"/>
                <a:ea typeface="Montserrat"/>
                <a:cs typeface="Montserrat"/>
                <a:sym typeface="Montserrat"/>
              </a:rPr>
              <a:t>nflatable for </a:t>
            </a:r>
            <a:r>
              <a:rPr lang="en" sz="2700" b="1" u="sng">
                <a:solidFill>
                  <a:schemeClr val="lt1"/>
                </a:solidFill>
                <a:latin typeface="Montserrat"/>
                <a:ea typeface="Montserrat"/>
                <a:cs typeface="Montserrat"/>
                <a:sym typeface="Montserrat"/>
              </a:rPr>
              <a:t>L</a:t>
            </a:r>
            <a:r>
              <a:rPr lang="en" sz="2700" b="1">
                <a:solidFill>
                  <a:schemeClr val="lt1"/>
                </a:solidFill>
                <a:latin typeface="Montserrat"/>
                <a:ea typeface="Montserrat"/>
                <a:cs typeface="Montserrat"/>
                <a:sym typeface="Montserrat"/>
              </a:rPr>
              <a:t>aunch and </a:t>
            </a:r>
            <a:r>
              <a:rPr lang="en" sz="2700" b="1" u="sng">
                <a:solidFill>
                  <a:schemeClr val="lt1"/>
                </a:solidFill>
                <a:latin typeface="Montserrat"/>
                <a:ea typeface="Montserrat"/>
                <a:cs typeface="Montserrat"/>
                <a:sym typeface="Montserrat"/>
              </a:rPr>
              <a:t>L</a:t>
            </a:r>
            <a:r>
              <a:rPr lang="en" sz="2700" b="1">
                <a:solidFill>
                  <a:schemeClr val="lt1"/>
                </a:solidFill>
                <a:latin typeface="Montserrat"/>
                <a:ea typeface="Montserrat"/>
                <a:cs typeface="Montserrat"/>
                <a:sym typeface="Montserrat"/>
              </a:rPr>
              <a:t>anding </a:t>
            </a:r>
            <a:r>
              <a:rPr lang="en" sz="2700" b="1" u="sng">
                <a:solidFill>
                  <a:schemeClr val="lt1"/>
                </a:solidFill>
                <a:latin typeface="Montserrat"/>
                <a:ea typeface="Montserrat"/>
                <a:cs typeface="Montserrat"/>
                <a:sym typeface="Montserrat"/>
              </a:rPr>
              <a:t>A</a:t>
            </a:r>
            <a:r>
              <a:rPr lang="en" sz="2700" b="1">
                <a:solidFill>
                  <a:schemeClr val="lt1"/>
                </a:solidFill>
                <a:latin typeface="Montserrat"/>
                <a:ea typeface="Montserrat"/>
                <a:cs typeface="Montserrat"/>
                <a:sym typeface="Montserrat"/>
              </a:rPr>
              <a:t>brasive </a:t>
            </a:r>
            <a:r>
              <a:rPr lang="en" sz="2700" b="1" u="sng">
                <a:solidFill>
                  <a:schemeClr val="lt1"/>
                </a:solidFill>
                <a:latin typeface="Montserrat"/>
                <a:ea typeface="Montserrat"/>
                <a:cs typeface="Montserrat"/>
                <a:sym typeface="Montserrat"/>
              </a:rPr>
              <a:t>R</a:t>
            </a:r>
            <a:r>
              <a:rPr lang="en" sz="2700" b="1">
                <a:solidFill>
                  <a:schemeClr val="lt1"/>
                </a:solidFill>
                <a:latin typeface="Montserrat"/>
                <a:ea typeface="Montserrat"/>
                <a:cs typeface="Montserrat"/>
                <a:sym typeface="Montserrat"/>
              </a:rPr>
              <a:t>egolith </a:t>
            </a:r>
            <a:r>
              <a:rPr lang="en" sz="2700" b="1" u="sng">
                <a:solidFill>
                  <a:schemeClr val="lt1"/>
                </a:solidFill>
                <a:latin typeface="Montserrat"/>
                <a:ea typeface="Montserrat"/>
                <a:cs typeface="Montserrat"/>
                <a:sym typeface="Montserrat"/>
              </a:rPr>
              <a:t>S</a:t>
            </a:r>
            <a:r>
              <a:rPr lang="en" sz="2700" b="1">
                <a:solidFill>
                  <a:schemeClr val="lt1"/>
                </a:solidFill>
                <a:latin typeface="Montserrat"/>
                <a:ea typeface="Montserrat"/>
                <a:cs typeface="Montserrat"/>
                <a:sym typeface="Montserrat"/>
              </a:rPr>
              <a:t>hielding</a:t>
            </a:r>
            <a:endParaRPr sz="2700" b="1">
              <a:solidFill>
                <a:schemeClr val="lt1"/>
              </a:solidFill>
              <a:latin typeface="Montserrat"/>
              <a:ea typeface="Montserrat"/>
              <a:cs typeface="Montserrat"/>
              <a:sym typeface="Montserrat"/>
            </a:endParaRPr>
          </a:p>
        </p:txBody>
      </p:sp>
      <p:pic>
        <p:nvPicPr>
          <p:cNvPr id="65" name="Google Shape;65;p1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044850" y="4576200"/>
            <a:ext cx="2099002" cy="567650"/>
          </a:xfrm>
          <a:prstGeom prst="rect">
            <a:avLst/>
          </a:prstGeom>
          <a:noFill/>
          <a:ln>
            <a:noFill/>
          </a:ln>
        </p:spPr>
      </p:pic>
      <p:pic>
        <p:nvPicPr>
          <p:cNvPr id="66" name="Google Shape;66;p14"/>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 y="4576200"/>
            <a:ext cx="1796131" cy="567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Advantages</a:t>
            </a:r>
            <a:endParaRPr/>
          </a:p>
        </p:txBody>
      </p:sp>
      <p:sp>
        <p:nvSpPr>
          <p:cNvPr id="143" name="Google Shape;14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grpSp>
        <p:nvGrpSpPr>
          <p:cNvPr id="144" name="Google Shape;144;p23"/>
          <p:cNvGrpSpPr/>
          <p:nvPr/>
        </p:nvGrpSpPr>
        <p:grpSpPr>
          <a:xfrm>
            <a:off x="-11150" y="2841371"/>
            <a:ext cx="4583100" cy="1738200"/>
            <a:chOff x="4791450" y="464846"/>
            <a:chExt cx="4583100" cy="1738200"/>
          </a:xfrm>
        </p:grpSpPr>
        <p:sp>
          <p:nvSpPr>
            <p:cNvPr id="145" name="Google Shape;145;p23"/>
            <p:cNvSpPr/>
            <p:nvPr/>
          </p:nvSpPr>
          <p:spPr>
            <a:xfrm rot="-5400000">
              <a:off x="6904626" y="-135904"/>
              <a:ext cx="1738200" cy="2939700"/>
            </a:xfrm>
            <a:prstGeom prst="blockArc">
              <a:avLst>
                <a:gd name="adj1" fmla="val 10800000"/>
                <a:gd name="adj2" fmla="val 97878"/>
                <a:gd name="adj3" fmla="val 3316"/>
              </a:avLst>
            </a:prstGeom>
            <a:solidFill>
              <a:srgbClr val="FFA84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ora Medium"/>
                <a:ea typeface="Lora Medium"/>
                <a:cs typeface="Lora Medium"/>
                <a:sym typeface="Lora Medium"/>
              </a:endParaRPr>
            </a:p>
          </p:txBody>
        </p:sp>
        <p:cxnSp>
          <p:nvCxnSpPr>
            <p:cNvPr id="146" name="Google Shape;146;p23"/>
            <p:cNvCxnSpPr>
              <a:stCxn id="145" idx="1"/>
              <a:endCxn id="145" idx="0"/>
            </p:cNvCxnSpPr>
            <p:nvPr/>
          </p:nvCxnSpPr>
          <p:spPr>
            <a:xfrm flipH="1">
              <a:off x="7773653" y="493782"/>
              <a:ext cx="24000" cy="1680300"/>
            </a:xfrm>
            <a:prstGeom prst="straightConnector1">
              <a:avLst/>
            </a:prstGeom>
            <a:noFill/>
            <a:ln w="28575" cap="flat" cmpd="sng">
              <a:solidFill>
                <a:srgbClr val="595959"/>
              </a:solidFill>
              <a:prstDash val="dash"/>
              <a:round/>
              <a:headEnd type="none" w="med" len="med"/>
              <a:tailEnd type="none" w="med" len="med"/>
            </a:ln>
          </p:spPr>
        </p:cxnSp>
        <p:cxnSp>
          <p:nvCxnSpPr>
            <p:cNvPr id="147" name="Google Shape;147;p23"/>
            <p:cNvCxnSpPr/>
            <p:nvPr/>
          </p:nvCxnSpPr>
          <p:spPr>
            <a:xfrm rot="10800000">
              <a:off x="7497175" y="2044325"/>
              <a:ext cx="1152900" cy="4800"/>
            </a:xfrm>
            <a:prstGeom prst="straightConnector1">
              <a:avLst/>
            </a:prstGeom>
            <a:noFill/>
            <a:ln w="28575" cap="flat" cmpd="sng">
              <a:solidFill>
                <a:srgbClr val="595959"/>
              </a:solidFill>
              <a:prstDash val="solid"/>
              <a:round/>
              <a:headEnd type="none" w="med" len="med"/>
              <a:tailEnd type="triangle" w="med" len="med"/>
            </a:ln>
          </p:spPr>
        </p:cxnSp>
        <p:sp>
          <p:nvSpPr>
            <p:cNvPr id="148" name="Google Shape;148;p23"/>
            <p:cNvSpPr txBox="1"/>
            <p:nvPr/>
          </p:nvSpPr>
          <p:spPr>
            <a:xfrm>
              <a:off x="7831775" y="1669925"/>
              <a:ext cx="1411800" cy="3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95959"/>
                  </a:solidFill>
                  <a:latin typeface="Open Sans Medium"/>
                  <a:ea typeface="Open Sans Medium"/>
                  <a:cs typeface="Open Sans Medium"/>
                  <a:sym typeface="Open Sans Medium"/>
                </a:rPr>
                <a:t>Plume In</a:t>
              </a:r>
              <a:endParaRPr>
                <a:solidFill>
                  <a:srgbClr val="595959"/>
                </a:solidFill>
                <a:latin typeface="Open Sans Medium"/>
                <a:ea typeface="Open Sans Medium"/>
                <a:cs typeface="Open Sans Medium"/>
                <a:sym typeface="Open Sans Medium"/>
              </a:endParaRPr>
            </a:p>
          </p:txBody>
        </p:sp>
        <p:pic>
          <p:nvPicPr>
            <p:cNvPr id="149" name="Google Shape;149;p23"/>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flipH="1">
              <a:off x="6687025" y="844662"/>
              <a:ext cx="879725" cy="897213"/>
            </a:xfrm>
            <a:prstGeom prst="rect">
              <a:avLst/>
            </a:prstGeom>
            <a:noFill/>
            <a:ln>
              <a:noFill/>
            </a:ln>
          </p:spPr>
        </p:pic>
        <p:cxnSp>
          <p:nvCxnSpPr>
            <p:cNvPr id="150" name="Google Shape;150;p23"/>
            <p:cNvCxnSpPr/>
            <p:nvPr/>
          </p:nvCxnSpPr>
          <p:spPr>
            <a:xfrm>
              <a:off x="7566750" y="649700"/>
              <a:ext cx="566400" cy="5700"/>
            </a:xfrm>
            <a:prstGeom prst="straightConnector1">
              <a:avLst/>
            </a:prstGeom>
            <a:noFill/>
            <a:ln w="28575" cap="flat" cmpd="sng">
              <a:solidFill>
                <a:srgbClr val="595959"/>
              </a:solidFill>
              <a:prstDash val="solid"/>
              <a:round/>
              <a:headEnd type="none" w="med" len="med"/>
              <a:tailEnd type="triangle" w="med" len="med"/>
            </a:ln>
          </p:spPr>
        </p:cxnSp>
        <p:sp>
          <p:nvSpPr>
            <p:cNvPr id="151" name="Google Shape;151;p23"/>
            <p:cNvSpPr txBox="1"/>
            <p:nvPr/>
          </p:nvSpPr>
          <p:spPr>
            <a:xfrm>
              <a:off x="8133150" y="530750"/>
              <a:ext cx="1241400" cy="2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95959"/>
                  </a:solidFill>
                  <a:latin typeface="Open Sans Medium"/>
                  <a:ea typeface="Open Sans Medium"/>
                  <a:cs typeface="Open Sans Medium"/>
                  <a:sym typeface="Open Sans Medium"/>
                </a:rPr>
                <a:t>Vacuum loss</a:t>
              </a:r>
              <a:endParaRPr>
                <a:solidFill>
                  <a:srgbClr val="595959"/>
                </a:solidFill>
                <a:latin typeface="Open Sans Medium"/>
                <a:ea typeface="Open Sans Medium"/>
                <a:cs typeface="Open Sans Medium"/>
                <a:sym typeface="Open Sans Medium"/>
              </a:endParaRPr>
            </a:p>
          </p:txBody>
        </p:sp>
        <p:sp>
          <p:nvSpPr>
            <p:cNvPr id="152" name="Google Shape;152;p23"/>
            <p:cNvSpPr txBox="1"/>
            <p:nvPr/>
          </p:nvSpPr>
          <p:spPr>
            <a:xfrm>
              <a:off x="4791450" y="1092650"/>
              <a:ext cx="16887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C04100"/>
                  </a:solidFill>
                  <a:latin typeface="Open Sans Medium"/>
                  <a:ea typeface="Open Sans Medium"/>
                  <a:cs typeface="Open Sans Medium"/>
                  <a:sym typeface="Open Sans Medium"/>
                </a:rPr>
                <a:t>Side View</a:t>
              </a:r>
              <a:endParaRPr sz="1800">
                <a:solidFill>
                  <a:srgbClr val="C04100"/>
                </a:solidFill>
                <a:latin typeface="Open Sans Medium"/>
                <a:ea typeface="Open Sans Medium"/>
                <a:cs typeface="Open Sans Medium"/>
                <a:sym typeface="Open Sans Medium"/>
              </a:endParaRPr>
            </a:p>
            <a:p>
              <a:pPr marL="0" lvl="0" indent="0" algn="l" rtl="0">
                <a:spcBef>
                  <a:spcPts val="0"/>
                </a:spcBef>
                <a:spcAft>
                  <a:spcPts val="0"/>
                </a:spcAft>
                <a:buNone/>
              </a:pPr>
              <a:r>
                <a:rPr lang="en" sz="1200">
                  <a:solidFill>
                    <a:srgbClr val="595959"/>
                  </a:solidFill>
                  <a:latin typeface="Open Sans Medium"/>
                  <a:ea typeface="Open Sans Medium"/>
                  <a:cs typeface="Open Sans Medium"/>
                  <a:sym typeface="Open Sans Medium"/>
                </a:rPr>
                <a:t>Vorticity maintains inflation</a:t>
              </a:r>
              <a:endParaRPr sz="1200">
                <a:solidFill>
                  <a:srgbClr val="595959"/>
                </a:solidFill>
                <a:latin typeface="Open Sans Medium"/>
                <a:ea typeface="Open Sans Medium"/>
                <a:cs typeface="Open Sans Medium"/>
                <a:sym typeface="Open Sans Medium"/>
              </a:endParaRPr>
            </a:p>
          </p:txBody>
        </p:sp>
      </p:grpSp>
      <p:grpSp>
        <p:nvGrpSpPr>
          <p:cNvPr id="153" name="Google Shape;153;p23"/>
          <p:cNvGrpSpPr/>
          <p:nvPr/>
        </p:nvGrpSpPr>
        <p:grpSpPr>
          <a:xfrm>
            <a:off x="4661550" y="2656650"/>
            <a:ext cx="4367900" cy="2385300"/>
            <a:chOff x="4277775" y="2071800"/>
            <a:chExt cx="4367900" cy="2385300"/>
          </a:xfrm>
        </p:grpSpPr>
        <p:sp>
          <p:nvSpPr>
            <p:cNvPr id="154" name="Google Shape;154;p23"/>
            <p:cNvSpPr/>
            <p:nvPr/>
          </p:nvSpPr>
          <p:spPr>
            <a:xfrm>
              <a:off x="4277775" y="2071800"/>
              <a:ext cx="2518800" cy="2385300"/>
            </a:xfrm>
            <a:prstGeom prst="donut">
              <a:avLst>
                <a:gd name="adj" fmla="val 18218"/>
              </a:avLst>
            </a:prstGeom>
            <a:solidFill>
              <a:srgbClr val="FFA84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ora Medium"/>
                <a:ea typeface="Lora Medium"/>
                <a:cs typeface="Lora Medium"/>
                <a:sym typeface="Lora Medium"/>
              </a:endParaRPr>
            </a:p>
          </p:txBody>
        </p:sp>
        <p:sp>
          <p:nvSpPr>
            <p:cNvPr id="155" name="Google Shape;155;p23"/>
            <p:cNvSpPr/>
            <p:nvPr/>
          </p:nvSpPr>
          <p:spPr>
            <a:xfrm rot="2570544">
              <a:off x="5345320" y="3083918"/>
              <a:ext cx="394421" cy="396965"/>
            </a:xfrm>
            <a:prstGeom prst="plus">
              <a:avLst>
                <a:gd name="adj" fmla="val 469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ora Medium"/>
                <a:ea typeface="Lora Medium"/>
                <a:cs typeface="Lora Medium"/>
                <a:sym typeface="Lora Medium"/>
              </a:endParaRPr>
            </a:p>
          </p:txBody>
        </p:sp>
        <p:cxnSp>
          <p:nvCxnSpPr>
            <p:cNvPr id="156" name="Google Shape;156;p23"/>
            <p:cNvCxnSpPr/>
            <p:nvPr/>
          </p:nvCxnSpPr>
          <p:spPr>
            <a:xfrm rot="10800000">
              <a:off x="5537275" y="2628975"/>
              <a:ext cx="10500" cy="391500"/>
            </a:xfrm>
            <a:prstGeom prst="straightConnector1">
              <a:avLst/>
            </a:prstGeom>
            <a:noFill/>
            <a:ln w="9525" cap="flat" cmpd="sng">
              <a:solidFill>
                <a:srgbClr val="595959"/>
              </a:solidFill>
              <a:prstDash val="solid"/>
              <a:round/>
              <a:headEnd type="none" w="med" len="med"/>
              <a:tailEnd type="triangle" w="med" len="med"/>
            </a:ln>
          </p:spPr>
        </p:cxnSp>
        <p:cxnSp>
          <p:nvCxnSpPr>
            <p:cNvPr id="157" name="Google Shape;157;p23"/>
            <p:cNvCxnSpPr/>
            <p:nvPr/>
          </p:nvCxnSpPr>
          <p:spPr>
            <a:xfrm>
              <a:off x="5559700" y="3556325"/>
              <a:ext cx="9300" cy="374400"/>
            </a:xfrm>
            <a:prstGeom prst="straightConnector1">
              <a:avLst/>
            </a:prstGeom>
            <a:noFill/>
            <a:ln w="9525" cap="flat" cmpd="sng">
              <a:solidFill>
                <a:srgbClr val="595959"/>
              </a:solidFill>
              <a:prstDash val="solid"/>
              <a:round/>
              <a:headEnd type="none" w="med" len="med"/>
              <a:tailEnd type="triangle" w="med" len="med"/>
            </a:ln>
          </p:spPr>
        </p:cxnSp>
        <p:cxnSp>
          <p:nvCxnSpPr>
            <p:cNvPr id="158" name="Google Shape;158;p23"/>
            <p:cNvCxnSpPr/>
            <p:nvPr/>
          </p:nvCxnSpPr>
          <p:spPr>
            <a:xfrm>
              <a:off x="5867675" y="3263400"/>
              <a:ext cx="436200" cy="2100"/>
            </a:xfrm>
            <a:prstGeom prst="straightConnector1">
              <a:avLst/>
            </a:prstGeom>
            <a:noFill/>
            <a:ln w="9525" cap="flat" cmpd="sng">
              <a:solidFill>
                <a:srgbClr val="595959"/>
              </a:solidFill>
              <a:prstDash val="solid"/>
              <a:round/>
              <a:headEnd type="none" w="med" len="med"/>
              <a:tailEnd type="triangle" w="med" len="med"/>
            </a:ln>
          </p:spPr>
        </p:cxnSp>
        <p:cxnSp>
          <p:nvCxnSpPr>
            <p:cNvPr id="159" name="Google Shape;159;p23"/>
            <p:cNvCxnSpPr/>
            <p:nvPr/>
          </p:nvCxnSpPr>
          <p:spPr>
            <a:xfrm flipH="1">
              <a:off x="4859934" y="3308426"/>
              <a:ext cx="383100" cy="8400"/>
            </a:xfrm>
            <a:prstGeom prst="straightConnector1">
              <a:avLst/>
            </a:prstGeom>
            <a:noFill/>
            <a:ln w="9525" cap="flat" cmpd="sng">
              <a:solidFill>
                <a:srgbClr val="595959"/>
              </a:solidFill>
              <a:prstDash val="solid"/>
              <a:round/>
              <a:headEnd type="none" w="med" len="med"/>
              <a:tailEnd type="triangle" w="med" len="med"/>
            </a:ln>
          </p:spPr>
        </p:cxnSp>
        <p:cxnSp>
          <p:nvCxnSpPr>
            <p:cNvPr id="160" name="Google Shape;160;p23"/>
            <p:cNvCxnSpPr/>
            <p:nvPr/>
          </p:nvCxnSpPr>
          <p:spPr>
            <a:xfrm rot="10800000" flipH="1">
              <a:off x="5744425" y="2810325"/>
              <a:ext cx="279600" cy="274800"/>
            </a:xfrm>
            <a:prstGeom prst="straightConnector1">
              <a:avLst/>
            </a:prstGeom>
            <a:noFill/>
            <a:ln w="9525" cap="flat" cmpd="sng">
              <a:solidFill>
                <a:srgbClr val="595959"/>
              </a:solidFill>
              <a:prstDash val="solid"/>
              <a:round/>
              <a:headEnd type="none" w="med" len="med"/>
              <a:tailEnd type="triangle" w="med" len="med"/>
            </a:ln>
          </p:spPr>
        </p:cxnSp>
        <p:cxnSp>
          <p:nvCxnSpPr>
            <p:cNvPr id="161" name="Google Shape;161;p23"/>
            <p:cNvCxnSpPr/>
            <p:nvPr/>
          </p:nvCxnSpPr>
          <p:spPr>
            <a:xfrm rot="10800000">
              <a:off x="5046225" y="2810425"/>
              <a:ext cx="295500" cy="294000"/>
            </a:xfrm>
            <a:prstGeom prst="straightConnector1">
              <a:avLst/>
            </a:prstGeom>
            <a:noFill/>
            <a:ln w="9525" cap="flat" cmpd="sng">
              <a:solidFill>
                <a:srgbClr val="595959"/>
              </a:solidFill>
              <a:prstDash val="solid"/>
              <a:round/>
              <a:headEnd type="none" w="med" len="med"/>
              <a:tailEnd type="triangle" w="med" len="med"/>
            </a:ln>
          </p:spPr>
        </p:cxnSp>
        <p:cxnSp>
          <p:nvCxnSpPr>
            <p:cNvPr id="162" name="Google Shape;162;p23"/>
            <p:cNvCxnSpPr/>
            <p:nvPr/>
          </p:nvCxnSpPr>
          <p:spPr>
            <a:xfrm flipH="1">
              <a:off x="5083575" y="3451675"/>
              <a:ext cx="294300" cy="296700"/>
            </a:xfrm>
            <a:prstGeom prst="straightConnector1">
              <a:avLst/>
            </a:prstGeom>
            <a:noFill/>
            <a:ln w="9525" cap="flat" cmpd="sng">
              <a:solidFill>
                <a:srgbClr val="595959"/>
              </a:solidFill>
              <a:prstDash val="solid"/>
              <a:round/>
              <a:headEnd type="none" w="med" len="med"/>
              <a:tailEnd type="triangle" w="med" len="med"/>
            </a:ln>
          </p:spPr>
        </p:cxnSp>
        <p:cxnSp>
          <p:nvCxnSpPr>
            <p:cNvPr id="163" name="Google Shape;163;p23"/>
            <p:cNvCxnSpPr/>
            <p:nvPr/>
          </p:nvCxnSpPr>
          <p:spPr>
            <a:xfrm>
              <a:off x="5756475" y="3478250"/>
              <a:ext cx="288000" cy="243600"/>
            </a:xfrm>
            <a:prstGeom prst="straightConnector1">
              <a:avLst/>
            </a:prstGeom>
            <a:noFill/>
            <a:ln w="9525" cap="flat" cmpd="sng">
              <a:solidFill>
                <a:srgbClr val="595959"/>
              </a:solidFill>
              <a:prstDash val="solid"/>
              <a:round/>
              <a:headEnd type="none" w="med" len="med"/>
              <a:tailEnd type="triangle" w="med" len="med"/>
            </a:ln>
          </p:spPr>
        </p:cxnSp>
        <p:sp>
          <p:nvSpPr>
            <p:cNvPr id="164" name="Google Shape;164;p23"/>
            <p:cNvSpPr txBox="1"/>
            <p:nvPr/>
          </p:nvSpPr>
          <p:spPr>
            <a:xfrm>
              <a:off x="6901775" y="3058850"/>
              <a:ext cx="17439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C04100"/>
                  </a:solidFill>
                  <a:latin typeface="Open Sans Medium"/>
                  <a:ea typeface="Open Sans Medium"/>
                  <a:cs typeface="Open Sans Medium"/>
                  <a:sym typeface="Open Sans Medium"/>
                </a:rPr>
                <a:t>Top View</a:t>
              </a:r>
              <a:endParaRPr sz="1800">
                <a:solidFill>
                  <a:srgbClr val="C04100"/>
                </a:solidFill>
                <a:latin typeface="Open Sans Medium"/>
                <a:ea typeface="Open Sans Medium"/>
                <a:cs typeface="Open Sans Medium"/>
                <a:sym typeface="Open Sans Medium"/>
              </a:endParaRPr>
            </a:p>
            <a:p>
              <a:pPr marL="0" lvl="0" indent="0" algn="l" rtl="0">
                <a:spcBef>
                  <a:spcPts val="0"/>
                </a:spcBef>
                <a:spcAft>
                  <a:spcPts val="0"/>
                </a:spcAft>
                <a:buNone/>
              </a:pPr>
              <a:r>
                <a:rPr lang="en" sz="1200">
                  <a:solidFill>
                    <a:srgbClr val="595959"/>
                  </a:solidFill>
                  <a:latin typeface="Open Sans Medium"/>
                  <a:ea typeface="Open Sans Medium"/>
                  <a:cs typeface="Open Sans Medium"/>
                  <a:sym typeface="Open Sans Medium"/>
                </a:rPr>
                <a:t>radially symmetric plume uniformly inflates toroid bag to 20m tall</a:t>
              </a:r>
              <a:endParaRPr sz="1200">
                <a:solidFill>
                  <a:srgbClr val="595959"/>
                </a:solidFill>
                <a:latin typeface="Open Sans Medium"/>
                <a:ea typeface="Open Sans Medium"/>
                <a:cs typeface="Open Sans Medium"/>
                <a:sym typeface="Open Sans Medium"/>
              </a:endParaRPr>
            </a:p>
            <a:p>
              <a:pPr marL="0" lvl="0" indent="0" algn="l" rtl="0">
                <a:spcBef>
                  <a:spcPts val="0"/>
                </a:spcBef>
                <a:spcAft>
                  <a:spcPts val="0"/>
                </a:spcAft>
                <a:buNone/>
              </a:pPr>
              <a:endParaRPr sz="1800">
                <a:solidFill>
                  <a:srgbClr val="595959"/>
                </a:solidFill>
                <a:latin typeface="Lora Medium"/>
                <a:ea typeface="Lora Medium"/>
                <a:cs typeface="Lora Medium"/>
                <a:sym typeface="Lora Medium"/>
              </a:endParaRPr>
            </a:p>
          </p:txBody>
        </p:sp>
      </p:grpSp>
      <p:sp>
        <p:nvSpPr>
          <p:cNvPr id="165" name="Google Shape;165;p23"/>
          <p:cNvSpPr txBox="1">
            <a:spLocks noGrp="1"/>
          </p:cNvSpPr>
          <p:nvPr>
            <p:ph type="body" idx="1"/>
          </p:nvPr>
        </p:nvSpPr>
        <p:spPr>
          <a:xfrm>
            <a:off x="89550" y="863550"/>
            <a:ext cx="8931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combining the force of the rocket plume with an inflatable we can:</a:t>
            </a:r>
            <a:endParaRPr/>
          </a:p>
          <a:p>
            <a:pPr marL="457200" lvl="0" indent="-355600" algn="l" rtl="0">
              <a:spcBef>
                <a:spcPts val="1200"/>
              </a:spcBef>
              <a:spcAft>
                <a:spcPts val="0"/>
              </a:spcAft>
              <a:buSzPts val="2000"/>
              <a:buFont typeface="Open Sans Medium"/>
              <a:buChar char="➔"/>
            </a:pPr>
            <a:r>
              <a:rPr lang="en" b="1">
                <a:solidFill>
                  <a:srgbClr val="C04100"/>
                </a:solidFill>
                <a:latin typeface="Open Sans"/>
                <a:ea typeface="Open Sans"/>
                <a:cs typeface="Open Sans"/>
                <a:sym typeface="Open Sans"/>
              </a:rPr>
              <a:t>Avoid</a:t>
            </a:r>
            <a:r>
              <a:rPr lang="en" b="1">
                <a:latin typeface="Open Sans"/>
                <a:ea typeface="Open Sans"/>
                <a:cs typeface="Open Sans"/>
                <a:sym typeface="Open Sans"/>
              </a:rPr>
              <a:t> </a:t>
            </a:r>
            <a:r>
              <a:rPr lang="en"/>
              <a:t>the </a:t>
            </a:r>
            <a:r>
              <a:rPr lang="en" b="1">
                <a:solidFill>
                  <a:srgbClr val="C04100"/>
                </a:solidFill>
                <a:latin typeface="Open Sans"/>
                <a:ea typeface="Open Sans"/>
                <a:cs typeface="Open Sans"/>
                <a:sym typeface="Open Sans"/>
              </a:rPr>
              <a:t>harsh</a:t>
            </a:r>
            <a:r>
              <a:rPr lang="en" b="1">
                <a:latin typeface="Open Sans"/>
                <a:ea typeface="Open Sans"/>
                <a:cs typeface="Open Sans"/>
                <a:sym typeface="Open Sans"/>
              </a:rPr>
              <a:t> </a:t>
            </a:r>
            <a:r>
              <a:rPr lang="en"/>
              <a:t>rocket exhaust and </a:t>
            </a:r>
            <a:r>
              <a:rPr lang="en" b="1">
                <a:solidFill>
                  <a:srgbClr val="C04100"/>
                </a:solidFill>
                <a:latin typeface="Open Sans"/>
                <a:ea typeface="Open Sans"/>
                <a:cs typeface="Open Sans"/>
                <a:sym typeface="Open Sans"/>
              </a:rPr>
              <a:t>distribute</a:t>
            </a:r>
            <a:r>
              <a:rPr lang="en" b="1">
                <a:latin typeface="Open Sans"/>
                <a:ea typeface="Open Sans"/>
                <a:cs typeface="Open Sans"/>
                <a:sym typeface="Open Sans"/>
              </a:rPr>
              <a:t> </a:t>
            </a:r>
            <a:r>
              <a:rPr lang="en"/>
              <a:t>load across system</a:t>
            </a:r>
            <a:endParaRPr/>
          </a:p>
          <a:p>
            <a:pPr marL="457200" lvl="0" indent="-342900" algn="l" rtl="0">
              <a:spcBef>
                <a:spcPts val="0"/>
              </a:spcBef>
              <a:spcAft>
                <a:spcPts val="0"/>
              </a:spcAft>
              <a:buSzPts val="1800"/>
              <a:buChar char="➔"/>
            </a:pPr>
            <a:r>
              <a:rPr lang="en" b="1">
                <a:solidFill>
                  <a:srgbClr val="C04100"/>
                </a:solidFill>
                <a:latin typeface="Open Sans"/>
                <a:ea typeface="Open Sans"/>
                <a:cs typeface="Open Sans"/>
                <a:sym typeface="Open Sans"/>
              </a:rPr>
              <a:t>Passively deploy</a:t>
            </a:r>
            <a:r>
              <a:rPr lang="en"/>
              <a:t> and retract a berm structure</a:t>
            </a:r>
            <a:endParaRPr/>
          </a:p>
          <a:p>
            <a:pPr marL="457200" lvl="0" indent="-342900" algn="l" rtl="0">
              <a:spcBef>
                <a:spcPts val="0"/>
              </a:spcBef>
              <a:spcAft>
                <a:spcPts val="0"/>
              </a:spcAft>
              <a:buSzPts val="1800"/>
              <a:buChar char="➔"/>
            </a:pPr>
            <a:r>
              <a:rPr lang="en" b="1">
                <a:solidFill>
                  <a:srgbClr val="C04100"/>
                </a:solidFill>
                <a:latin typeface="Open Sans"/>
                <a:ea typeface="Open Sans"/>
                <a:cs typeface="Open Sans"/>
                <a:sym typeface="Open Sans"/>
              </a:rPr>
              <a:t>Solve</a:t>
            </a:r>
            <a:r>
              <a:rPr lang="en" b="1">
                <a:latin typeface="Open Sans"/>
                <a:ea typeface="Open Sans"/>
                <a:cs typeface="Open Sans"/>
                <a:sym typeface="Open Sans"/>
              </a:rPr>
              <a:t> </a:t>
            </a:r>
            <a:r>
              <a:rPr lang="en"/>
              <a:t>the launch/landing dust problem with </a:t>
            </a:r>
            <a:r>
              <a:rPr lang="en" b="1">
                <a:latin typeface="Open Sans"/>
                <a:ea typeface="Open Sans"/>
                <a:cs typeface="Open Sans"/>
                <a:sym typeface="Open Sans"/>
              </a:rPr>
              <a:t>much less</a:t>
            </a:r>
            <a:r>
              <a:rPr lang="en"/>
              <a:t> surface prep</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Specifications</a:t>
            </a:r>
            <a:endParaRPr/>
          </a:p>
        </p:txBody>
      </p:sp>
      <p:sp>
        <p:nvSpPr>
          <p:cNvPr id="172" name="Google Shape;172;p24"/>
          <p:cNvSpPr txBox="1">
            <a:spLocks noGrp="1"/>
          </p:cNvSpPr>
          <p:nvPr>
            <p:ph type="body" idx="1"/>
          </p:nvPr>
        </p:nvSpPr>
        <p:spPr>
          <a:xfrm>
            <a:off x="89550" y="863550"/>
            <a:ext cx="62601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Dimensions driven by rocket parameters</a:t>
            </a:r>
            <a:endParaRPr/>
          </a:p>
          <a:p>
            <a:pPr marL="457200" lvl="0" indent="-342900" algn="l" rtl="0">
              <a:spcBef>
                <a:spcPts val="0"/>
              </a:spcBef>
              <a:spcAft>
                <a:spcPts val="0"/>
              </a:spcAft>
              <a:buSzPts val="1800"/>
              <a:buChar char="➔"/>
            </a:pPr>
            <a:r>
              <a:rPr lang="en"/>
              <a:t>PILLARS is highly scalable to different Lunar Rockets</a:t>
            </a:r>
            <a:endParaRPr/>
          </a:p>
        </p:txBody>
      </p:sp>
      <p:sp>
        <p:nvSpPr>
          <p:cNvPr id="173" name="Google Shape;17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174" name="Google Shape;174;p24"/>
          <p:cNvPicPr preferRelativeResize="0"/>
          <p:nvPr/>
        </p:nvPicPr>
        <p:blipFill>
          <a:blip r:embed="rId3">
            <a:alphaModFix/>
          </a:blip>
          <a:stretch>
            <a:fillRect/>
          </a:stretch>
        </p:blipFill>
        <p:spPr>
          <a:xfrm>
            <a:off x="194325" y="3081400"/>
            <a:ext cx="5095875" cy="1276350"/>
          </a:xfrm>
          <a:prstGeom prst="rect">
            <a:avLst/>
          </a:prstGeom>
          <a:noFill/>
          <a:ln>
            <a:noFill/>
          </a:ln>
        </p:spPr>
      </p:pic>
      <p:pic>
        <p:nvPicPr>
          <p:cNvPr id="175" name="Google Shape;175;p24"/>
          <p:cNvPicPr preferRelativeResize="0"/>
          <p:nvPr/>
        </p:nvPicPr>
        <p:blipFill>
          <a:blip r:embed="rId4">
            <a:alphaModFix/>
          </a:blip>
          <a:stretch>
            <a:fillRect/>
          </a:stretch>
        </p:blipFill>
        <p:spPr>
          <a:xfrm>
            <a:off x="194325" y="2195700"/>
            <a:ext cx="5943600" cy="600075"/>
          </a:xfrm>
          <a:prstGeom prst="rect">
            <a:avLst/>
          </a:prstGeom>
          <a:noFill/>
          <a:ln>
            <a:noFill/>
          </a:ln>
        </p:spPr>
      </p:pic>
      <p:sp>
        <p:nvSpPr>
          <p:cNvPr id="176" name="Google Shape;176;p24"/>
          <p:cNvSpPr/>
          <p:nvPr/>
        </p:nvSpPr>
        <p:spPr>
          <a:xfrm>
            <a:off x="6349700" y="1830500"/>
            <a:ext cx="2467200" cy="2446200"/>
          </a:xfrm>
          <a:prstGeom prst="donut">
            <a:avLst>
              <a:gd name="adj" fmla="val 25000"/>
            </a:avLst>
          </a:prstGeom>
          <a:solidFill>
            <a:srgbClr val="FFA84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ora Medium"/>
              <a:ea typeface="Lora Medium"/>
              <a:cs typeface="Lora Medium"/>
              <a:sym typeface="Lora Medium"/>
            </a:endParaRPr>
          </a:p>
        </p:txBody>
      </p:sp>
      <p:cxnSp>
        <p:nvCxnSpPr>
          <p:cNvPr id="177" name="Google Shape;177;p24"/>
          <p:cNvCxnSpPr/>
          <p:nvPr/>
        </p:nvCxnSpPr>
        <p:spPr>
          <a:xfrm rot="10800000">
            <a:off x="6349700" y="4586350"/>
            <a:ext cx="2467200" cy="0"/>
          </a:xfrm>
          <a:prstGeom prst="straightConnector1">
            <a:avLst/>
          </a:prstGeom>
          <a:noFill/>
          <a:ln w="9525" cap="flat" cmpd="sng">
            <a:solidFill>
              <a:srgbClr val="595959"/>
            </a:solidFill>
            <a:prstDash val="solid"/>
            <a:round/>
            <a:headEnd type="none" w="med" len="med"/>
            <a:tailEnd type="none" w="med" len="med"/>
          </a:ln>
        </p:spPr>
      </p:cxnSp>
      <p:cxnSp>
        <p:nvCxnSpPr>
          <p:cNvPr id="178" name="Google Shape;178;p24"/>
          <p:cNvCxnSpPr/>
          <p:nvPr/>
        </p:nvCxnSpPr>
        <p:spPr>
          <a:xfrm>
            <a:off x="6349700" y="4507600"/>
            <a:ext cx="0" cy="157500"/>
          </a:xfrm>
          <a:prstGeom prst="straightConnector1">
            <a:avLst/>
          </a:prstGeom>
          <a:noFill/>
          <a:ln w="9525" cap="flat" cmpd="sng">
            <a:solidFill>
              <a:srgbClr val="595959"/>
            </a:solidFill>
            <a:prstDash val="solid"/>
            <a:round/>
            <a:headEnd type="none" w="med" len="med"/>
            <a:tailEnd type="none" w="med" len="med"/>
          </a:ln>
        </p:spPr>
      </p:cxnSp>
      <p:cxnSp>
        <p:nvCxnSpPr>
          <p:cNvPr id="179" name="Google Shape;179;p24"/>
          <p:cNvCxnSpPr/>
          <p:nvPr/>
        </p:nvCxnSpPr>
        <p:spPr>
          <a:xfrm>
            <a:off x="8816900" y="4507600"/>
            <a:ext cx="0" cy="157500"/>
          </a:xfrm>
          <a:prstGeom prst="straightConnector1">
            <a:avLst/>
          </a:prstGeom>
          <a:noFill/>
          <a:ln w="9525" cap="flat" cmpd="sng">
            <a:solidFill>
              <a:srgbClr val="595959"/>
            </a:solidFill>
            <a:prstDash val="solid"/>
            <a:round/>
            <a:headEnd type="none" w="med" len="med"/>
            <a:tailEnd type="none" w="med" len="med"/>
          </a:ln>
        </p:spPr>
      </p:cxnSp>
      <p:sp>
        <p:nvSpPr>
          <p:cNvPr id="180" name="Google Shape;180;p24"/>
          <p:cNvSpPr txBox="1"/>
          <p:nvPr/>
        </p:nvSpPr>
        <p:spPr>
          <a:xfrm>
            <a:off x="7326300" y="4540400"/>
            <a:ext cx="684000" cy="3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595959"/>
                </a:solidFill>
                <a:latin typeface="Open Sans Medium"/>
                <a:ea typeface="Open Sans Medium"/>
                <a:cs typeface="Open Sans Medium"/>
                <a:sym typeface="Open Sans Medium"/>
              </a:rPr>
              <a:t>OD</a:t>
            </a:r>
            <a:endParaRPr sz="1800">
              <a:solidFill>
                <a:srgbClr val="595959"/>
              </a:solidFill>
              <a:latin typeface="Open Sans Medium"/>
              <a:ea typeface="Open Sans Medium"/>
              <a:cs typeface="Open Sans Medium"/>
              <a:sym typeface="Open Sans Medium"/>
            </a:endParaRPr>
          </a:p>
        </p:txBody>
      </p:sp>
      <p:cxnSp>
        <p:nvCxnSpPr>
          <p:cNvPr id="181" name="Google Shape;181;p24"/>
          <p:cNvCxnSpPr/>
          <p:nvPr/>
        </p:nvCxnSpPr>
        <p:spPr>
          <a:xfrm rot="10800000">
            <a:off x="8202475" y="1823225"/>
            <a:ext cx="617100" cy="0"/>
          </a:xfrm>
          <a:prstGeom prst="straightConnector1">
            <a:avLst/>
          </a:prstGeom>
          <a:noFill/>
          <a:ln w="9525" cap="flat" cmpd="sng">
            <a:solidFill>
              <a:srgbClr val="595959"/>
            </a:solidFill>
            <a:prstDash val="solid"/>
            <a:round/>
            <a:headEnd type="none" w="med" len="med"/>
            <a:tailEnd type="none" w="med" len="med"/>
          </a:ln>
        </p:spPr>
      </p:cxnSp>
      <p:cxnSp>
        <p:nvCxnSpPr>
          <p:cNvPr id="182" name="Google Shape;182;p24"/>
          <p:cNvCxnSpPr/>
          <p:nvPr/>
        </p:nvCxnSpPr>
        <p:spPr>
          <a:xfrm>
            <a:off x="8202475" y="1744475"/>
            <a:ext cx="0" cy="157500"/>
          </a:xfrm>
          <a:prstGeom prst="straightConnector1">
            <a:avLst/>
          </a:prstGeom>
          <a:noFill/>
          <a:ln w="9525" cap="flat" cmpd="sng">
            <a:solidFill>
              <a:srgbClr val="595959"/>
            </a:solidFill>
            <a:prstDash val="solid"/>
            <a:round/>
            <a:headEnd type="none" w="med" len="med"/>
            <a:tailEnd type="none" w="med" len="med"/>
          </a:ln>
        </p:spPr>
      </p:cxnSp>
      <p:cxnSp>
        <p:nvCxnSpPr>
          <p:cNvPr id="183" name="Google Shape;183;p24"/>
          <p:cNvCxnSpPr/>
          <p:nvPr/>
        </p:nvCxnSpPr>
        <p:spPr>
          <a:xfrm>
            <a:off x="8816900" y="1743575"/>
            <a:ext cx="0" cy="157500"/>
          </a:xfrm>
          <a:prstGeom prst="straightConnector1">
            <a:avLst/>
          </a:prstGeom>
          <a:noFill/>
          <a:ln w="9525" cap="flat" cmpd="sng">
            <a:solidFill>
              <a:srgbClr val="595959"/>
            </a:solidFill>
            <a:prstDash val="solid"/>
            <a:round/>
            <a:headEnd type="none" w="med" len="med"/>
            <a:tailEnd type="none" w="med" len="med"/>
          </a:ln>
        </p:spPr>
      </p:cxnSp>
      <p:sp>
        <p:nvSpPr>
          <p:cNvPr id="184" name="Google Shape;184;p24"/>
          <p:cNvSpPr txBox="1"/>
          <p:nvPr/>
        </p:nvSpPr>
        <p:spPr>
          <a:xfrm>
            <a:off x="8169025" y="1365575"/>
            <a:ext cx="684000" cy="3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595959"/>
                </a:solidFill>
                <a:latin typeface="Open Sans Medium"/>
                <a:ea typeface="Open Sans Medium"/>
                <a:cs typeface="Open Sans Medium"/>
                <a:sym typeface="Open Sans Medium"/>
              </a:rPr>
              <a:t>½ ID</a:t>
            </a:r>
            <a:endParaRPr sz="1800">
              <a:solidFill>
                <a:srgbClr val="595959"/>
              </a:solidFill>
              <a:latin typeface="Open Sans Medium"/>
              <a:ea typeface="Open Sans Medium"/>
              <a:cs typeface="Open Sans Medium"/>
              <a:sym typeface="Open Sans Medium"/>
            </a:endParaRPr>
          </a:p>
        </p:txBody>
      </p:sp>
      <p:cxnSp>
        <p:nvCxnSpPr>
          <p:cNvPr id="185" name="Google Shape;185;p24"/>
          <p:cNvCxnSpPr/>
          <p:nvPr/>
        </p:nvCxnSpPr>
        <p:spPr>
          <a:xfrm rot="10800000" flipH="1">
            <a:off x="6973100" y="3063950"/>
            <a:ext cx="1231800" cy="1800"/>
          </a:xfrm>
          <a:prstGeom prst="straightConnector1">
            <a:avLst/>
          </a:prstGeom>
          <a:noFill/>
          <a:ln w="9525" cap="flat" cmpd="sng">
            <a:solidFill>
              <a:srgbClr val="595959"/>
            </a:solidFill>
            <a:prstDash val="solid"/>
            <a:round/>
            <a:headEnd type="none" w="med" len="med"/>
            <a:tailEnd type="none" w="med" len="med"/>
          </a:ln>
        </p:spPr>
      </p:cxnSp>
      <p:sp>
        <p:nvSpPr>
          <p:cNvPr id="186" name="Google Shape;186;p24"/>
          <p:cNvSpPr txBox="1"/>
          <p:nvPr/>
        </p:nvSpPr>
        <p:spPr>
          <a:xfrm>
            <a:off x="7359750" y="2687725"/>
            <a:ext cx="617100" cy="3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595959"/>
                </a:solidFill>
                <a:latin typeface="Open Sans Medium"/>
                <a:ea typeface="Open Sans Medium"/>
                <a:cs typeface="Open Sans Medium"/>
                <a:sym typeface="Open Sans Medium"/>
              </a:rPr>
              <a:t>ID</a:t>
            </a:r>
            <a:endParaRPr sz="1800">
              <a:solidFill>
                <a:srgbClr val="595959"/>
              </a:solidFill>
              <a:latin typeface="Open Sans Medium"/>
              <a:ea typeface="Open Sans Medium"/>
              <a:cs typeface="Open Sans Medium"/>
              <a:sym typeface="Open Sans Medium"/>
            </a:endParaRPr>
          </a:p>
        </p:txBody>
      </p:sp>
      <p:sp>
        <p:nvSpPr>
          <p:cNvPr id="187" name="Google Shape;187;p24"/>
          <p:cNvSpPr txBox="1"/>
          <p:nvPr/>
        </p:nvSpPr>
        <p:spPr>
          <a:xfrm>
            <a:off x="6973100" y="1023438"/>
            <a:ext cx="1572900" cy="40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595959"/>
                </a:solidFill>
                <a:latin typeface="Open Sans Medium"/>
                <a:ea typeface="Open Sans Medium"/>
                <a:cs typeface="Open Sans Medium"/>
                <a:sym typeface="Open Sans Medium"/>
              </a:rPr>
              <a:t>Top View</a:t>
            </a:r>
            <a:endParaRPr sz="1800">
              <a:solidFill>
                <a:srgbClr val="595959"/>
              </a:solidFill>
              <a:latin typeface="Open Sans Medium"/>
              <a:ea typeface="Open Sans Medium"/>
              <a:cs typeface="Open Sans Medium"/>
              <a:sym typeface="Open Sans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CONOPS</a:t>
            </a:r>
            <a:endParaRPr/>
          </a:p>
        </p:txBody>
      </p:sp>
      <p:sp>
        <p:nvSpPr>
          <p:cNvPr id="171" name="Google Shape;171;p24"/>
          <p:cNvSpPr txBox="1">
            <a:spLocks noGrp="1"/>
          </p:cNvSpPr>
          <p:nvPr>
            <p:ph type="body" idx="1"/>
          </p:nvPr>
        </p:nvSpPr>
        <p:spPr>
          <a:xfrm>
            <a:off x="89550" y="863550"/>
            <a:ext cx="7713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72" name="Google Shape;17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173" name="Google Shape;173;p24"/>
          <p:cNvPicPr preferRelativeResize="0"/>
          <p:nvPr/>
        </p:nvPicPr>
        <p:blipFill>
          <a:blip r:embed="rId3">
            <a:alphaModFix/>
          </a:blip>
          <a:stretch>
            <a:fillRect/>
          </a:stretch>
        </p:blipFill>
        <p:spPr>
          <a:xfrm>
            <a:off x="0" y="0"/>
            <a:ext cx="9144000"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5"/>
          <p:cNvSpPr txBox="1">
            <a:spLocks noGrp="1"/>
          </p:cNvSpPr>
          <p:nvPr>
            <p:ph type="ctrTitle"/>
          </p:nvPr>
        </p:nvSpPr>
        <p:spPr>
          <a:xfrm>
            <a:off x="311700" y="904025"/>
            <a:ext cx="8520600" cy="83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a:solidFill>
                  <a:srgbClr val="C04100"/>
                </a:solidFill>
              </a:rPr>
              <a:t>Understanding the Plume</a:t>
            </a:r>
            <a:endParaRPr sz="4500">
              <a:solidFill>
                <a:srgbClr val="C04100"/>
              </a:solidFill>
            </a:endParaRPr>
          </a:p>
        </p:txBody>
      </p:sp>
      <p:sp>
        <p:nvSpPr>
          <p:cNvPr id="179" name="Google Shape;17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180" name="Google Shape;180;p25"/>
          <p:cNvPicPr preferRelativeResize="0"/>
          <p:nvPr/>
        </p:nvPicPr>
        <p:blipFill>
          <a:blip r:embed="rId3">
            <a:alphaModFix/>
          </a:blip>
          <a:stretch>
            <a:fillRect/>
          </a:stretch>
        </p:blipFill>
        <p:spPr>
          <a:xfrm>
            <a:off x="4814448" y="2288525"/>
            <a:ext cx="3909824" cy="2199275"/>
          </a:xfrm>
          <a:prstGeom prst="rect">
            <a:avLst/>
          </a:prstGeom>
          <a:noFill/>
          <a:ln>
            <a:noFill/>
          </a:ln>
        </p:spPr>
      </p:pic>
      <p:pic>
        <p:nvPicPr>
          <p:cNvPr id="181" name="Google Shape;181;p25"/>
          <p:cNvPicPr preferRelativeResize="0"/>
          <p:nvPr/>
        </p:nvPicPr>
        <p:blipFill>
          <a:blip r:embed="rId4">
            <a:alphaModFix/>
          </a:blip>
          <a:stretch>
            <a:fillRect/>
          </a:stretch>
        </p:blipFill>
        <p:spPr>
          <a:xfrm>
            <a:off x="424525" y="2288525"/>
            <a:ext cx="3992923" cy="2248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Simulation Problem Overview</a:t>
            </a:r>
            <a:endParaRPr/>
          </a:p>
        </p:txBody>
      </p:sp>
      <p:sp>
        <p:nvSpPr>
          <p:cNvPr id="187" name="Google Shape;187;p26"/>
          <p:cNvSpPr txBox="1">
            <a:spLocks noGrp="1"/>
          </p:cNvSpPr>
          <p:nvPr>
            <p:ph type="body" idx="1"/>
          </p:nvPr>
        </p:nvSpPr>
        <p:spPr>
          <a:xfrm>
            <a:off x="89550" y="863550"/>
            <a:ext cx="4548300" cy="3819300"/>
          </a:xfrm>
          <a:prstGeom prst="rect">
            <a:avLst/>
          </a:prstGeom>
        </p:spPr>
        <p:txBody>
          <a:bodyPr spcFirstLastPara="1" wrap="square" lIns="91425" tIns="91425" rIns="91425" bIns="91425" anchor="t" anchorCtr="0">
            <a:normAutofit fontScale="85000" lnSpcReduction="20000"/>
          </a:bodyPr>
          <a:lstStyle/>
          <a:p>
            <a:pPr marL="457200" lvl="0" indent="-355599" algn="l" rtl="0">
              <a:spcBef>
                <a:spcPts val="0"/>
              </a:spcBef>
              <a:spcAft>
                <a:spcPts val="0"/>
              </a:spcAft>
              <a:buSzPct val="100000"/>
              <a:buChar char="➔"/>
            </a:pPr>
            <a:r>
              <a:rPr lang="en" sz="2352">
                <a:latin typeface="Open Sans Medium"/>
                <a:ea typeface="Open Sans Medium"/>
                <a:cs typeface="Open Sans Medium"/>
                <a:sym typeface="Open Sans Medium"/>
              </a:rPr>
              <a:t>High density flow exits the rocket and </a:t>
            </a:r>
            <a:r>
              <a:rPr lang="en" sz="2352" b="1">
                <a:solidFill>
                  <a:srgbClr val="C04100"/>
                </a:solidFill>
                <a:latin typeface="Open Sans"/>
                <a:ea typeface="Open Sans"/>
                <a:cs typeface="Open Sans"/>
                <a:sym typeface="Open Sans"/>
              </a:rPr>
              <a:t>expands into vacuum</a:t>
            </a:r>
            <a:r>
              <a:rPr lang="en" sz="2352">
                <a:latin typeface="Open Sans Medium"/>
                <a:ea typeface="Open Sans Medium"/>
                <a:cs typeface="Open Sans Medium"/>
                <a:sym typeface="Open Sans Medium"/>
              </a:rPr>
              <a:t>, becoming low density</a:t>
            </a:r>
            <a:endParaRPr sz="2352">
              <a:latin typeface="Open Sans Medium"/>
              <a:ea typeface="Open Sans Medium"/>
              <a:cs typeface="Open Sans Medium"/>
              <a:sym typeface="Open Sans Medium"/>
            </a:endParaRPr>
          </a:p>
          <a:p>
            <a:pPr marL="0" lvl="0" indent="0" algn="l" rtl="0">
              <a:spcBef>
                <a:spcPts val="1200"/>
              </a:spcBef>
              <a:spcAft>
                <a:spcPts val="0"/>
              </a:spcAft>
              <a:buNone/>
            </a:pPr>
            <a:endParaRPr sz="100"/>
          </a:p>
          <a:p>
            <a:pPr marL="457200" lvl="0" indent="-355441" algn="l" rtl="0">
              <a:spcBef>
                <a:spcPts val="1200"/>
              </a:spcBef>
              <a:spcAft>
                <a:spcPts val="0"/>
              </a:spcAft>
              <a:buSzPct val="100000"/>
              <a:buChar char="➔"/>
            </a:pPr>
            <a:r>
              <a:rPr lang="en" sz="2350">
                <a:latin typeface="Open Sans Medium"/>
                <a:ea typeface="Open Sans Medium"/>
                <a:cs typeface="Open Sans Medium"/>
                <a:sym typeface="Open Sans Medium"/>
              </a:rPr>
              <a:t>The flow reaches the ground and </a:t>
            </a:r>
            <a:r>
              <a:rPr lang="en" sz="2350" b="1">
                <a:solidFill>
                  <a:srgbClr val="C04100"/>
                </a:solidFill>
                <a:latin typeface="Open Sans"/>
                <a:ea typeface="Open Sans"/>
                <a:cs typeface="Open Sans"/>
                <a:sym typeface="Open Sans"/>
              </a:rPr>
              <a:t>stagnates</a:t>
            </a:r>
            <a:r>
              <a:rPr lang="en" sz="2350">
                <a:latin typeface="Open Sans Medium"/>
                <a:ea typeface="Open Sans Medium"/>
                <a:cs typeface="Open Sans Medium"/>
                <a:sym typeface="Open Sans Medium"/>
              </a:rPr>
              <a:t>, becoming high density again</a:t>
            </a:r>
            <a:endParaRPr sz="2350"/>
          </a:p>
          <a:p>
            <a:pPr marL="0" lvl="0" indent="0" algn="l" rtl="0">
              <a:spcBef>
                <a:spcPts val="1200"/>
              </a:spcBef>
              <a:spcAft>
                <a:spcPts val="0"/>
              </a:spcAft>
              <a:buNone/>
            </a:pPr>
            <a:endParaRPr sz="100"/>
          </a:p>
          <a:p>
            <a:pPr marL="457200" lvl="0" indent="-355441" algn="l" rtl="0">
              <a:spcBef>
                <a:spcPts val="1200"/>
              </a:spcBef>
              <a:spcAft>
                <a:spcPts val="0"/>
              </a:spcAft>
              <a:buSzPct val="100000"/>
              <a:buChar char="➔"/>
            </a:pPr>
            <a:r>
              <a:rPr lang="en" sz="2350">
                <a:latin typeface="Open Sans Medium"/>
                <a:ea typeface="Open Sans Medium"/>
                <a:cs typeface="Open Sans Medium"/>
                <a:sym typeface="Open Sans Medium"/>
              </a:rPr>
              <a:t>Our task is to model the </a:t>
            </a:r>
            <a:r>
              <a:rPr lang="en" sz="2350" b="1">
                <a:solidFill>
                  <a:srgbClr val="C04100"/>
                </a:solidFill>
                <a:latin typeface="Open Sans"/>
                <a:ea typeface="Open Sans"/>
                <a:cs typeface="Open Sans"/>
                <a:sym typeface="Open Sans"/>
              </a:rPr>
              <a:t>transition</a:t>
            </a:r>
            <a:r>
              <a:rPr lang="en" sz="2350">
                <a:latin typeface="Open Sans Medium"/>
                <a:ea typeface="Open Sans Medium"/>
                <a:cs typeface="Open Sans Medium"/>
                <a:sym typeface="Open Sans Medium"/>
              </a:rPr>
              <a:t> between high density to low density </a:t>
            </a:r>
            <a:r>
              <a:rPr lang="en" sz="2350" b="1">
                <a:solidFill>
                  <a:srgbClr val="C04100"/>
                </a:solidFill>
                <a:latin typeface="Open Sans"/>
                <a:ea typeface="Open Sans"/>
                <a:cs typeface="Open Sans"/>
                <a:sym typeface="Open Sans"/>
              </a:rPr>
              <a:t>four times</a:t>
            </a:r>
            <a:r>
              <a:rPr lang="en" sz="2350">
                <a:latin typeface="Open Sans Medium"/>
                <a:ea typeface="Open Sans Medium"/>
                <a:cs typeface="Open Sans Medium"/>
                <a:sym typeface="Open Sans Medium"/>
              </a:rPr>
              <a:t> in one simulation</a:t>
            </a:r>
            <a:endParaRPr sz="2350">
              <a:latin typeface="Open Sans Medium"/>
              <a:ea typeface="Open Sans Medium"/>
              <a:cs typeface="Open Sans Medium"/>
              <a:sym typeface="Open Sans Medium"/>
            </a:endParaRPr>
          </a:p>
        </p:txBody>
      </p:sp>
      <p:sp>
        <p:nvSpPr>
          <p:cNvPr id="188" name="Google Shape;18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189" name="Google Shape;189;p26"/>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122101" y="1146963"/>
            <a:ext cx="4021901" cy="3615526"/>
          </a:xfrm>
          <a:prstGeom prst="rect">
            <a:avLst/>
          </a:prstGeom>
          <a:noFill/>
          <a:ln>
            <a:noFill/>
          </a:ln>
        </p:spPr>
      </p:pic>
      <p:grpSp>
        <p:nvGrpSpPr>
          <p:cNvPr id="190" name="Google Shape;190;p26"/>
          <p:cNvGrpSpPr/>
          <p:nvPr/>
        </p:nvGrpSpPr>
        <p:grpSpPr>
          <a:xfrm>
            <a:off x="5212752" y="2542939"/>
            <a:ext cx="3528131" cy="2385245"/>
            <a:chOff x="119752" y="2203064"/>
            <a:chExt cx="3528131" cy="2385245"/>
          </a:xfrm>
        </p:grpSpPr>
        <p:sp>
          <p:nvSpPr>
            <p:cNvPr id="191" name="Google Shape;191;p26"/>
            <p:cNvSpPr/>
            <p:nvPr/>
          </p:nvSpPr>
          <p:spPr>
            <a:xfrm rot="6279589">
              <a:off x="1899897" y="2817295"/>
              <a:ext cx="1504271" cy="1665228"/>
            </a:xfrm>
            <a:prstGeom prst="blockArc">
              <a:avLst>
                <a:gd name="adj1" fmla="val 10800000"/>
                <a:gd name="adj2" fmla="val 21555598"/>
                <a:gd name="adj3" fmla="val 1255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ora Medium"/>
                <a:ea typeface="Lora Medium"/>
                <a:cs typeface="Lora Medium"/>
                <a:sym typeface="Lora Medium"/>
              </a:endParaRPr>
            </a:p>
          </p:txBody>
        </p:sp>
        <p:sp>
          <p:nvSpPr>
            <p:cNvPr id="192" name="Google Shape;192;p26"/>
            <p:cNvSpPr/>
            <p:nvPr/>
          </p:nvSpPr>
          <p:spPr>
            <a:xfrm rot="-4427076">
              <a:off x="377235" y="2325044"/>
              <a:ext cx="1504032" cy="1665241"/>
            </a:xfrm>
            <a:prstGeom prst="blockArc">
              <a:avLst>
                <a:gd name="adj1" fmla="val 10800000"/>
                <a:gd name="adj2" fmla="val 21555598"/>
                <a:gd name="adj3" fmla="val 1255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ora Medium"/>
                <a:ea typeface="Lora Medium"/>
                <a:cs typeface="Lora Medium"/>
                <a:sym typeface="Lora Medium"/>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CFD and Modelling Paradigms</a:t>
            </a:r>
            <a:endParaRPr/>
          </a:p>
        </p:txBody>
      </p:sp>
      <p:sp>
        <p:nvSpPr>
          <p:cNvPr id="198" name="Google Shape;198;p27"/>
          <p:cNvSpPr txBox="1">
            <a:spLocks noGrp="1"/>
          </p:cNvSpPr>
          <p:nvPr>
            <p:ph type="body" idx="1"/>
          </p:nvPr>
        </p:nvSpPr>
        <p:spPr>
          <a:xfrm>
            <a:off x="89550" y="863550"/>
            <a:ext cx="4210500" cy="3416400"/>
          </a:xfrm>
          <a:prstGeom prst="rect">
            <a:avLst/>
          </a:prstGeom>
        </p:spPr>
        <p:txBody>
          <a:bodyPr spcFirstLastPara="1" wrap="square" lIns="91425" tIns="91425" rIns="91425" bIns="91425" anchor="t" anchorCtr="0">
            <a:normAutofit fontScale="92500" lnSpcReduction="10000"/>
          </a:bodyPr>
          <a:lstStyle/>
          <a:p>
            <a:pPr marL="457200" lvl="0" indent="-346075" algn="l" rtl="0">
              <a:spcBef>
                <a:spcPts val="0"/>
              </a:spcBef>
              <a:spcAft>
                <a:spcPts val="0"/>
              </a:spcAft>
              <a:buSzPct val="100000"/>
              <a:buChar char="➔"/>
            </a:pPr>
            <a:r>
              <a:rPr lang="en" sz="2000">
                <a:latin typeface="Open Sans Medium"/>
                <a:ea typeface="Open Sans Medium"/>
                <a:cs typeface="Open Sans Medium"/>
                <a:sym typeface="Open Sans Medium"/>
              </a:rPr>
              <a:t>With a lunar rocket plume, we see both </a:t>
            </a:r>
            <a:r>
              <a:rPr lang="en" sz="2000"/>
              <a:t>high density</a:t>
            </a:r>
            <a:r>
              <a:rPr lang="en" sz="2000" b="1">
                <a:solidFill>
                  <a:srgbClr val="C04100"/>
                </a:solidFill>
                <a:latin typeface="Open Sans"/>
                <a:ea typeface="Open Sans"/>
                <a:cs typeface="Open Sans"/>
                <a:sym typeface="Open Sans"/>
              </a:rPr>
              <a:t> continuum flow</a:t>
            </a:r>
            <a:r>
              <a:rPr lang="en" sz="2000">
                <a:latin typeface="Open Sans Medium"/>
                <a:ea typeface="Open Sans Medium"/>
                <a:cs typeface="Open Sans Medium"/>
                <a:sym typeface="Open Sans Medium"/>
              </a:rPr>
              <a:t> and </a:t>
            </a:r>
            <a:r>
              <a:rPr lang="en" sz="2000"/>
              <a:t>low density</a:t>
            </a:r>
            <a:r>
              <a:rPr lang="en" sz="2000" b="1">
                <a:solidFill>
                  <a:srgbClr val="C04100"/>
                </a:solidFill>
                <a:latin typeface="Open Sans"/>
                <a:ea typeface="Open Sans"/>
                <a:cs typeface="Open Sans"/>
                <a:sym typeface="Open Sans"/>
              </a:rPr>
              <a:t> molecular flow</a:t>
            </a:r>
            <a:endParaRPr sz="2000" b="1">
              <a:solidFill>
                <a:srgbClr val="C04100"/>
              </a:solidFill>
              <a:latin typeface="Open Sans"/>
              <a:ea typeface="Open Sans"/>
              <a:cs typeface="Open Sans"/>
              <a:sym typeface="Open Sans"/>
            </a:endParaRPr>
          </a:p>
          <a:p>
            <a:pPr marL="457200" lvl="0" indent="0" algn="l" rtl="0">
              <a:spcBef>
                <a:spcPts val="1200"/>
              </a:spcBef>
              <a:spcAft>
                <a:spcPts val="0"/>
              </a:spcAft>
              <a:buNone/>
            </a:pPr>
            <a:endParaRPr sz="100" b="1">
              <a:latin typeface="Open Sans"/>
              <a:ea typeface="Open Sans"/>
              <a:cs typeface="Open Sans"/>
              <a:sym typeface="Open Sans"/>
            </a:endParaRPr>
          </a:p>
          <a:p>
            <a:pPr marL="457200" lvl="0" indent="-346075" algn="l" rtl="0">
              <a:spcBef>
                <a:spcPts val="1200"/>
              </a:spcBef>
              <a:spcAft>
                <a:spcPts val="0"/>
              </a:spcAft>
              <a:buSzPct val="100000"/>
              <a:buFont typeface="Open Sans Medium"/>
              <a:buChar char="➔"/>
            </a:pPr>
            <a:r>
              <a:rPr lang="en" sz="2000">
                <a:latin typeface="Open Sans Medium"/>
                <a:ea typeface="Open Sans Medium"/>
                <a:cs typeface="Open Sans Medium"/>
                <a:sym typeface="Open Sans Medium"/>
              </a:rPr>
              <a:t>There is no one method that can model both scenarios well</a:t>
            </a:r>
            <a:endParaRPr sz="2000">
              <a:latin typeface="Open Sans Medium"/>
              <a:ea typeface="Open Sans Medium"/>
              <a:cs typeface="Open Sans Medium"/>
              <a:sym typeface="Open Sans Medium"/>
            </a:endParaRPr>
          </a:p>
          <a:p>
            <a:pPr marL="457200" lvl="0" indent="0" algn="l" rtl="0">
              <a:spcBef>
                <a:spcPts val="1200"/>
              </a:spcBef>
              <a:spcAft>
                <a:spcPts val="0"/>
              </a:spcAft>
              <a:buNone/>
            </a:pPr>
            <a:endParaRPr sz="100">
              <a:latin typeface="Open Sans Medium"/>
              <a:ea typeface="Open Sans Medium"/>
              <a:cs typeface="Open Sans Medium"/>
              <a:sym typeface="Open Sans Medium"/>
            </a:endParaRPr>
          </a:p>
          <a:p>
            <a:pPr marL="457200" lvl="0" indent="-346075" algn="l" rtl="0">
              <a:spcBef>
                <a:spcPts val="1200"/>
              </a:spcBef>
              <a:spcAft>
                <a:spcPts val="0"/>
              </a:spcAft>
              <a:buSzPct val="100000"/>
              <a:buFont typeface="Open Sans Medium"/>
              <a:buChar char="➔"/>
            </a:pPr>
            <a:r>
              <a:rPr lang="en" sz="2000">
                <a:latin typeface="Open Sans Medium"/>
                <a:ea typeface="Open Sans Medium"/>
                <a:cs typeface="Open Sans Medium"/>
                <a:sym typeface="Open Sans Medium"/>
              </a:rPr>
              <a:t>We must attempt a </a:t>
            </a:r>
            <a:r>
              <a:rPr lang="en" sz="2000" b="1">
                <a:solidFill>
                  <a:srgbClr val="C04100"/>
                </a:solidFill>
                <a:latin typeface="Open Sans"/>
                <a:ea typeface="Open Sans"/>
                <a:cs typeface="Open Sans"/>
                <a:sym typeface="Open Sans"/>
              </a:rPr>
              <a:t>joint approach</a:t>
            </a:r>
            <a:endParaRPr sz="2000" b="1">
              <a:solidFill>
                <a:srgbClr val="C04100"/>
              </a:solidFill>
              <a:latin typeface="Open Sans"/>
              <a:ea typeface="Open Sans"/>
              <a:cs typeface="Open Sans"/>
              <a:sym typeface="Open Sans"/>
            </a:endParaRPr>
          </a:p>
        </p:txBody>
      </p:sp>
      <p:sp>
        <p:nvSpPr>
          <p:cNvPr id="199" name="Google Shape;19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200" name="Google Shape;200;p27"/>
          <p:cNvPicPr preferRelativeResize="0"/>
          <p:nvPr/>
        </p:nvPicPr>
        <p:blipFill>
          <a:blip r:embed="rId3">
            <a:alphaModFix/>
          </a:blip>
          <a:stretch>
            <a:fillRect/>
          </a:stretch>
        </p:blipFill>
        <p:spPr>
          <a:xfrm>
            <a:off x="4299942" y="863553"/>
            <a:ext cx="4667858" cy="4090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Direct Simulation Monte Carlo ___</a:t>
            </a:r>
            <a:endParaRPr/>
          </a:p>
        </p:txBody>
      </p:sp>
      <p:sp>
        <p:nvSpPr>
          <p:cNvPr id="206" name="Google Shape;206;p28"/>
          <p:cNvSpPr txBox="1">
            <a:spLocks noGrp="1"/>
          </p:cNvSpPr>
          <p:nvPr>
            <p:ph type="body" idx="1"/>
          </p:nvPr>
        </p:nvSpPr>
        <p:spPr>
          <a:xfrm>
            <a:off x="89550" y="863550"/>
            <a:ext cx="4074600" cy="3799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b="1">
                <a:solidFill>
                  <a:srgbClr val="C04100"/>
                </a:solidFill>
                <a:latin typeface="Open Sans"/>
                <a:ea typeface="Open Sans"/>
                <a:cs typeface="Open Sans"/>
                <a:sym typeface="Open Sans"/>
              </a:rPr>
              <a:t>DSMC</a:t>
            </a:r>
            <a:r>
              <a:rPr lang="en"/>
              <a:t> is used to </a:t>
            </a:r>
            <a:r>
              <a:rPr lang="en" b="1">
                <a:solidFill>
                  <a:srgbClr val="C04100"/>
                </a:solidFill>
                <a:latin typeface="Open Sans"/>
                <a:ea typeface="Open Sans"/>
                <a:cs typeface="Open Sans"/>
                <a:sym typeface="Open Sans"/>
              </a:rPr>
              <a:t>approximate</a:t>
            </a:r>
            <a:r>
              <a:rPr lang="en"/>
              <a:t> a solution to the Boltzmann Equation when </a:t>
            </a:r>
            <a:r>
              <a:rPr lang="en">
                <a:solidFill>
                  <a:schemeClr val="dk1"/>
                </a:solidFill>
              </a:rPr>
              <a:t>modeling</a:t>
            </a:r>
            <a:r>
              <a:rPr lang="en" b="1">
                <a:solidFill>
                  <a:srgbClr val="C04100"/>
                </a:solidFill>
                <a:latin typeface="Open Sans"/>
                <a:ea typeface="Open Sans"/>
                <a:cs typeface="Open Sans"/>
                <a:sym typeface="Open Sans"/>
              </a:rPr>
              <a:t> free molecular flow</a:t>
            </a:r>
            <a:endParaRPr b="1">
              <a:solidFill>
                <a:srgbClr val="C04100"/>
              </a:solidFill>
              <a:latin typeface="Open Sans"/>
              <a:ea typeface="Open Sans"/>
              <a:cs typeface="Open Sans"/>
              <a:sym typeface="Open Sans"/>
            </a:endParaRPr>
          </a:p>
          <a:p>
            <a:pPr marL="457200" lvl="0" indent="-342900" algn="l" rtl="0">
              <a:spcBef>
                <a:spcPts val="0"/>
              </a:spcBef>
              <a:spcAft>
                <a:spcPts val="0"/>
              </a:spcAft>
              <a:buClr>
                <a:schemeClr val="dk1"/>
              </a:buClr>
              <a:buSzPts val="1800"/>
              <a:buChar char="➔"/>
            </a:pPr>
            <a:r>
              <a:rPr lang="en">
                <a:solidFill>
                  <a:schemeClr val="dk1"/>
                </a:solidFill>
              </a:rPr>
              <a:t>Models each particle collision individually  </a:t>
            </a:r>
            <a:endParaRPr>
              <a:solidFill>
                <a:schemeClr val="dk1"/>
              </a:solidFill>
            </a:endParaRPr>
          </a:p>
          <a:p>
            <a:pPr marL="457200" lvl="0" indent="-342900" algn="l" rtl="0">
              <a:spcBef>
                <a:spcPts val="0"/>
              </a:spcBef>
              <a:spcAft>
                <a:spcPts val="0"/>
              </a:spcAft>
              <a:buClr>
                <a:srgbClr val="C04100"/>
              </a:buClr>
              <a:buSzPts val="1800"/>
              <a:buFont typeface="Open Sans"/>
              <a:buChar char="➔"/>
            </a:pPr>
            <a:r>
              <a:rPr lang="en" b="1">
                <a:solidFill>
                  <a:srgbClr val="C04100"/>
                </a:solidFill>
                <a:latin typeface="Open Sans"/>
                <a:ea typeface="Open Sans"/>
                <a:cs typeface="Open Sans"/>
                <a:sym typeface="Open Sans"/>
              </a:rPr>
              <a:t>Extremely high compute required</a:t>
            </a:r>
            <a:endParaRPr b="1">
              <a:solidFill>
                <a:srgbClr val="C04100"/>
              </a:solidFill>
              <a:latin typeface="Open Sans"/>
              <a:ea typeface="Open Sans"/>
              <a:cs typeface="Open Sans"/>
              <a:sym typeface="Open Sans"/>
            </a:endParaRPr>
          </a:p>
          <a:p>
            <a:pPr marL="457200" lvl="0" indent="-342900" algn="l" rtl="0">
              <a:spcBef>
                <a:spcPts val="0"/>
              </a:spcBef>
              <a:spcAft>
                <a:spcPts val="0"/>
              </a:spcAft>
              <a:buSzPts val="1800"/>
              <a:buChar char="➔"/>
            </a:pPr>
            <a:r>
              <a:rPr lang="en"/>
              <a:t>Difficult to implement </a:t>
            </a:r>
            <a:endParaRPr/>
          </a:p>
        </p:txBody>
      </p:sp>
      <p:sp>
        <p:nvSpPr>
          <p:cNvPr id="207" name="Google Shape;20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208" name="Google Shape;208;p28"/>
          <p:cNvPicPr preferRelativeResize="0"/>
          <p:nvPr/>
        </p:nvPicPr>
        <p:blipFill>
          <a:blip r:embed="rId3">
            <a:alphaModFix/>
          </a:blip>
          <a:stretch>
            <a:fillRect/>
          </a:stretch>
        </p:blipFill>
        <p:spPr>
          <a:xfrm>
            <a:off x="4257800" y="1081075"/>
            <a:ext cx="4660925" cy="3582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a:t>
            </a:r>
            <a:endParaRPr/>
          </a:p>
        </p:txBody>
      </p:sp>
      <p:sp>
        <p:nvSpPr>
          <p:cNvPr id="214" name="Google Shape;214;p29"/>
          <p:cNvSpPr txBox="1">
            <a:spLocks noGrp="1"/>
          </p:cNvSpPr>
          <p:nvPr>
            <p:ph type="body" idx="1"/>
          </p:nvPr>
        </p:nvSpPr>
        <p:spPr>
          <a:xfrm>
            <a:off x="89550" y="863550"/>
            <a:ext cx="35991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b="1">
                <a:solidFill>
                  <a:srgbClr val="C04100"/>
                </a:solidFill>
                <a:latin typeface="Open Sans"/>
                <a:ea typeface="Open Sans"/>
                <a:cs typeface="Open Sans"/>
                <a:sym typeface="Open Sans"/>
              </a:rPr>
              <a:t>Ansys</a:t>
            </a:r>
            <a:r>
              <a:rPr lang="en"/>
              <a:t> solves the Navier-Stokes equation for </a:t>
            </a:r>
            <a:r>
              <a:rPr lang="en" b="1">
                <a:solidFill>
                  <a:srgbClr val="C04100"/>
                </a:solidFill>
                <a:latin typeface="Open Sans"/>
                <a:ea typeface="Open Sans"/>
                <a:cs typeface="Open Sans"/>
                <a:sym typeface="Open Sans"/>
              </a:rPr>
              <a:t>continuum flow</a:t>
            </a:r>
            <a:endParaRPr b="1">
              <a:solidFill>
                <a:srgbClr val="C04100"/>
              </a:solidFill>
              <a:latin typeface="Open Sans"/>
              <a:ea typeface="Open Sans"/>
              <a:cs typeface="Open Sans"/>
              <a:sym typeface="Open Sans"/>
            </a:endParaRPr>
          </a:p>
          <a:p>
            <a:pPr marL="457200" lvl="0" indent="-342900" algn="l" rtl="0">
              <a:spcBef>
                <a:spcPts val="0"/>
              </a:spcBef>
              <a:spcAft>
                <a:spcPts val="0"/>
              </a:spcAft>
              <a:buSzPts val="1800"/>
              <a:buChar char="➔"/>
            </a:pPr>
            <a:r>
              <a:rPr lang="en"/>
              <a:t>Used for </a:t>
            </a:r>
            <a:r>
              <a:rPr lang="en" b="1">
                <a:solidFill>
                  <a:srgbClr val="C04100"/>
                </a:solidFill>
                <a:latin typeface="Open Sans"/>
                <a:ea typeface="Open Sans"/>
                <a:cs typeface="Open Sans"/>
                <a:sym typeface="Open Sans"/>
              </a:rPr>
              <a:t>preliminary results</a:t>
            </a:r>
            <a:r>
              <a:rPr lang="en"/>
              <a:t> primarily due to </a:t>
            </a:r>
            <a:r>
              <a:rPr lang="en" b="1">
                <a:solidFill>
                  <a:srgbClr val="C04100"/>
                </a:solidFill>
                <a:latin typeface="Open Sans"/>
                <a:ea typeface="Open Sans"/>
                <a:cs typeface="Open Sans"/>
                <a:sym typeface="Open Sans"/>
              </a:rPr>
              <a:t>ease of access</a:t>
            </a:r>
            <a:r>
              <a:rPr lang="en"/>
              <a:t>, but is inaccurate for low density flow</a:t>
            </a:r>
            <a:endParaRPr/>
          </a:p>
        </p:txBody>
      </p:sp>
      <p:sp>
        <p:nvSpPr>
          <p:cNvPr id="215" name="Google Shape;21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216" name="Google Shape;216;p29"/>
          <p:cNvPicPr preferRelativeResize="0"/>
          <p:nvPr/>
        </p:nvPicPr>
        <p:blipFill>
          <a:blip r:embed="rId3">
            <a:alphaModFix/>
          </a:blip>
          <a:stretch>
            <a:fillRect/>
          </a:stretch>
        </p:blipFill>
        <p:spPr>
          <a:xfrm>
            <a:off x="3808613" y="3041675"/>
            <a:ext cx="5335376" cy="2101825"/>
          </a:xfrm>
          <a:prstGeom prst="rect">
            <a:avLst/>
          </a:prstGeom>
          <a:noFill/>
          <a:ln>
            <a:noFill/>
          </a:ln>
        </p:spPr>
      </p:pic>
      <p:grpSp>
        <p:nvGrpSpPr>
          <p:cNvPr id="217" name="Google Shape;217;p29"/>
          <p:cNvGrpSpPr/>
          <p:nvPr/>
        </p:nvGrpSpPr>
        <p:grpSpPr>
          <a:xfrm>
            <a:off x="3808318" y="940028"/>
            <a:ext cx="5335619" cy="2101834"/>
            <a:chOff x="992575" y="741125"/>
            <a:chExt cx="5615850" cy="2238375"/>
          </a:xfrm>
        </p:grpSpPr>
        <p:pic>
          <p:nvPicPr>
            <p:cNvPr id="218" name="Google Shape;218;p2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5400000">
              <a:off x="3036550" y="-592375"/>
              <a:ext cx="2238375" cy="4905375"/>
            </a:xfrm>
            <a:prstGeom prst="rect">
              <a:avLst/>
            </a:prstGeom>
            <a:noFill/>
            <a:ln>
              <a:noFill/>
            </a:ln>
          </p:spPr>
        </p:pic>
        <p:pic>
          <p:nvPicPr>
            <p:cNvPr id="219" name="Google Shape;219;p2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92575" y="916050"/>
              <a:ext cx="685800" cy="1743075"/>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0"/>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Simulation Validation</a:t>
            </a:r>
            <a:endParaRPr/>
          </a:p>
        </p:txBody>
      </p:sp>
      <p:sp>
        <p:nvSpPr>
          <p:cNvPr id="225" name="Google Shape;225;p30"/>
          <p:cNvSpPr txBox="1">
            <a:spLocks noGrp="1"/>
          </p:cNvSpPr>
          <p:nvPr>
            <p:ph type="body" idx="1"/>
          </p:nvPr>
        </p:nvSpPr>
        <p:spPr>
          <a:xfrm>
            <a:off x="113250" y="824525"/>
            <a:ext cx="86577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In order to </a:t>
            </a:r>
            <a:r>
              <a:rPr lang="en" b="1">
                <a:solidFill>
                  <a:srgbClr val="C04100"/>
                </a:solidFill>
                <a:latin typeface="Open Sans"/>
                <a:ea typeface="Open Sans"/>
                <a:cs typeface="Open Sans"/>
                <a:sym typeface="Open Sans"/>
              </a:rPr>
              <a:t>bound the error margin</a:t>
            </a:r>
            <a:r>
              <a:rPr lang="en"/>
              <a:t> of our Ansys simulations, we conducted experiments to get </a:t>
            </a:r>
            <a:r>
              <a:rPr lang="en" b="1">
                <a:solidFill>
                  <a:srgbClr val="C04100"/>
                </a:solidFill>
                <a:latin typeface="Open Sans"/>
                <a:ea typeface="Open Sans"/>
                <a:cs typeface="Open Sans"/>
                <a:sym typeface="Open Sans"/>
              </a:rPr>
              <a:t>empirical data for plume impingement</a:t>
            </a:r>
            <a:r>
              <a:rPr lang="en"/>
              <a:t> on a flat surface</a:t>
            </a:r>
            <a:endParaRPr/>
          </a:p>
          <a:p>
            <a:pPr marL="457200" lvl="0" indent="0" algn="l" rtl="0">
              <a:spcBef>
                <a:spcPts val="1200"/>
              </a:spcBef>
              <a:spcAft>
                <a:spcPts val="0"/>
              </a:spcAft>
              <a:buNone/>
            </a:pPr>
            <a:endParaRPr sz="100"/>
          </a:p>
          <a:p>
            <a:pPr marL="457200" lvl="0" indent="-342900" algn="l" rtl="0">
              <a:spcBef>
                <a:spcPts val="1200"/>
              </a:spcBef>
              <a:spcAft>
                <a:spcPts val="0"/>
              </a:spcAft>
              <a:buSzPts val="1800"/>
              <a:buChar char="➔"/>
            </a:pPr>
            <a:r>
              <a:rPr lang="en"/>
              <a:t>Explosion-induced rarefied flow test setup</a:t>
            </a:r>
            <a:endParaRPr/>
          </a:p>
        </p:txBody>
      </p:sp>
      <p:sp>
        <p:nvSpPr>
          <p:cNvPr id="226" name="Google Shape;22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227" name="Google Shape;227;p3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925375" y="3014850"/>
            <a:ext cx="2585417" cy="1596050"/>
          </a:xfrm>
          <a:prstGeom prst="rect">
            <a:avLst/>
          </a:prstGeom>
          <a:noFill/>
          <a:ln>
            <a:noFill/>
          </a:ln>
        </p:spPr>
      </p:pic>
      <p:pic>
        <p:nvPicPr>
          <p:cNvPr id="228" name="Google Shape;228;p30"/>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6097525" y="3014850"/>
            <a:ext cx="2673414" cy="1596050"/>
          </a:xfrm>
          <a:prstGeom prst="rect">
            <a:avLst/>
          </a:prstGeom>
          <a:noFill/>
          <a:ln>
            <a:noFill/>
          </a:ln>
        </p:spPr>
      </p:pic>
      <p:pic>
        <p:nvPicPr>
          <p:cNvPr id="229" name="Google Shape;229;p30"/>
          <p:cNvPicPr preferRelativeResize="0"/>
          <p:nvPr/>
        </p:nvPicPr>
        <p:blipFill>
          <a:blip r:embed="rId5">
            <a:alphaModFix/>
          </a:blip>
          <a:stretch>
            <a:fillRect/>
          </a:stretch>
        </p:blipFill>
        <p:spPr>
          <a:xfrm>
            <a:off x="113250" y="3014849"/>
            <a:ext cx="2225400" cy="159604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1"/>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Simulation Validation</a:t>
            </a:r>
            <a:endParaRPr/>
          </a:p>
        </p:txBody>
      </p:sp>
      <p:sp>
        <p:nvSpPr>
          <p:cNvPr id="235" name="Google Shape;23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236" name="Google Shape;236;p31"/>
          <p:cNvPicPr preferRelativeResize="0"/>
          <p:nvPr/>
        </p:nvPicPr>
        <p:blipFill>
          <a:blip r:embed="rId3">
            <a:alphaModFix/>
          </a:blip>
          <a:stretch>
            <a:fillRect/>
          </a:stretch>
        </p:blipFill>
        <p:spPr>
          <a:xfrm>
            <a:off x="177900" y="863550"/>
            <a:ext cx="2562225" cy="2057400"/>
          </a:xfrm>
          <a:prstGeom prst="rect">
            <a:avLst/>
          </a:prstGeom>
          <a:noFill/>
          <a:ln>
            <a:noFill/>
          </a:ln>
        </p:spPr>
      </p:pic>
      <p:pic>
        <p:nvPicPr>
          <p:cNvPr id="237" name="Google Shape;237;p31"/>
          <p:cNvPicPr preferRelativeResize="0"/>
          <p:nvPr/>
        </p:nvPicPr>
        <p:blipFill>
          <a:blip r:embed="rId4">
            <a:alphaModFix/>
          </a:blip>
          <a:stretch>
            <a:fillRect/>
          </a:stretch>
        </p:blipFill>
        <p:spPr>
          <a:xfrm>
            <a:off x="3161500" y="863550"/>
            <a:ext cx="2590800" cy="2057400"/>
          </a:xfrm>
          <a:prstGeom prst="rect">
            <a:avLst/>
          </a:prstGeom>
          <a:noFill/>
          <a:ln>
            <a:noFill/>
          </a:ln>
        </p:spPr>
      </p:pic>
      <p:pic>
        <p:nvPicPr>
          <p:cNvPr id="238" name="Google Shape;238;p31"/>
          <p:cNvPicPr preferRelativeResize="0"/>
          <p:nvPr/>
        </p:nvPicPr>
        <p:blipFill rotWithShape="1">
          <a:blip r:embed="rId5" cstate="print">
            <a:alphaModFix/>
            <a:extLst>
              <a:ext uri="{28A0092B-C50C-407E-A947-70E740481C1C}">
                <a14:useLocalDpi xmlns:a14="http://schemas.microsoft.com/office/drawing/2010/main"/>
              </a:ext>
            </a:extLst>
          </a:blip>
          <a:srcRect t="1883"/>
          <a:stretch/>
        </p:blipFill>
        <p:spPr>
          <a:xfrm>
            <a:off x="6081350" y="892125"/>
            <a:ext cx="2590800" cy="2000250"/>
          </a:xfrm>
          <a:prstGeom prst="rect">
            <a:avLst/>
          </a:prstGeom>
          <a:noFill/>
          <a:ln>
            <a:noFill/>
          </a:ln>
        </p:spPr>
      </p:pic>
      <p:pic>
        <p:nvPicPr>
          <p:cNvPr id="239" name="Google Shape;239;p31"/>
          <p:cNvPicPr preferRelativeResize="0"/>
          <p:nvPr/>
        </p:nvPicPr>
        <p:blipFill rotWithShape="1">
          <a:blip r:embed="rId6" cstate="print">
            <a:alphaModFix/>
            <a:extLst>
              <a:ext uri="{28A0092B-C50C-407E-A947-70E740481C1C}">
                <a14:useLocalDpi xmlns:a14="http://schemas.microsoft.com/office/drawing/2010/main"/>
              </a:ext>
            </a:extLst>
          </a:blip>
          <a:srcRect l="2123"/>
          <a:stretch/>
        </p:blipFill>
        <p:spPr>
          <a:xfrm>
            <a:off x="3257550" y="2892375"/>
            <a:ext cx="2628900" cy="2057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Our Team</a:t>
            </a:r>
            <a:endParaRPr/>
          </a:p>
        </p:txBody>
      </p:sp>
      <p:sp>
        <p:nvSpPr>
          <p:cNvPr id="72" name="Google Shape;72;p15"/>
          <p:cNvSpPr txBox="1"/>
          <p:nvPr/>
        </p:nvSpPr>
        <p:spPr>
          <a:xfrm>
            <a:off x="149525" y="2392325"/>
            <a:ext cx="4283700" cy="21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latin typeface="Lora"/>
                <a:ea typeface="Lora"/>
                <a:cs typeface="Lora"/>
                <a:sym typeface="Lora"/>
              </a:rPr>
              <a:t>Dr. Soon-Jo Chung, Faculty Advisor</a:t>
            </a:r>
            <a:endParaRPr b="1">
              <a:solidFill>
                <a:schemeClr val="dk2"/>
              </a:solidFill>
              <a:latin typeface="Lora"/>
              <a:ea typeface="Lora"/>
              <a:cs typeface="Lora"/>
              <a:sym typeface="Lora"/>
            </a:endParaRPr>
          </a:p>
          <a:p>
            <a:pPr marL="0" lvl="0" indent="0" algn="l" rtl="0">
              <a:spcBef>
                <a:spcPts val="0"/>
              </a:spcBef>
              <a:spcAft>
                <a:spcPts val="0"/>
              </a:spcAft>
              <a:buNone/>
            </a:pPr>
            <a:r>
              <a:rPr lang="en" b="1">
                <a:solidFill>
                  <a:schemeClr val="dk2"/>
                </a:solidFill>
                <a:latin typeface="Lora"/>
                <a:ea typeface="Lora"/>
                <a:cs typeface="Lora"/>
                <a:sym typeface="Lora"/>
              </a:rPr>
              <a:t>Lily Coffin, System Integration Lead</a:t>
            </a:r>
            <a:endParaRPr b="1">
              <a:solidFill>
                <a:schemeClr val="dk2"/>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b="1">
                <a:solidFill>
                  <a:schemeClr val="dk2"/>
                </a:solidFill>
                <a:latin typeface="Lora"/>
                <a:ea typeface="Lora"/>
                <a:cs typeface="Lora"/>
                <a:sym typeface="Lora"/>
              </a:rPr>
              <a:t>Kevin Gauld, Project Management Lead</a:t>
            </a:r>
            <a:endParaRPr b="1">
              <a:solidFill>
                <a:schemeClr val="dk2"/>
              </a:solidFill>
              <a:latin typeface="Lora"/>
              <a:ea typeface="Lora"/>
              <a:cs typeface="Lora"/>
              <a:sym typeface="Lora"/>
            </a:endParaRPr>
          </a:p>
          <a:p>
            <a:pPr marL="0" lvl="0" indent="0" algn="l" rtl="0">
              <a:spcBef>
                <a:spcPts val="0"/>
              </a:spcBef>
              <a:spcAft>
                <a:spcPts val="0"/>
              </a:spcAft>
              <a:buNone/>
            </a:pPr>
            <a:r>
              <a:rPr lang="en" b="1">
                <a:solidFill>
                  <a:schemeClr val="dk2"/>
                </a:solidFill>
                <a:latin typeface="Lora"/>
                <a:ea typeface="Lora"/>
                <a:cs typeface="Lora"/>
                <a:sym typeface="Lora"/>
              </a:rPr>
              <a:t>Bella Kwaterski, Materials Lead</a:t>
            </a:r>
            <a:endParaRPr b="1">
              <a:solidFill>
                <a:schemeClr val="dk2"/>
              </a:solidFill>
              <a:latin typeface="Lora"/>
              <a:ea typeface="Lora"/>
              <a:cs typeface="Lora"/>
              <a:sym typeface="Lora"/>
            </a:endParaRPr>
          </a:p>
          <a:p>
            <a:pPr marL="0" lvl="0" indent="0" algn="l" rtl="0">
              <a:spcBef>
                <a:spcPts val="0"/>
              </a:spcBef>
              <a:spcAft>
                <a:spcPts val="0"/>
              </a:spcAft>
              <a:buNone/>
            </a:pPr>
            <a:r>
              <a:rPr lang="en" b="1">
                <a:solidFill>
                  <a:schemeClr val="dk2"/>
                </a:solidFill>
                <a:latin typeface="Lora"/>
                <a:ea typeface="Lora"/>
                <a:cs typeface="Lora"/>
                <a:sym typeface="Lora"/>
              </a:rPr>
              <a:t>Trey Scott, Deployment Lead</a:t>
            </a:r>
            <a:endParaRPr b="1">
              <a:solidFill>
                <a:schemeClr val="dk2"/>
              </a:solidFill>
              <a:latin typeface="Lora"/>
              <a:ea typeface="Lora"/>
              <a:cs typeface="Lora"/>
              <a:sym typeface="Lora"/>
            </a:endParaRPr>
          </a:p>
          <a:p>
            <a:pPr marL="0" lvl="0" indent="0" algn="l" rtl="0">
              <a:spcBef>
                <a:spcPts val="0"/>
              </a:spcBef>
              <a:spcAft>
                <a:spcPts val="0"/>
              </a:spcAft>
              <a:buNone/>
            </a:pPr>
            <a:r>
              <a:rPr lang="en" b="1">
                <a:solidFill>
                  <a:schemeClr val="dk2"/>
                </a:solidFill>
                <a:latin typeface="Lora"/>
                <a:ea typeface="Lora"/>
                <a:cs typeface="Lora"/>
                <a:sym typeface="Lora"/>
              </a:rPr>
              <a:t>Emily Xu, Mission Concept Co-Lead</a:t>
            </a:r>
            <a:endParaRPr b="1">
              <a:solidFill>
                <a:schemeClr val="dk2"/>
              </a:solidFill>
              <a:latin typeface="Lora"/>
              <a:ea typeface="Lora"/>
              <a:cs typeface="Lora"/>
              <a:sym typeface="Lora"/>
            </a:endParaRPr>
          </a:p>
          <a:p>
            <a:pPr marL="0" lvl="0" indent="0" algn="l" rtl="0">
              <a:spcBef>
                <a:spcPts val="0"/>
              </a:spcBef>
              <a:spcAft>
                <a:spcPts val="0"/>
              </a:spcAft>
              <a:buNone/>
            </a:pPr>
            <a:r>
              <a:rPr lang="en" b="1">
                <a:solidFill>
                  <a:schemeClr val="dk2"/>
                </a:solidFill>
                <a:latin typeface="Lora"/>
                <a:ea typeface="Lora"/>
                <a:cs typeface="Lora"/>
                <a:sym typeface="Lora"/>
              </a:rPr>
              <a:t>Hannah Ramsperger, Mission Concept Co-Lead</a:t>
            </a:r>
            <a:endParaRPr b="1">
              <a:solidFill>
                <a:schemeClr val="dk2"/>
              </a:solidFill>
              <a:latin typeface="Lora"/>
              <a:ea typeface="Lora"/>
              <a:cs typeface="Lora"/>
              <a:sym typeface="Lora"/>
            </a:endParaRPr>
          </a:p>
          <a:p>
            <a:pPr marL="0" lvl="0" indent="0" algn="l" rtl="0">
              <a:spcBef>
                <a:spcPts val="0"/>
              </a:spcBef>
              <a:spcAft>
                <a:spcPts val="0"/>
              </a:spcAft>
              <a:buNone/>
            </a:pPr>
            <a:endParaRPr b="1">
              <a:solidFill>
                <a:schemeClr val="dk2"/>
              </a:solidFill>
              <a:latin typeface="Lora"/>
              <a:ea typeface="Lora"/>
              <a:cs typeface="Lora"/>
              <a:sym typeface="Lora"/>
            </a:endParaRPr>
          </a:p>
          <a:p>
            <a:pPr marL="0" lvl="0" indent="0" algn="l" rtl="0">
              <a:spcBef>
                <a:spcPts val="0"/>
              </a:spcBef>
              <a:spcAft>
                <a:spcPts val="0"/>
              </a:spcAft>
              <a:buNone/>
            </a:pPr>
            <a:endParaRPr b="1">
              <a:solidFill>
                <a:schemeClr val="dk2"/>
              </a:solidFill>
              <a:latin typeface="Lora"/>
              <a:ea typeface="Lora"/>
              <a:cs typeface="Lora"/>
              <a:sym typeface="Lora"/>
            </a:endParaRPr>
          </a:p>
          <a:p>
            <a:pPr marL="0" lvl="0" indent="0" algn="l" rtl="0">
              <a:spcBef>
                <a:spcPts val="0"/>
              </a:spcBef>
              <a:spcAft>
                <a:spcPts val="0"/>
              </a:spcAft>
              <a:buNone/>
            </a:pPr>
            <a:r>
              <a:rPr lang="en" b="1">
                <a:solidFill>
                  <a:schemeClr val="dk2"/>
                </a:solidFill>
                <a:latin typeface="Lora"/>
                <a:ea typeface="Lora"/>
                <a:cs typeface="Lora"/>
                <a:sym typeface="Lora"/>
              </a:rPr>
              <a:t>Subsidiary of Caltech Air and Outer Space Club</a:t>
            </a:r>
            <a:endParaRPr b="1">
              <a:solidFill>
                <a:schemeClr val="dk2"/>
              </a:solidFill>
              <a:latin typeface="Lora"/>
              <a:ea typeface="Lora"/>
              <a:cs typeface="Lora"/>
              <a:sym typeface="Lora"/>
            </a:endParaRPr>
          </a:p>
        </p:txBody>
      </p:sp>
      <p:sp>
        <p:nvSpPr>
          <p:cNvPr id="73" name="Google Shape;73;p15"/>
          <p:cNvSpPr txBox="1"/>
          <p:nvPr/>
        </p:nvSpPr>
        <p:spPr>
          <a:xfrm>
            <a:off x="4433225" y="620175"/>
            <a:ext cx="4388700" cy="18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latin typeface="Lora"/>
                <a:ea typeface="Lora"/>
                <a:cs typeface="Lora"/>
                <a:sym typeface="Lora"/>
              </a:rPr>
              <a:t>47 Caltech undergraduate students majoring in</a:t>
            </a:r>
            <a:endParaRPr b="1">
              <a:solidFill>
                <a:schemeClr val="dk2"/>
              </a:solidFill>
              <a:latin typeface="Lora"/>
              <a:ea typeface="Lora"/>
              <a:cs typeface="Lora"/>
              <a:sym typeface="Lora"/>
            </a:endParaRPr>
          </a:p>
          <a:p>
            <a:pPr marL="457200" lvl="0" indent="-317500" algn="l" rtl="0">
              <a:spcBef>
                <a:spcPts val="0"/>
              </a:spcBef>
              <a:spcAft>
                <a:spcPts val="0"/>
              </a:spcAft>
              <a:buClr>
                <a:schemeClr val="dk2"/>
              </a:buClr>
              <a:buSzPts val="1400"/>
              <a:buFont typeface="Lora"/>
              <a:buChar char="●"/>
            </a:pPr>
            <a:r>
              <a:rPr lang="en" b="1">
                <a:solidFill>
                  <a:schemeClr val="dk2"/>
                </a:solidFill>
                <a:latin typeface="Lora"/>
                <a:ea typeface="Lora"/>
                <a:cs typeface="Lora"/>
                <a:sym typeface="Lora"/>
              </a:rPr>
              <a:t>Computer Science</a:t>
            </a:r>
            <a:endParaRPr b="1">
              <a:solidFill>
                <a:schemeClr val="dk2"/>
              </a:solidFill>
              <a:latin typeface="Lora"/>
              <a:ea typeface="Lora"/>
              <a:cs typeface="Lora"/>
              <a:sym typeface="Lora"/>
            </a:endParaRPr>
          </a:p>
          <a:p>
            <a:pPr marL="457200" lvl="0" indent="-317500" algn="l" rtl="0">
              <a:spcBef>
                <a:spcPts val="0"/>
              </a:spcBef>
              <a:spcAft>
                <a:spcPts val="0"/>
              </a:spcAft>
              <a:buClr>
                <a:schemeClr val="dk2"/>
              </a:buClr>
              <a:buSzPts val="1400"/>
              <a:buFont typeface="Lora"/>
              <a:buChar char="●"/>
            </a:pPr>
            <a:r>
              <a:rPr lang="en" b="1">
                <a:solidFill>
                  <a:schemeClr val="dk2"/>
                </a:solidFill>
                <a:latin typeface="Lora"/>
                <a:ea typeface="Lora"/>
                <a:cs typeface="Lora"/>
                <a:sym typeface="Lora"/>
              </a:rPr>
              <a:t>Electrical Engineering</a:t>
            </a:r>
            <a:endParaRPr b="1">
              <a:solidFill>
                <a:schemeClr val="dk2"/>
              </a:solidFill>
              <a:latin typeface="Lora"/>
              <a:ea typeface="Lora"/>
              <a:cs typeface="Lora"/>
              <a:sym typeface="Lora"/>
            </a:endParaRPr>
          </a:p>
          <a:p>
            <a:pPr marL="457200" lvl="0" indent="-317500" algn="l" rtl="0">
              <a:spcBef>
                <a:spcPts val="0"/>
              </a:spcBef>
              <a:spcAft>
                <a:spcPts val="0"/>
              </a:spcAft>
              <a:buClr>
                <a:schemeClr val="dk2"/>
              </a:buClr>
              <a:buSzPts val="1400"/>
              <a:buFont typeface="Lora"/>
              <a:buChar char="●"/>
            </a:pPr>
            <a:r>
              <a:rPr lang="en" b="1">
                <a:solidFill>
                  <a:schemeClr val="dk2"/>
                </a:solidFill>
                <a:latin typeface="Lora"/>
                <a:ea typeface="Lora"/>
                <a:cs typeface="Lora"/>
                <a:sym typeface="Lora"/>
              </a:rPr>
              <a:t>Mechanical Engineering</a:t>
            </a:r>
            <a:endParaRPr b="1">
              <a:solidFill>
                <a:schemeClr val="dk2"/>
              </a:solidFill>
              <a:latin typeface="Lora"/>
              <a:ea typeface="Lora"/>
              <a:cs typeface="Lora"/>
              <a:sym typeface="Lora"/>
            </a:endParaRPr>
          </a:p>
          <a:p>
            <a:pPr marL="457200" lvl="0" indent="-317500" algn="l" rtl="0">
              <a:spcBef>
                <a:spcPts val="0"/>
              </a:spcBef>
              <a:spcAft>
                <a:spcPts val="0"/>
              </a:spcAft>
              <a:buClr>
                <a:schemeClr val="dk2"/>
              </a:buClr>
              <a:buSzPts val="1400"/>
              <a:buFont typeface="Lora"/>
              <a:buChar char="●"/>
            </a:pPr>
            <a:r>
              <a:rPr lang="en" b="1">
                <a:solidFill>
                  <a:schemeClr val="dk2"/>
                </a:solidFill>
                <a:latin typeface="Lora"/>
                <a:ea typeface="Lora"/>
                <a:cs typeface="Lora"/>
                <a:sym typeface="Lora"/>
              </a:rPr>
              <a:t>Physics</a:t>
            </a:r>
            <a:endParaRPr b="1">
              <a:solidFill>
                <a:schemeClr val="dk2"/>
              </a:solidFill>
              <a:latin typeface="Lora"/>
              <a:ea typeface="Lora"/>
              <a:cs typeface="Lora"/>
              <a:sym typeface="Lora"/>
            </a:endParaRPr>
          </a:p>
          <a:p>
            <a:pPr marL="457200" lvl="0" indent="-317500" algn="l" rtl="0">
              <a:spcBef>
                <a:spcPts val="0"/>
              </a:spcBef>
              <a:spcAft>
                <a:spcPts val="0"/>
              </a:spcAft>
              <a:buClr>
                <a:schemeClr val="dk2"/>
              </a:buClr>
              <a:buSzPts val="1400"/>
              <a:buFont typeface="Lora"/>
              <a:buChar char="●"/>
            </a:pPr>
            <a:r>
              <a:rPr lang="en" b="1">
                <a:solidFill>
                  <a:schemeClr val="dk2"/>
                </a:solidFill>
                <a:latin typeface="Lora"/>
                <a:ea typeface="Lora"/>
                <a:cs typeface="Lora"/>
                <a:sym typeface="Lora"/>
              </a:rPr>
              <a:t>Chemistry</a:t>
            </a:r>
            <a:endParaRPr b="1">
              <a:solidFill>
                <a:schemeClr val="dk2"/>
              </a:solidFill>
              <a:latin typeface="Lora"/>
              <a:ea typeface="Lora"/>
              <a:cs typeface="Lora"/>
              <a:sym typeface="Lora"/>
            </a:endParaRPr>
          </a:p>
          <a:p>
            <a:pPr marL="457200" lvl="0" indent="-317500" algn="l" rtl="0">
              <a:spcBef>
                <a:spcPts val="0"/>
              </a:spcBef>
              <a:spcAft>
                <a:spcPts val="0"/>
              </a:spcAft>
              <a:buClr>
                <a:schemeClr val="dk2"/>
              </a:buClr>
              <a:buSzPts val="1400"/>
              <a:buFont typeface="Lora"/>
              <a:buChar char="●"/>
            </a:pPr>
            <a:r>
              <a:rPr lang="en" b="1">
                <a:solidFill>
                  <a:schemeClr val="dk2"/>
                </a:solidFill>
                <a:latin typeface="Lora"/>
                <a:ea typeface="Lora"/>
                <a:cs typeface="Lora"/>
                <a:sym typeface="Lora"/>
              </a:rPr>
              <a:t>Math</a:t>
            </a:r>
            <a:endParaRPr b="1">
              <a:solidFill>
                <a:schemeClr val="dk2"/>
              </a:solidFill>
              <a:latin typeface="Lora"/>
              <a:ea typeface="Lora"/>
              <a:cs typeface="Lora"/>
              <a:sym typeface="Lora"/>
            </a:endParaRPr>
          </a:p>
          <a:p>
            <a:pPr marL="457200" lvl="0" indent="-317500" algn="l" rtl="0">
              <a:spcBef>
                <a:spcPts val="0"/>
              </a:spcBef>
              <a:spcAft>
                <a:spcPts val="0"/>
              </a:spcAft>
              <a:buClr>
                <a:schemeClr val="dk2"/>
              </a:buClr>
              <a:buSzPts val="1400"/>
              <a:buFont typeface="Lora"/>
              <a:buChar char="●"/>
            </a:pPr>
            <a:r>
              <a:rPr lang="en" b="1">
                <a:solidFill>
                  <a:schemeClr val="dk2"/>
                </a:solidFill>
                <a:latin typeface="Lora"/>
                <a:ea typeface="Lora"/>
                <a:cs typeface="Lora"/>
                <a:sym typeface="Lora"/>
              </a:rPr>
              <a:t>Applied and Computational Mathematics</a:t>
            </a:r>
            <a:endParaRPr b="1">
              <a:solidFill>
                <a:schemeClr val="dk2"/>
              </a:solidFill>
              <a:latin typeface="Lora"/>
              <a:ea typeface="Lora"/>
              <a:cs typeface="Lora"/>
              <a:sym typeface="Lora"/>
            </a:endParaRPr>
          </a:p>
        </p:txBody>
      </p:sp>
      <p:pic>
        <p:nvPicPr>
          <p:cNvPr id="74" name="Google Shape;74;p15"/>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4714175" y="2571750"/>
            <a:ext cx="3477325" cy="2249734"/>
          </a:xfrm>
          <a:prstGeom prst="rect">
            <a:avLst/>
          </a:prstGeom>
          <a:noFill/>
          <a:ln>
            <a:noFill/>
          </a:ln>
          <a:effectLst>
            <a:outerShdw blurRad="57150" dist="180975" dir="2820000" algn="bl" rotWithShape="0">
              <a:srgbClr val="000000">
                <a:alpha val="50000"/>
              </a:srgbClr>
            </a:outerShdw>
          </a:effectLst>
        </p:spPr>
      </p:pic>
      <p:pic>
        <p:nvPicPr>
          <p:cNvPr id="75" name="Google Shape;75;p15"/>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975600" y="620175"/>
            <a:ext cx="2631552" cy="1604525"/>
          </a:xfrm>
          <a:prstGeom prst="rect">
            <a:avLst/>
          </a:prstGeom>
          <a:noFill/>
          <a:ln>
            <a:noFill/>
          </a:ln>
          <a:effectLst>
            <a:outerShdw blurRad="57150" dist="66675" dir="1080000" algn="bl" rotWithShape="0">
              <a:srgbClr val="000000">
                <a:alpha val="50000"/>
              </a:srgbClr>
            </a:outerShdw>
          </a:effectLst>
        </p:spPr>
      </p:pic>
      <p:sp>
        <p:nvSpPr>
          <p:cNvPr id="76" name="Google Shape;7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77" name="Google Shape;77;p15"/>
          <p:cNvSpPr txBox="1"/>
          <p:nvPr/>
        </p:nvSpPr>
        <p:spPr>
          <a:xfrm>
            <a:off x="7013375" y="91200"/>
            <a:ext cx="1124700" cy="461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3"/>
                </a:solidFill>
                <a:latin typeface="Montserrat"/>
                <a:ea typeface="Montserrat"/>
                <a:cs typeface="Montserrat"/>
                <a:sym typeface="Montserrat"/>
              </a:rPr>
              <a:t>NAME</a:t>
            </a:r>
            <a:endParaRPr sz="1800" b="1">
              <a:solidFill>
                <a:schemeClr val="accent3"/>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sp>
        <p:nvSpPr>
          <p:cNvPr id="244" name="Google Shape;244;p32"/>
          <p:cNvSpPr txBox="1">
            <a:spLocks noGrp="1"/>
          </p:cNvSpPr>
          <p:nvPr>
            <p:ph type="ctrTitle"/>
          </p:nvPr>
        </p:nvSpPr>
        <p:spPr>
          <a:xfrm>
            <a:off x="311700" y="744575"/>
            <a:ext cx="8520600" cy="10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solidFill>
                  <a:srgbClr val="C04100"/>
                </a:solidFill>
              </a:rPr>
              <a:t>Inflatable Design</a:t>
            </a:r>
            <a:endParaRPr sz="5000">
              <a:solidFill>
                <a:srgbClr val="C04100"/>
              </a:solidFill>
            </a:endParaRPr>
          </a:p>
        </p:txBody>
      </p:sp>
      <p:sp>
        <p:nvSpPr>
          <p:cNvPr id="245" name="Google Shape;24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246" name="Google Shape;246;p3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36000" y="2169450"/>
            <a:ext cx="2065249" cy="1246149"/>
          </a:xfrm>
          <a:prstGeom prst="rect">
            <a:avLst/>
          </a:prstGeom>
          <a:noFill/>
          <a:ln w="19050" cap="flat" cmpd="sng">
            <a:solidFill>
              <a:srgbClr val="B2B2B2"/>
            </a:solidFill>
            <a:prstDash val="solid"/>
            <a:round/>
            <a:headEnd type="none" w="sm" len="sm"/>
            <a:tailEnd type="none" w="sm" len="sm"/>
          </a:ln>
        </p:spPr>
      </p:pic>
      <p:pic>
        <p:nvPicPr>
          <p:cNvPr id="247" name="Google Shape;247;p32"/>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2710937" y="3294775"/>
            <a:ext cx="2285492" cy="1185901"/>
          </a:xfrm>
          <a:prstGeom prst="rect">
            <a:avLst/>
          </a:prstGeom>
          <a:noFill/>
          <a:ln w="19050" cap="flat" cmpd="sng">
            <a:solidFill>
              <a:srgbClr val="B2B2B2"/>
            </a:solidFill>
            <a:prstDash val="solid"/>
            <a:round/>
            <a:headEnd type="none" w="sm" len="sm"/>
            <a:tailEnd type="none" w="sm" len="sm"/>
          </a:ln>
        </p:spPr>
      </p:pic>
      <p:pic>
        <p:nvPicPr>
          <p:cNvPr id="248" name="Google Shape;248;p3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237350" y="2058153"/>
            <a:ext cx="1418174" cy="1468751"/>
          </a:xfrm>
          <a:prstGeom prst="rect">
            <a:avLst/>
          </a:prstGeom>
          <a:noFill/>
          <a:ln w="19050" cap="flat" cmpd="sng">
            <a:solidFill>
              <a:srgbClr val="B2B2B2"/>
            </a:solidFill>
            <a:prstDash val="solid"/>
            <a:round/>
            <a:headEnd type="none" w="sm" len="sm"/>
            <a:tailEnd type="none" w="sm" len="sm"/>
          </a:ln>
        </p:spPr>
      </p:pic>
      <p:pic>
        <p:nvPicPr>
          <p:cNvPr id="249" name="Google Shape;249;p32"/>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7555475" y="1967275"/>
            <a:ext cx="1008751" cy="2896650"/>
          </a:xfrm>
          <a:prstGeom prst="rect">
            <a:avLst/>
          </a:prstGeom>
          <a:noFill/>
          <a:ln w="19050" cap="flat" cmpd="sng">
            <a:solidFill>
              <a:srgbClr val="B2B2B2"/>
            </a:solidFill>
            <a:prstDash val="solid"/>
            <a:round/>
            <a:headEnd type="none" w="sm" len="sm"/>
            <a:tailEnd type="none" w="sm" len="sm"/>
          </a:ln>
        </p:spPr>
      </p:pic>
      <p:cxnSp>
        <p:nvCxnSpPr>
          <p:cNvPr id="250" name="Google Shape;250;p32"/>
          <p:cNvCxnSpPr>
            <a:stCxn id="246" idx="2"/>
            <a:endCxn id="247" idx="1"/>
          </p:cNvCxnSpPr>
          <p:nvPr/>
        </p:nvCxnSpPr>
        <p:spPr>
          <a:xfrm rot="-5400000" flipH="1">
            <a:off x="1853675" y="3030549"/>
            <a:ext cx="472200" cy="1242300"/>
          </a:xfrm>
          <a:prstGeom prst="bentConnector2">
            <a:avLst/>
          </a:prstGeom>
          <a:noFill/>
          <a:ln w="38100" cap="flat" cmpd="sng">
            <a:solidFill>
              <a:srgbClr val="CC0000"/>
            </a:solidFill>
            <a:prstDash val="solid"/>
            <a:round/>
            <a:headEnd type="none" w="med" len="med"/>
            <a:tailEnd type="triangle" w="med" len="med"/>
          </a:ln>
        </p:spPr>
      </p:cxnSp>
      <p:cxnSp>
        <p:nvCxnSpPr>
          <p:cNvPr id="251" name="Google Shape;251;p32"/>
          <p:cNvCxnSpPr>
            <a:stCxn id="247" idx="0"/>
            <a:endCxn id="248" idx="1"/>
          </p:cNvCxnSpPr>
          <p:nvPr/>
        </p:nvCxnSpPr>
        <p:spPr>
          <a:xfrm rot="-5400000">
            <a:off x="4294383" y="2351875"/>
            <a:ext cx="502200" cy="1383600"/>
          </a:xfrm>
          <a:prstGeom prst="bentConnector2">
            <a:avLst/>
          </a:prstGeom>
          <a:noFill/>
          <a:ln w="38100" cap="flat" cmpd="sng">
            <a:solidFill>
              <a:srgbClr val="CC0000"/>
            </a:solidFill>
            <a:prstDash val="solid"/>
            <a:round/>
            <a:headEnd type="none" w="med" len="med"/>
            <a:tailEnd type="triangle" w="med" len="med"/>
          </a:ln>
        </p:spPr>
      </p:cxnSp>
      <p:cxnSp>
        <p:nvCxnSpPr>
          <p:cNvPr id="252" name="Google Shape;252;p32"/>
          <p:cNvCxnSpPr>
            <a:stCxn id="248" idx="3"/>
            <a:endCxn id="249" idx="1"/>
          </p:cNvCxnSpPr>
          <p:nvPr/>
        </p:nvCxnSpPr>
        <p:spPr>
          <a:xfrm>
            <a:off x="6655524" y="2792529"/>
            <a:ext cx="900000" cy="623100"/>
          </a:xfrm>
          <a:prstGeom prst="bentConnector3">
            <a:avLst>
              <a:gd name="adj1" fmla="val 49997"/>
            </a:avLst>
          </a:prstGeom>
          <a:noFill/>
          <a:ln w="38100" cap="flat" cmpd="sng">
            <a:solidFill>
              <a:srgbClr val="CC0000"/>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Inflatable Requirements</a:t>
            </a:r>
            <a:endParaRPr/>
          </a:p>
        </p:txBody>
      </p:sp>
      <p:sp>
        <p:nvSpPr>
          <p:cNvPr id="258" name="Google Shape;25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pic>
        <p:nvPicPr>
          <p:cNvPr id="259" name="Google Shape;259;p33"/>
          <p:cNvPicPr preferRelativeResize="0"/>
          <p:nvPr/>
        </p:nvPicPr>
        <p:blipFill>
          <a:blip r:embed="rId3">
            <a:alphaModFix/>
          </a:blip>
          <a:stretch>
            <a:fillRect/>
          </a:stretch>
        </p:blipFill>
        <p:spPr>
          <a:xfrm>
            <a:off x="152400" y="929075"/>
            <a:ext cx="8839200" cy="33480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4"/>
          <p:cNvSpPr txBox="1">
            <a:spLocks noGrp="1"/>
          </p:cNvSpPr>
          <p:nvPr>
            <p:ph type="title"/>
          </p:nvPr>
        </p:nvSpPr>
        <p:spPr>
          <a:xfrm>
            <a:off x="56125" y="47475"/>
            <a:ext cx="8036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Plume Impingement at Various Shield Radii</a:t>
            </a:r>
            <a:endParaRPr/>
          </a:p>
        </p:txBody>
      </p:sp>
      <p:sp>
        <p:nvSpPr>
          <p:cNvPr id="265" name="Google Shape;265;p34"/>
          <p:cNvSpPr txBox="1">
            <a:spLocks noGrp="1"/>
          </p:cNvSpPr>
          <p:nvPr>
            <p:ph type="body" idx="1"/>
          </p:nvPr>
        </p:nvSpPr>
        <p:spPr>
          <a:xfrm>
            <a:off x="126600" y="741813"/>
            <a:ext cx="8890800" cy="883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We can investigate the </a:t>
            </a:r>
            <a:r>
              <a:rPr lang="en" b="1">
                <a:solidFill>
                  <a:srgbClr val="C04100"/>
                </a:solidFill>
                <a:latin typeface="Open Sans"/>
                <a:ea typeface="Open Sans"/>
                <a:cs typeface="Open Sans"/>
                <a:sym typeface="Open Sans"/>
              </a:rPr>
              <a:t>optimal shield scaling</a:t>
            </a:r>
            <a:r>
              <a:rPr lang="en"/>
              <a:t> by simulating the </a:t>
            </a:r>
            <a:r>
              <a:rPr lang="en" b="1">
                <a:solidFill>
                  <a:srgbClr val="C04100"/>
                </a:solidFill>
                <a:latin typeface="Open Sans"/>
                <a:ea typeface="Open Sans"/>
                <a:cs typeface="Open Sans"/>
                <a:sym typeface="Open Sans"/>
              </a:rPr>
              <a:t>plume impingement force and temperature in Ansys</a:t>
            </a:r>
            <a:endParaRPr b="1">
              <a:solidFill>
                <a:srgbClr val="C04100"/>
              </a:solidFill>
              <a:latin typeface="Open Sans"/>
              <a:ea typeface="Open Sans"/>
              <a:cs typeface="Open Sans"/>
              <a:sym typeface="Open Sans"/>
            </a:endParaRPr>
          </a:p>
        </p:txBody>
      </p:sp>
      <p:sp>
        <p:nvSpPr>
          <p:cNvPr id="266" name="Google Shape;26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pic>
        <p:nvPicPr>
          <p:cNvPr id="267" name="Google Shape;267;p3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402650" y="1933224"/>
            <a:ext cx="4342477" cy="3041226"/>
          </a:xfrm>
          <a:prstGeom prst="rect">
            <a:avLst/>
          </a:prstGeom>
          <a:noFill/>
          <a:ln>
            <a:noFill/>
          </a:ln>
        </p:spPr>
      </p:pic>
      <p:pic>
        <p:nvPicPr>
          <p:cNvPr id="268" name="Google Shape;268;p3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44100" y="2203675"/>
            <a:ext cx="3580249" cy="2436100"/>
          </a:xfrm>
          <a:prstGeom prst="rect">
            <a:avLst/>
          </a:prstGeom>
          <a:noFill/>
          <a:ln>
            <a:noFill/>
          </a:ln>
        </p:spPr>
      </p:pic>
      <p:sp>
        <p:nvSpPr>
          <p:cNvPr id="269" name="Google Shape;269;p34"/>
          <p:cNvSpPr txBox="1"/>
          <p:nvPr/>
        </p:nvSpPr>
        <p:spPr>
          <a:xfrm>
            <a:off x="884300" y="1815625"/>
            <a:ext cx="2586900" cy="2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2"/>
                </a:solidFill>
                <a:latin typeface="Open Sans"/>
                <a:ea typeface="Open Sans"/>
                <a:cs typeface="Open Sans"/>
                <a:sym typeface="Open Sans"/>
              </a:rPr>
              <a:t>Shield Radius = 20m</a:t>
            </a:r>
            <a:endParaRPr sz="1800" b="1">
              <a:solidFill>
                <a:schemeClr val="dk2"/>
              </a:solidFill>
              <a:latin typeface="Open Sans"/>
              <a:ea typeface="Open Sans"/>
              <a:cs typeface="Open Sans"/>
              <a:sym typeface="Open Sans"/>
            </a:endParaRPr>
          </a:p>
          <a:p>
            <a:pPr marL="0" lvl="0" indent="0" algn="l" rtl="0">
              <a:spcBef>
                <a:spcPts val="0"/>
              </a:spcBef>
              <a:spcAft>
                <a:spcPts val="0"/>
              </a:spcAft>
              <a:buNone/>
            </a:pPr>
            <a:endParaRPr sz="1800" b="1">
              <a:solidFill>
                <a:schemeClr val="dk2"/>
              </a:solidFill>
              <a:latin typeface="Open Sans"/>
              <a:ea typeface="Open Sans"/>
              <a:cs typeface="Open Sans"/>
              <a:sym typeface="Open Sans"/>
            </a:endParaRPr>
          </a:p>
        </p:txBody>
      </p:sp>
      <p:sp>
        <p:nvSpPr>
          <p:cNvPr id="270" name="Google Shape;270;p34"/>
          <p:cNvSpPr txBox="1"/>
          <p:nvPr/>
        </p:nvSpPr>
        <p:spPr>
          <a:xfrm>
            <a:off x="5328825" y="1533325"/>
            <a:ext cx="2586900" cy="2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Open Sans"/>
                <a:ea typeface="Open Sans"/>
                <a:cs typeface="Open Sans"/>
                <a:sym typeface="Open Sans"/>
              </a:rPr>
              <a:t>Shield Radius = 25m</a:t>
            </a:r>
            <a:endParaRPr sz="1800" b="1">
              <a:solidFill>
                <a:schemeClr val="dk2"/>
              </a:solidFill>
              <a:latin typeface="Open Sans"/>
              <a:ea typeface="Open Sans"/>
              <a:cs typeface="Open Sans"/>
              <a:sym typeface="Open Sans"/>
            </a:endParaRPr>
          </a:p>
          <a:p>
            <a:pPr marL="0" lvl="0" indent="0" algn="l" rtl="0">
              <a:spcBef>
                <a:spcPts val="0"/>
              </a:spcBef>
              <a:spcAft>
                <a:spcPts val="0"/>
              </a:spcAft>
              <a:buNone/>
            </a:pPr>
            <a:endParaRPr sz="1800" b="1">
              <a:solidFill>
                <a:schemeClr val="dk2"/>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5"/>
          <p:cNvSpPr txBox="1">
            <a:spLocks noGrp="1"/>
          </p:cNvSpPr>
          <p:nvPr>
            <p:ph type="title"/>
          </p:nvPr>
        </p:nvSpPr>
        <p:spPr>
          <a:xfrm>
            <a:off x="56125" y="47475"/>
            <a:ext cx="8036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Plume Impingement at Various Shield Radii</a:t>
            </a:r>
            <a:endParaRPr/>
          </a:p>
        </p:txBody>
      </p:sp>
      <p:sp>
        <p:nvSpPr>
          <p:cNvPr id="276" name="Google Shape;276;p35"/>
          <p:cNvSpPr txBox="1">
            <a:spLocks noGrp="1"/>
          </p:cNvSpPr>
          <p:nvPr>
            <p:ph type="body" idx="1"/>
          </p:nvPr>
        </p:nvSpPr>
        <p:spPr>
          <a:xfrm>
            <a:off x="126600" y="741813"/>
            <a:ext cx="8890800" cy="883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This is a problem of </a:t>
            </a:r>
            <a:r>
              <a:rPr lang="en" b="1">
                <a:solidFill>
                  <a:srgbClr val="C04100"/>
                </a:solidFill>
                <a:latin typeface="Open Sans"/>
                <a:ea typeface="Open Sans"/>
                <a:cs typeface="Open Sans"/>
                <a:sym typeface="Open Sans"/>
              </a:rPr>
              <a:t>heat transfer</a:t>
            </a:r>
            <a:r>
              <a:rPr lang="en"/>
              <a:t> more so than plume temperature</a:t>
            </a:r>
            <a:endParaRPr/>
          </a:p>
          <a:p>
            <a:pPr marL="457200" lvl="0" indent="-342900" algn="l" rtl="0">
              <a:spcBef>
                <a:spcPts val="0"/>
              </a:spcBef>
              <a:spcAft>
                <a:spcPts val="0"/>
              </a:spcAft>
              <a:buSzPts val="1800"/>
              <a:buChar char="➔"/>
            </a:pPr>
            <a:r>
              <a:rPr lang="en"/>
              <a:t>We can perform tests to understand the rate of heat transfer</a:t>
            </a:r>
            <a:endParaRPr/>
          </a:p>
        </p:txBody>
      </p:sp>
      <p:sp>
        <p:nvSpPr>
          <p:cNvPr id="277" name="Google Shape;27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
        <p:nvSpPr>
          <p:cNvPr id="278" name="Google Shape;278;p35"/>
          <p:cNvSpPr txBox="1"/>
          <p:nvPr/>
        </p:nvSpPr>
        <p:spPr>
          <a:xfrm>
            <a:off x="1131225" y="1545225"/>
            <a:ext cx="2586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Open Sans"/>
                <a:ea typeface="Open Sans"/>
                <a:cs typeface="Open Sans"/>
                <a:sym typeface="Open Sans"/>
              </a:rPr>
              <a:t>Shield Radius = 20m</a:t>
            </a:r>
            <a:endParaRPr sz="1800" b="1">
              <a:solidFill>
                <a:schemeClr val="dk2"/>
              </a:solidFill>
              <a:latin typeface="Open Sans"/>
              <a:ea typeface="Open Sans"/>
              <a:cs typeface="Open Sans"/>
              <a:sym typeface="Open Sans"/>
            </a:endParaRPr>
          </a:p>
          <a:p>
            <a:pPr marL="0" lvl="0" indent="0" algn="l" rtl="0">
              <a:spcBef>
                <a:spcPts val="0"/>
              </a:spcBef>
              <a:spcAft>
                <a:spcPts val="0"/>
              </a:spcAft>
              <a:buNone/>
            </a:pPr>
            <a:r>
              <a:rPr lang="en" sz="1800" b="1">
                <a:solidFill>
                  <a:schemeClr val="dk2"/>
                </a:solidFill>
                <a:latin typeface="Open Sans"/>
                <a:ea typeface="Open Sans"/>
                <a:cs typeface="Open Sans"/>
                <a:sym typeface="Open Sans"/>
              </a:rPr>
              <a:t>Survives ~ 7.5s</a:t>
            </a:r>
            <a:endParaRPr sz="1800" b="1">
              <a:solidFill>
                <a:schemeClr val="dk2"/>
              </a:solidFill>
              <a:latin typeface="Open Sans"/>
              <a:ea typeface="Open Sans"/>
              <a:cs typeface="Open Sans"/>
              <a:sym typeface="Open Sans"/>
            </a:endParaRPr>
          </a:p>
          <a:p>
            <a:pPr marL="0" lvl="0" indent="0" algn="l" rtl="0">
              <a:spcBef>
                <a:spcPts val="0"/>
              </a:spcBef>
              <a:spcAft>
                <a:spcPts val="0"/>
              </a:spcAft>
              <a:buNone/>
            </a:pPr>
            <a:endParaRPr sz="1800" b="1">
              <a:solidFill>
                <a:schemeClr val="dk2"/>
              </a:solidFill>
              <a:latin typeface="Open Sans"/>
              <a:ea typeface="Open Sans"/>
              <a:cs typeface="Open Sans"/>
              <a:sym typeface="Open Sans"/>
            </a:endParaRPr>
          </a:p>
          <a:p>
            <a:pPr marL="0" lvl="0" indent="0" algn="l" rtl="0">
              <a:spcBef>
                <a:spcPts val="0"/>
              </a:spcBef>
              <a:spcAft>
                <a:spcPts val="0"/>
              </a:spcAft>
              <a:buNone/>
            </a:pPr>
            <a:r>
              <a:rPr lang="en" sz="1800" b="1">
                <a:solidFill>
                  <a:schemeClr val="dk2"/>
                </a:solidFill>
                <a:latin typeface="Open Sans"/>
                <a:ea typeface="Open Sans"/>
                <a:cs typeface="Open Sans"/>
                <a:sym typeface="Open Sans"/>
              </a:rPr>
              <a:t>S</a:t>
            </a:r>
            <a:endParaRPr sz="1800" b="1">
              <a:solidFill>
                <a:schemeClr val="dk2"/>
              </a:solidFill>
              <a:latin typeface="Open Sans"/>
              <a:ea typeface="Open Sans"/>
              <a:cs typeface="Open Sans"/>
              <a:sym typeface="Open Sans"/>
            </a:endParaRPr>
          </a:p>
        </p:txBody>
      </p:sp>
      <p:sp>
        <p:nvSpPr>
          <p:cNvPr id="279" name="Google Shape;279;p35"/>
          <p:cNvSpPr txBox="1"/>
          <p:nvPr/>
        </p:nvSpPr>
        <p:spPr>
          <a:xfrm>
            <a:off x="5369025" y="1549425"/>
            <a:ext cx="2586900" cy="4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Open Sans"/>
                <a:ea typeface="Open Sans"/>
                <a:cs typeface="Open Sans"/>
                <a:sym typeface="Open Sans"/>
              </a:rPr>
              <a:t>Shield Radius = 25m</a:t>
            </a:r>
            <a:endParaRPr sz="1800" b="1">
              <a:solidFill>
                <a:schemeClr val="dk2"/>
              </a:solidFill>
              <a:latin typeface="Open Sans"/>
              <a:ea typeface="Open Sans"/>
              <a:cs typeface="Open Sans"/>
              <a:sym typeface="Open Sans"/>
            </a:endParaRPr>
          </a:p>
          <a:p>
            <a:pPr marL="0" lvl="0" indent="0" algn="l" rtl="0">
              <a:spcBef>
                <a:spcPts val="0"/>
              </a:spcBef>
              <a:spcAft>
                <a:spcPts val="0"/>
              </a:spcAft>
              <a:buNone/>
            </a:pPr>
            <a:r>
              <a:rPr lang="en" sz="1800" b="1">
                <a:solidFill>
                  <a:schemeClr val="dk2"/>
                </a:solidFill>
                <a:latin typeface="Open Sans"/>
                <a:ea typeface="Open Sans"/>
                <a:cs typeface="Open Sans"/>
                <a:sym typeface="Open Sans"/>
              </a:rPr>
              <a:t>Survives ~ 30s</a:t>
            </a:r>
            <a:endParaRPr sz="1800" b="1">
              <a:solidFill>
                <a:schemeClr val="dk2"/>
              </a:solidFill>
              <a:latin typeface="Open Sans"/>
              <a:ea typeface="Open Sans"/>
              <a:cs typeface="Open Sans"/>
              <a:sym typeface="Open Sans"/>
            </a:endParaRPr>
          </a:p>
          <a:p>
            <a:pPr marL="0" lvl="0" indent="0" algn="l" rtl="0">
              <a:spcBef>
                <a:spcPts val="0"/>
              </a:spcBef>
              <a:spcAft>
                <a:spcPts val="0"/>
              </a:spcAft>
              <a:buNone/>
            </a:pPr>
            <a:endParaRPr sz="1800" b="1">
              <a:solidFill>
                <a:schemeClr val="dk2"/>
              </a:solidFill>
              <a:latin typeface="Open Sans"/>
              <a:ea typeface="Open Sans"/>
              <a:cs typeface="Open Sans"/>
              <a:sym typeface="Open Sans"/>
            </a:endParaRPr>
          </a:p>
        </p:txBody>
      </p:sp>
      <p:pic>
        <p:nvPicPr>
          <p:cNvPr id="280" name="Google Shape;280;p35"/>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812325" y="2226812"/>
            <a:ext cx="3318800" cy="2506663"/>
          </a:xfrm>
          <a:prstGeom prst="rect">
            <a:avLst/>
          </a:prstGeom>
          <a:noFill/>
          <a:ln>
            <a:noFill/>
          </a:ln>
        </p:spPr>
      </p:pic>
      <p:pic>
        <p:nvPicPr>
          <p:cNvPr id="281" name="Google Shape;281;p35"/>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4852508" y="2194238"/>
            <a:ext cx="3619942" cy="2571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6"/>
          <p:cNvSpPr txBox="1">
            <a:spLocks noGrp="1"/>
          </p:cNvSpPr>
          <p:nvPr>
            <p:ph type="ctrTitle"/>
          </p:nvPr>
        </p:nvSpPr>
        <p:spPr>
          <a:xfrm>
            <a:off x="311700" y="744575"/>
            <a:ext cx="8520600" cy="84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solidFill>
                  <a:srgbClr val="C04100"/>
                </a:solidFill>
              </a:rPr>
              <a:t>Materials</a:t>
            </a:r>
            <a:endParaRPr sz="5000">
              <a:solidFill>
                <a:srgbClr val="C04100"/>
              </a:solidFill>
            </a:endParaRPr>
          </a:p>
        </p:txBody>
      </p:sp>
      <p:sp>
        <p:nvSpPr>
          <p:cNvPr id="287" name="Google Shape;28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pic>
        <p:nvPicPr>
          <p:cNvPr id="288" name="Google Shape;288;p36"/>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52400" y="1740875"/>
            <a:ext cx="2754425" cy="2754425"/>
          </a:xfrm>
          <a:prstGeom prst="rect">
            <a:avLst/>
          </a:prstGeom>
          <a:noFill/>
          <a:ln>
            <a:noFill/>
          </a:ln>
        </p:spPr>
      </p:pic>
      <p:pic>
        <p:nvPicPr>
          <p:cNvPr id="289" name="Google Shape;289;p36"/>
          <p:cNvPicPr preferRelativeResize="0"/>
          <p:nvPr/>
        </p:nvPicPr>
        <p:blipFill>
          <a:blip r:embed="rId4">
            <a:alphaModFix/>
          </a:blip>
          <a:stretch>
            <a:fillRect/>
          </a:stretch>
        </p:blipFill>
        <p:spPr>
          <a:xfrm>
            <a:off x="6215200" y="1722875"/>
            <a:ext cx="2805950" cy="2805950"/>
          </a:xfrm>
          <a:prstGeom prst="rect">
            <a:avLst/>
          </a:prstGeom>
          <a:noFill/>
          <a:ln>
            <a:noFill/>
          </a:ln>
        </p:spPr>
      </p:pic>
      <p:pic>
        <p:nvPicPr>
          <p:cNvPr id="290" name="Google Shape;290;p36"/>
          <p:cNvPicPr preferRelativeResize="0"/>
          <p:nvPr/>
        </p:nvPicPr>
        <p:blipFill>
          <a:blip r:embed="rId5">
            <a:alphaModFix/>
          </a:blip>
          <a:stretch>
            <a:fillRect/>
          </a:stretch>
        </p:blipFill>
        <p:spPr>
          <a:xfrm>
            <a:off x="3183800" y="1740875"/>
            <a:ext cx="2754425" cy="2754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7"/>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Materials Trade</a:t>
            </a:r>
            <a:endParaRPr/>
          </a:p>
        </p:txBody>
      </p:sp>
      <p:sp>
        <p:nvSpPr>
          <p:cNvPr id="296" name="Google Shape;296;p37"/>
          <p:cNvSpPr txBox="1">
            <a:spLocks noGrp="1"/>
          </p:cNvSpPr>
          <p:nvPr>
            <p:ph type="body" idx="1"/>
          </p:nvPr>
        </p:nvSpPr>
        <p:spPr>
          <a:xfrm>
            <a:off x="89550" y="863550"/>
            <a:ext cx="87558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Open Sans Medium"/>
              <a:buChar char="➔"/>
            </a:pPr>
            <a:r>
              <a:rPr lang="en"/>
              <a:t>Kevlar on its own is insufficient due to radiation peaks</a:t>
            </a:r>
            <a:endParaRPr sz="1800"/>
          </a:p>
          <a:p>
            <a:pPr marL="457200" lvl="0" indent="-342900" algn="l" rtl="0">
              <a:spcBef>
                <a:spcPts val="0"/>
              </a:spcBef>
              <a:spcAft>
                <a:spcPts val="0"/>
              </a:spcAft>
              <a:buSzPts val="1800"/>
              <a:buFont typeface="Open Sans Medium"/>
              <a:buChar char="➔"/>
            </a:pPr>
            <a:r>
              <a:rPr lang="en"/>
              <a:t>Kevlar has been demonstrated to have insufficient tensile strength at high temperatures</a:t>
            </a:r>
            <a:endParaRPr sz="1800"/>
          </a:p>
          <a:p>
            <a:pPr marL="457200" lvl="0" indent="-342900" algn="l" rtl="0">
              <a:spcBef>
                <a:spcPts val="0"/>
              </a:spcBef>
              <a:spcAft>
                <a:spcPts val="0"/>
              </a:spcAft>
              <a:buSzPts val="1800"/>
              <a:buFont typeface="Open Sans Medium"/>
              <a:buChar char="➔"/>
            </a:pPr>
            <a:r>
              <a:rPr lang="en"/>
              <a:t>W</a:t>
            </a:r>
            <a:r>
              <a:rPr lang="en">
                <a:latin typeface="Open Sans Medium"/>
                <a:ea typeface="Open Sans Medium"/>
                <a:cs typeface="Open Sans Medium"/>
                <a:sym typeface="Open Sans Medium"/>
              </a:rPr>
              <a:t>e will use </a:t>
            </a:r>
            <a:r>
              <a:rPr lang="en" b="1">
                <a:solidFill>
                  <a:srgbClr val="C04100"/>
                </a:solidFill>
                <a:latin typeface="Open Sans"/>
                <a:ea typeface="Open Sans"/>
                <a:cs typeface="Open Sans"/>
                <a:sym typeface="Open Sans"/>
              </a:rPr>
              <a:t>Aluminized Kapton Kevlar 49</a:t>
            </a:r>
            <a:r>
              <a:rPr lang="en">
                <a:latin typeface="Open Sans Medium"/>
                <a:ea typeface="Open Sans Medium"/>
                <a:cs typeface="Open Sans Medium"/>
                <a:sym typeface="Open Sans Medium"/>
              </a:rPr>
              <a:t> for a</a:t>
            </a:r>
            <a:r>
              <a:rPr lang="en"/>
              <a:t> structural layer that </a:t>
            </a:r>
            <a:r>
              <a:rPr lang="en" b="1">
                <a:solidFill>
                  <a:srgbClr val="C04100"/>
                </a:solidFill>
                <a:latin typeface="Open Sans"/>
                <a:ea typeface="Open Sans"/>
                <a:cs typeface="Open Sans"/>
                <a:sym typeface="Open Sans"/>
              </a:rPr>
              <a:t>won’t degrade under UV</a:t>
            </a:r>
            <a:r>
              <a:rPr lang="en"/>
              <a:t>, with an interior </a:t>
            </a:r>
            <a:r>
              <a:rPr lang="en" b="1">
                <a:solidFill>
                  <a:srgbClr val="C04100"/>
                </a:solidFill>
                <a:latin typeface="Open Sans"/>
                <a:ea typeface="Open Sans"/>
                <a:cs typeface="Open Sans"/>
                <a:sym typeface="Open Sans"/>
              </a:rPr>
              <a:t>Carbon Fiber Felt </a:t>
            </a:r>
            <a:r>
              <a:rPr lang="en"/>
              <a:t>Layer to </a:t>
            </a:r>
            <a:r>
              <a:rPr lang="en" b="1">
                <a:solidFill>
                  <a:srgbClr val="C04100"/>
                </a:solidFill>
                <a:latin typeface="Open Sans"/>
                <a:ea typeface="Open Sans"/>
                <a:cs typeface="Open Sans"/>
                <a:sym typeface="Open Sans"/>
              </a:rPr>
              <a:t>withstand plume temperatures</a:t>
            </a:r>
            <a:r>
              <a:rPr lang="en"/>
              <a:t>  </a:t>
            </a:r>
            <a:endParaRPr sz="1800">
              <a:latin typeface="Open Sans Medium"/>
              <a:ea typeface="Open Sans Medium"/>
              <a:cs typeface="Open Sans Medium"/>
              <a:sym typeface="Open Sans Medium"/>
            </a:endParaRPr>
          </a:p>
        </p:txBody>
      </p:sp>
      <p:sp>
        <p:nvSpPr>
          <p:cNvPr id="297" name="Google Shape;29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pic>
        <p:nvPicPr>
          <p:cNvPr id="298" name="Google Shape;298;p37"/>
          <p:cNvPicPr preferRelativeResize="0"/>
          <p:nvPr/>
        </p:nvPicPr>
        <p:blipFill>
          <a:blip r:embed="rId3">
            <a:alphaModFix/>
          </a:blip>
          <a:stretch>
            <a:fillRect/>
          </a:stretch>
        </p:blipFill>
        <p:spPr>
          <a:xfrm>
            <a:off x="2652279" y="3091525"/>
            <a:ext cx="6037471" cy="2041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8"/>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Materials Abrasion Testing Apparatus</a:t>
            </a:r>
            <a:endParaRPr/>
          </a:p>
        </p:txBody>
      </p:sp>
      <p:sp>
        <p:nvSpPr>
          <p:cNvPr id="304" name="Google Shape;30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305" name="Google Shape;305;p38" descr="A diagram of a device&#10;&#10;Description automatically generated"/>
          <p:cNvPicPr preferRelativeResize="0"/>
          <p:nvPr/>
        </p:nvPicPr>
        <p:blipFill rotWithShape="1">
          <a:blip r:embed="rId3">
            <a:alphaModFix/>
          </a:blip>
          <a:srcRect/>
          <a:stretch/>
        </p:blipFill>
        <p:spPr>
          <a:xfrm>
            <a:off x="950825" y="620177"/>
            <a:ext cx="7284825" cy="41172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Materials Abrasion Testing</a:t>
            </a:r>
            <a:endParaRPr/>
          </a:p>
        </p:txBody>
      </p:sp>
      <p:sp>
        <p:nvSpPr>
          <p:cNvPr id="311" name="Google Shape;311;p39"/>
          <p:cNvSpPr txBox="1">
            <a:spLocks noGrp="1"/>
          </p:cNvSpPr>
          <p:nvPr>
            <p:ph type="body" idx="1"/>
          </p:nvPr>
        </p:nvSpPr>
        <p:spPr>
          <a:xfrm>
            <a:off x="89550" y="863550"/>
            <a:ext cx="6674400" cy="37998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Open Sans Medium"/>
              <a:buChar char="➔"/>
            </a:pPr>
            <a:r>
              <a:rPr lang="en"/>
              <a:t>Kevlar samples were subjected to ~5000 abrasion cycles at 300°C, 500°C, and 700°C</a:t>
            </a:r>
            <a:endParaRPr/>
          </a:p>
          <a:p>
            <a:pPr marL="457200" lvl="0" indent="-355600" algn="l" rtl="0">
              <a:spcBef>
                <a:spcPts val="0"/>
              </a:spcBef>
              <a:spcAft>
                <a:spcPts val="0"/>
              </a:spcAft>
              <a:buSzPts val="2000"/>
              <a:buFont typeface="Open Sans Medium"/>
              <a:buChar char="➔"/>
            </a:pPr>
            <a:r>
              <a:rPr lang="en"/>
              <a:t>Number of abrasion cycles was </a:t>
            </a:r>
            <a:r>
              <a:rPr lang="en" b="1">
                <a:solidFill>
                  <a:srgbClr val="C04100"/>
                </a:solidFill>
                <a:latin typeface="Open Sans"/>
                <a:ea typeface="Open Sans"/>
                <a:cs typeface="Open Sans"/>
                <a:sym typeface="Open Sans"/>
              </a:rPr>
              <a:t>informed by energy per unit area</a:t>
            </a:r>
            <a:r>
              <a:rPr lang="en">
                <a:solidFill>
                  <a:schemeClr val="dk1"/>
                </a:solidFill>
              </a:rPr>
              <a:t> </a:t>
            </a:r>
            <a:r>
              <a:rPr lang="en"/>
              <a:t>transferred to PILLARS by</a:t>
            </a:r>
            <a:r>
              <a:rPr lang="en">
                <a:solidFill>
                  <a:schemeClr val="dk1"/>
                </a:solidFill>
              </a:rPr>
              <a:t> </a:t>
            </a:r>
            <a:r>
              <a:rPr lang="en" b="1">
                <a:solidFill>
                  <a:srgbClr val="C04100"/>
                </a:solidFill>
                <a:latin typeface="Open Sans"/>
                <a:ea typeface="Open Sans"/>
                <a:cs typeface="Open Sans"/>
                <a:sym typeface="Open Sans"/>
              </a:rPr>
              <a:t>high-speed regolith</a:t>
            </a:r>
            <a:endParaRPr b="1">
              <a:solidFill>
                <a:srgbClr val="C04100"/>
              </a:solidFill>
              <a:latin typeface="Open Sans"/>
              <a:ea typeface="Open Sans"/>
              <a:cs typeface="Open Sans"/>
              <a:sym typeface="Open Sans"/>
            </a:endParaRPr>
          </a:p>
          <a:p>
            <a:pPr marL="457200" lvl="0" indent="-355600" algn="l" rtl="0">
              <a:spcBef>
                <a:spcPts val="0"/>
              </a:spcBef>
              <a:spcAft>
                <a:spcPts val="0"/>
              </a:spcAft>
              <a:buSzPts val="2000"/>
              <a:buFont typeface="Open Sans Medium"/>
              <a:buChar char="➔"/>
            </a:pPr>
            <a:r>
              <a:rPr lang="en"/>
              <a:t>Energy per unit area derived from</a:t>
            </a:r>
            <a:r>
              <a:rPr lang="en">
                <a:solidFill>
                  <a:schemeClr val="dk1"/>
                </a:solidFill>
              </a:rPr>
              <a:t> </a:t>
            </a:r>
            <a:r>
              <a:rPr lang="en"/>
              <a:t>estimated</a:t>
            </a:r>
            <a:r>
              <a:rPr lang="en" b="1">
                <a:solidFill>
                  <a:srgbClr val="C04100"/>
                </a:solidFill>
                <a:latin typeface="Open Sans"/>
                <a:ea typeface="Open Sans"/>
                <a:cs typeface="Open Sans"/>
                <a:sym typeface="Open Sans"/>
              </a:rPr>
              <a:t> volume of regolith</a:t>
            </a:r>
            <a:r>
              <a:rPr lang="en">
                <a:solidFill>
                  <a:schemeClr val="dk1"/>
                </a:solidFill>
              </a:rPr>
              <a:t> </a:t>
            </a:r>
            <a:r>
              <a:rPr lang="en"/>
              <a:t>displaced by a SpaceX Raptor engine, average</a:t>
            </a:r>
            <a:r>
              <a:rPr lang="en" b="1">
                <a:solidFill>
                  <a:srgbClr val="C04100"/>
                </a:solidFill>
                <a:latin typeface="Open Sans"/>
                <a:ea typeface="Open Sans"/>
                <a:cs typeface="Open Sans"/>
                <a:sym typeface="Open Sans"/>
              </a:rPr>
              <a:t> regolith grain size</a:t>
            </a:r>
            <a:r>
              <a:rPr lang="en"/>
              <a:t>, and</a:t>
            </a:r>
            <a:r>
              <a:rPr lang="en">
                <a:solidFill>
                  <a:schemeClr val="dk1"/>
                </a:solidFill>
              </a:rPr>
              <a:t> </a:t>
            </a:r>
            <a:r>
              <a:rPr lang="en"/>
              <a:t>average </a:t>
            </a:r>
            <a:r>
              <a:rPr lang="en" b="1">
                <a:solidFill>
                  <a:srgbClr val="C04100"/>
                </a:solidFill>
                <a:latin typeface="Open Sans"/>
                <a:ea typeface="Open Sans"/>
                <a:cs typeface="Open Sans"/>
                <a:sym typeface="Open Sans"/>
              </a:rPr>
              <a:t>velocity of blasted regolith</a:t>
            </a:r>
            <a:r>
              <a:rPr lang="en">
                <a:solidFill>
                  <a:schemeClr val="dk1"/>
                </a:solidFill>
              </a:rPr>
              <a:t> </a:t>
            </a:r>
            <a:r>
              <a:rPr lang="en"/>
              <a:t>in the lunar atmosphere</a:t>
            </a:r>
            <a:endParaRPr/>
          </a:p>
        </p:txBody>
      </p:sp>
      <p:sp>
        <p:nvSpPr>
          <p:cNvPr id="312" name="Google Shape;31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pic>
        <p:nvPicPr>
          <p:cNvPr id="313" name="Google Shape;313;p3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881075" y="910350"/>
            <a:ext cx="1960500" cy="2583800"/>
          </a:xfrm>
          <a:prstGeom prst="rect">
            <a:avLst/>
          </a:prstGeom>
          <a:noFill/>
          <a:ln>
            <a:noFill/>
          </a:ln>
        </p:spPr>
      </p:pic>
      <p:pic>
        <p:nvPicPr>
          <p:cNvPr id="314" name="Google Shape;314;p3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881075" y="3615366"/>
            <a:ext cx="1960500" cy="114028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0"/>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Post-abrasion Tensile Testing</a:t>
            </a:r>
            <a:endParaRPr/>
          </a:p>
        </p:txBody>
      </p:sp>
      <p:sp>
        <p:nvSpPr>
          <p:cNvPr id="320" name="Google Shape;320;p40"/>
          <p:cNvSpPr txBox="1">
            <a:spLocks noGrp="1"/>
          </p:cNvSpPr>
          <p:nvPr>
            <p:ph type="body" idx="1"/>
          </p:nvPr>
        </p:nvSpPr>
        <p:spPr>
          <a:xfrm>
            <a:off x="89550" y="711150"/>
            <a:ext cx="4945800" cy="3416400"/>
          </a:xfrm>
          <a:prstGeom prst="rect">
            <a:avLst/>
          </a:prstGeom>
        </p:spPr>
        <p:txBody>
          <a:bodyPr spcFirstLastPara="1" wrap="square" lIns="91425" tIns="91425" rIns="91425" bIns="91425" anchor="t" anchorCtr="0">
            <a:noAutofit/>
          </a:bodyPr>
          <a:lstStyle/>
          <a:p>
            <a:pPr marL="457200" lvl="0" indent="-355600" algn="l" rtl="0">
              <a:spcBef>
                <a:spcPts val="1200"/>
              </a:spcBef>
              <a:spcAft>
                <a:spcPts val="0"/>
              </a:spcAft>
              <a:buClr>
                <a:schemeClr val="dk1"/>
              </a:buClr>
              <a:buSzPts val="2000"/>
              <a:buFont typeface="Open Sans Medium"/>
              <a:buChar char="➔"/>
            </a:pPr>
            <a:r>
              <a:rPr lang="en"/>
              <a:t>By identifying the maximum force at which each sample begins to fray, we can assess the</a:t>
            </a:r>
            <a:r>
              <a:rPr lang="en">
                <a:solidFill>
                  <a:schemeClr val="dk1"/>
                </a:solidFill>
              </a:rPr>
              <a:t> </a:t>
            </a:r>
            <a:r>
              <a:rPr lang="en" b="1">
                <a:solidFill>
                  <a:srgbClr val="C04100"/>
                </a:solidFill>
                <a:latin typeface="Open Sans"/>
                <a:ea typeface="Open Sans"/>
                <a:cs typeface="Open Sans"/>
                <a:sym typeface="Open Sans"/>
              </a:rPr>
              <a:t>material's threshold</a:t>
            </a:r>
            <a:r>
              <a:rPr lang="en">
                <a:solidFill>
                  <a:schemeClr val="dk1"/>
                </a:solidFill>
              </a:rPr>
              <a:t> </a:t>
            </a:r>
            <a:r>
              <a:rPr lang="en"/>
              <a:t>for preventing</a:t>
            </a:r>
            <a:r>
              <a:rPr lang="en">
                <a:solidFill>
                  <a:schemeClr val="dk1"/>
                </a:solidFill>
              </a:rPr>
              <a:t> </a:t>
            </a:r>
            <a:r>
              <a:rPr lang="en" b="1">
                <a:solidFill>
                  <a:srgbClr val="C04100"/>
                </a:solidFill>
                <a:latin typeface="Open Sans"/>
                <a:ea typeface="Open Sans"/>
                <a:cs typeface="Open Sans"/>
                <a:sym typeface="Open Sans"/>
              </a:rPr>
              <a:t>structural degradation</a:t>
            </a:r>
            <a:endParaRPr b="1">
              <a:solidFill>
                <a:srgbClr val="C04100"/>
              </a:solidFill>
              <a:latin typeface="Open Sans"/>
              <a:ea typeface="Open Sans"/>
              <a:cs typeface="Open Sans"/>
              <a:sym typeface="Open Sans"/>
            </a:endParaRPr>
          </a:p>
          <a:p>
            <a:pPr marL="457200" lvl="0" indent="-355600" algn="l" rtl="0">
              <a:spcBef>
                <a:spcPts val="0"/>
              </a:spcBef>
              <a:spcAft>
                <a:spcPts val="0"/>
              </a:spcAft>
              <a:buSzPts val="2000"/>
              <a:buFont typeface="Open Sans Medium"/>
              <a:buChar char="➔"/>
            </a:pPr>
            <a:r>
              <a:rPr lang="en"/>
              <a:t>Point of initial fraying marks the beginning of fiber breakdown</a:t>
            </a:r>
            <a:endParaRPr/>
          </a:p>
          <a:p>
            <a:pPr marL="457200" lvl="0" indent="-355600" algn="l" rtl="0">
              <a:spcBef>
                <a:spcPts val="0"/>
              </a:spcBef>
              <a:spcAft>
                <a:spcPts val="0"/>
              </a:spcAft>
              <a:buSzPts val="2000"/>
              <a:buFont typeface="Open Sans Medium"/>
              <a:buChar char="➔"/>
            </a:pPr>
            <a:r>
              <a:rPr lang="en"/>
              <a:t>Once fraying initiates, the fabric becomes susceptible to further tearing, creating potential pathways for dust to escape</a:t>
            </a:r>
            <a:endParaRPr/>
          </a:p>
          <a:p>
            <a:pPr marL="0" lvl="0" indent="0" algn="l" rtl="0">
              <a:spcBef>
                <a:spcPts val="1200"/>
              </a:spcBef>
              <a:spcAft>
                <a:spcPts val="1200"/>
              </a:spcAft>
              <a:buNone/>
            </a:pPr>
            <a:endParaRPr sz="1500"/>
          </a:p>
        </p:txBody>
      </p:sp>
      <p:sp>
        <p:nvSpPr>
          <p:cNvPr id="321" name="Google Shape;32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pic>
        <p:nvPicPr>
          <p:cNvPr id="322" name="Google Shape;322;p40"/>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068200" y="2743480"/>
            <a:ext cx="1497126" cy="1718402"/>
          </a:xfrm>
          <a:prstGeom prst="rect">
            <a:avLst/>
          </a:prstGeom>
          <a:noFill/>
          <a:ln w="9525" cap="flat" cmpd="sng">
            <a:solidFill>
              <a:srgbClr val="000000"/>
            </a:solidFill>
            <a:prstDash val="solid"/>
            <a:round/>
            <a:headEnd type="none" w="sm" len="sm"/>
            <a:tailEnd type="none" w="sm" len="sm"/>
          </a:ln>
        </p:spPr>
      </p:pic>
      <p:pic>
        <p:nvPicPr>
          <p:cNvPr id="323" name="Google Shape;323;p4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063873" y="2716152"/>
            <a:ext cx="1532352" cy="1726039"/>
          </a:xfrm>
          <a:prstGeom prst="rect">
            <a:avLst/>
          </a:prstGeom>
          <a:noFill/>
          <a:ln w="9525" cap="flat" cmpd="sng">
            <a:solidFill>
              <a:srgbClr val="000000"/>
            </a:solidFill>
            <a:prstDash val="solid"/>
            <a:round/>
            <a:headEnd type="none" w="sm" len="sm"/>
            <a:tailEnd type="none" w="sm" len="sm"/>
          </a:ln>
        </p:spPr>
      </p:pic>
      <p:sp>
        <p:nvSpPr>
          <p:cNvPr id="324" name="Google Shape;324;p40"/>
          <p:cNvSpPr txBox="1"/>
          <p:nvPr/>
        </p:nvSpPr>
        <p:spPr>
          <a:xfrm>
            <a:off x="5589801" y="4412313"/>
            <a:ext cx="763500" cy="354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 sz="1100" b="1">
                <a:solidFill>
                  <a:schemeClr val="dk1"/>
                </a:solidFill>
                <a:latin typeface="Open Sans"/>
                <a:ea typeface="Open Sans"/>
                <a:cs typeface="Open Sans"/>
                <a:sym typeface="Open Sans"/>
              </a:rPr>
              <a:t>300°C	</a:t>
            </a:r>
            <a:endParaRPr sz="1800" b="1">
              <a:solidFill>
                <a:schemeClr val="dk2"/>
              </a:solidFill>
              <a:latin typeface="Open Sans"/>
              <a:ea typeface="Open Sans"/>
              <a:cs typeface="Open Sans"/>
              <a:sym typeface="Open Sans"/>
            </a:endParaRPr>
          </a:p>
        </p:txBody>
      </p:sp>
      <p:sp>
        <p:nvSpPr>
          <p:cNvPr id="325" name="Google Shape;325;p40"/>
          <p:cNvSpPr txBox="1"/>
          <p:nvPr/>
        </p:nvSpPr>
        <p:spPr>
          <a:xfrm>
            <a:off x="7530933" y="4412313"/>
            <a:ext cx="763500" cy="354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 sz="1100" b="1">
                <a:solidFill>
                  <a:schemeClr val="dk1"/>
                </a:solidFill>
                <a:latin typeface="Open Sans"/>
                <a:ea typeface="Open Sans"/>
                <a:cs typeface="Open Sans"/>
                <a:sym typeface="Open Sans"/>
              </a:rPr>
              <a:t>700°C	</a:t>
            </a:r>
            <a:endParaRPr sz="1800" b="1">
              <a:solidFill>
                <a:schemeClr val="dk2"/>
              </a:solidFill>
              <a:latin typeface="Open Sans"/>
              <a:ea typeface="Open Sans"/>
              <a:cs typeface="Open Sans"/>
              <a:sym typeface="Open Sans"/>
            </a:endParaRPr>
          </a:p>
        </p:txBody>
      </p:sp>
      <p:pic>
        <p:nvPicPr>
          <p:cNvPr id="326" name="Google Shape;326;p40"/>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044238" y="831000"/>
            <a:ext cx="1571625" cy="1664550"/>
          </a:xfrm>
          <a:prstGeom prst="rect">
            <a:avLst/>
          </a:prstGeom>
          <a:noFill/>
          <a:ln w="9525" cap="flat" cmpd="sng">
            <a:solidFill>
              <a:srgbClr val="000000"/>
            </a:solidFill>
            <a:prstDash val="solid"/>
            <a:round/>
            <a:headEnd type="none" w="sm" len="sm"/>
            <a:tailEnd type="none" w="sm" len="sm"/>
          </a:ln>
        </p:spPr>
      </p:pic>
      <p:pic>
        <p:nvPicPr>
          <p:cNvPr id="327" name="Google Shape;327;p40"/>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5087800" y="849550"/>
            <a:ext cx="1497125" cy="1664550"/>
          </a:xfrm>
          <a:prstGeom prst="rect">
            <a:avLst/>
          </a:prstGeom>
          <a:noFill/>
          <a:ln w="9525" cap="flat" cmpd="sng">
            <a:solidFill>
              <a:srgbClr val="000000"/>
            </a:solidFill>
            <a:prstDash val="solid"/>
            <a:round/>
            <a:headEnd type="none" w="sm" len="sm"/>
            <a:tailEnd type="none" w="sm" len="sm"/>
          </a:ln>
        </p:spPr>
      </p:pic>
      <p:cxnSp>
        <p:nvCxnSpPr>
          <p:cNvPr id="328" name="Google Shape;328;p40"/>
          <p:cNvCxnSpPr/>
          <p:nvPr/>
        </p:nvCxnSpPr>
        <p:spPr>
          <a:xfrm>
            <a:off x="6811288" y="812625"/>
            <a:ext cx="6600" cy="39537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1"/>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Materials Testing Results</a:t>
            </a:r>
            <a:endParaRPr/>
          </a:p>
        </p:txBody>
      </p:sp>
      <p:sp>
        <p:nvSpPr>
          <p:cNvPr id="334" name="Google Shape;334;p41"/>
          <p:cNvSpPr txBox="1">
            <a:spLocks noGrp="1"/>
          </p:cNvSpPr>
          <p:nvPr>
            <p:ph type="body" idx="1"/>
          </p:nvPr>
        </p:nvSpPr>
        <p:spPr>
          <a:xfrm>
            <a:off x="89550" y="863550"/>
            <a:ext cx="4761300" cy="3732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Open Sans Medium"/>
              <a:buChar char="➔"/>
            </a:pPr>
            <a:r>
              <a:rPr lang="en" sz="1800" b="1">
                <a:solidFill>
                  <a:srgbClr val="C04100"/>
                </a:solidFill>
                <a:latin typeface="Open Sans"/>
                <a:ea typeface="Open Sans"/>
                <a:cs typeface="Open Sans"/>
                <a:sym typeface="Open Sans"/>
              </a:rPr>
              <a:t>Extreme temperatures</a:t>
            </a:r>
            <a:r>
              <a:rPr lang="en" sz="1800">
                <a:solidFill>
                  <a:schemeClr val="dk1"/>
                </a:solidFill>
              </a:rPr>
              <a:t> </a:t>
            </a:r>
            <a:r>
              <a:rPr lang="en" sz="1800"/>
              <a:t>result in Kevlar</a:t>
            </a:r>
            <a:r>
              <a:rPr lang="en" sz="1800">
                <a:solidFill>
                  <a:schemeClr val="dk1"/>
                </a:solidFill>
              </a:rPr>
              <a:t> </a:t>
            </a:r>
            <a:r>
              <a:rPr lang="en" sz="1800" b="1">
                <a:solidFill>
                  <a:srgbClr val="C04100"/>
                </a:solidFill>
                <a:latin typeface="Open Sans"/>
                <a:ea typeface="Open Sans"/>
                <a:cs typeface="Open Sans"/>
                <a:sym typeface="Open Sans"/>
              </a:rPr>
              <a:t>fraying</a:t>
            </a:r>
            <a:r>
              <a:rPr lang="en" sz="1800">
                <a:solidFill>
                  <a:schemeClr val="dk1"/>
                </a:solidFill>
              </a:rPr>
              <a:t> </a:t>
            </a:r>
            <a:r>
              <a:rPr lang="en" sz="1800"/>
              <a:t>and losing the ability to contain dust</a:t>
            </a:r>
            <a:endParaRPr sz="1800"/>
          </a:p>
          <a:p>
            <a:pPr marL="457200" lvl="0" indent="-342900" algn="l" rtl="0">
              <a:spcBef>
                <a:spcPts val="0"/>
              </a:spcBef>
              <a:spcAft>
                <a:spcPts val="0"/>
              </a:spcAft>
              <a:buSzPts val="1800"/>
              <a:buFont typeface="Open Sans Medium"/>
              <a:buChar char="➔"/>
            </a:pPr>
            <a:r>
              <a:rPr lang="en" sz="1800"/>
              <a:t>Degradation of Kevlar is </a:t>
            </a:r>
            <a:r>
              <a:rPr lang="en" sz="1800" b="1">
                <a:solidFill>
                  <a:srgbClr val="C04100"/>
                </a:solidFill>
                <a:latin typeface="Open Sans"/>
                <a:ea typeface="Open Sans"/>
                <a:cs typeface="Open Sans"/>
                <a:sym typeface="Open Sans"/>
              </a:rPr>
              <a:t>more</a:t>
            </a:r>
            <a:r>
              <a:rPr lang="en" sz="1800"/>
              <a:t> </a:t>
            </a:r>
            <a:r>
              <a:rPr lang="en" sz="1800" b="1">
                <a:solidFill>
                  <a:srgbClr val="C04100"/>
                </a:solidFill>
                <a:latin typeface="Open Sans"/>
                <a:ea typeface="Open Sans"/>
                <a:cs typeface="Open Sans"/>
                <a:sym typeface="Open Sans"/>
              </a:rPr>
              <a:t>heavily affected by temperature than abrasion</a:t>
            </a:r>
            <a:endParaRPr sz="1800" b="1">
              <a:solidFill>
                <a:srgbClr val="C04100"/>
              </a:solidFill>
              <a:latin typeface="Open Sans"/>
              <a:ea typeface="Open Sans"/>
              <a:cs typeface="Open Sans"/>
              <a:sym typeface="Open Sans"/>
            </a:endParaRPr>
          </a:p>
          <a:p>
            <a:pPr marL="457200" lvl="0" indent="-342900" algn="l" rtl="0">
              <a:spcBef>
                <a:spcPts val="0"/>
              </a:spcBef>
              <a:spcAft>
                <a:spcPts val="0"/>
              </a:spcAft>
              <a:buSzPts val="1800"/>
              <a:buFont typeface="Open Sans Medium"/>
              <a:buChar char="➔"/>
            </a:pPr>
            <a:r>
              <a:rPr lang="en" sz="1800"/>
              <a:t>Alternative materials with higher thermal resistance—such as ceramic fiber fabrics—would be better </a:t>
            </a:r>
            <a:endParaRPr sz="1800"/>
          </a:p>
          <a:p>
            <a:pPr marL="457200" lvl="0" indent="-342900" algn="l" rtl="0">
              <a:spcBef>
                <a:spcPts val="0"/>
              </a:spcBef>
              <a:spcAft>
                <a:spcPts val="0"/>
              </a:spcAft>
              <a:buSzPts val="1800"/>
              <a:buFont typeface="Open Sans Medium"/>
              <a:buChar char="➔"/>
            </a:pPr>
            <a:r>
              <a:rPr lang="en" sz="1800"/>
              <a:t>The tensile</a:t>
            </a:r>
            <a:r>
              <a:rPr lang="en" sz="1800">
                <a:solidFill>
                  <a:schemeClr val="dk1"/>
                </a:solidFill>
              </a:rPr>
              <a:t> </a:t>
            </a:r>
            <a:r>
              <a:rPr lang="en" sz="1800" b="1">
                <a:solidFill>
                  <a:srgbClr val="C04100"/>
                </a:solidFill>
                <a:latin typeface="Open Sans"/>
                <a:ea typeface="Open Sans"/>
                <a:cs typeface="Open Sans"/>
                <a:sym typeface="Open Sans"/>
              </a:rPr>
              <a:t>strength</a:t>
            </a:r>
            <a:r>
              <a:rPr lang="en" sz="1800">
                <a:solidFill>
                  <a:schemeClr val="dk1"/>
                </a:solidFill>
              </a:rPr>
              <a:t> </a:t>
            </a:r>
            <a:r>
              <a:rPr lang="en" sz="1800"/>
              <a:t>measured is still</a:t>
            </a:r>
            <a:r>
              <a:rPr lang="en" sz="1800">
                <a:solidFill>
                  <a:schemeClr val="dk1"/>
                </a:solidFill>
              </a:rPr>
              <a:t> </a:t>
            </a:r>
            <a:r>
              <a:rPr lang="en" sz="1800" b="1">
                <a:solidFill>
                  <a:srgbClr val="C04100"/>
                </a:solidFill>
                <a:latin typeface="Open Sans"/>
                <a:ea typeface="Open Sans"/>
                <a:cs typeface="Open Sans"/>
                <a:sym typeface="Open Sans"/>
              </a:rPr>
              <a:t>greater than</a:t>
            </a:r>
            <a:r>
              <a:rPr lang="en" sz="1800">
                <a:solidFill>
                  <a:schemeClr val="dk1"/>
                </a:solidFill>
              </a:rPr>
              <a:t> </a:t>
            </a:r>
            <a:r>
              <a:rPr lang="en" sz="1800"/>
              <a:t>the expected tensile</a:t>
            </a:r>
            <a:r>
              <a:rPr lang="en" sz="1800" b="1">
                <a:latin typeface="Open Sans"/>
                <a:ea typeface="Open Sans"/>
                <a:cs typeface="Open Sans"/>
                <a:sym typeface="Open Sans"/>
              </a:rPr>
              <a:t> </a:t>
            </a:r>
            <a:r>
              <a:rPr lang="en" sz="1800" b="1">
                <a:solidFill>
                  <a:srgbClr val="C04100"/>
                </a:solidFill>
                <a:latin typeface="Open Sans"/>
                <a:ea typeface="Open Sans"/>
                <a:cs typeface="Open Sans"/>
                <a:sym typeface="Open Sans"/>
              </a:rPr>
              <a:t>load</a:t>
            </a:r>
            <a:r>
              <a:rPr lang="en" sz="1800">
                <a:solidFill>
                  <a:schemeClr val="dk1"/>
                </a:solidFill>
              </a:rPr>
              <a:t> </a:t>
            </a:r>
            <a:endParaRPr sz="1800">
              <a:solidFill>
                <a:schemeClr val="dk1"/>
              </a:solidFill>
            </a:endParaRPr>
          </a:p>
        </p:txBody>
      </p:sp>
      <p:sp>
        <p:nvSpPr>
          <p:cNvPr id="335" name="Google Shape;33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pic>
        <p:nvPicPr>
          <p:cNvPr id="336" name="Google Shape;336;p4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298688" y="1081150"/>
            <a:ext cx="3274750" cy="2354975"/>
          </a:xfrm>
          <a:prstGeom prst="rect">
            <a:avLst/>
          </a:prstGeom>
          <a:noFill/>
          <a:ln>
            <a:noFill/>
          </a:ln>
        </p:spPr>
      </p:pic>
      <p:pic>
        <p:nvPicPr>
          <p:cNvPr id="337" name="Google Shape;337;p41"/>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850838" y="3748306"/>
            <a:ext cx="4170426" cy="9149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ctrTitle"/>
          </p:nvPr>
        </p:nvSpPr>
        <p:spPr>
          <a:xfrm>
            <a:off x="311700" y="744575"/>
            <a:ext cx="8520600" cy="84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solidFill>
                  <a:srgbClr val="C04100"/>
                </a:solidFill>
              </a:rPr>
              <a:t>Mission Overview</a:t>
            </a:r>
            <a:endParaRPr sz="5000">
              <a:solidFill>
                <a:srgbClr val="C04100"/>
              </a:solidFill>
            </a:endParaRPr>
          </a:p>
        </p:txBody>
      </p:sp>
      <p:sp>
        <p:nvSpPr>
          <p:cNvPr id="83" name="Google Shape;8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84" name="Google Shape;84;p16"/>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977658" y="1526625"/>
            <a:ext cx="5188680" cy="29160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2"/>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Rudimentary Inflation Proof of Concept</a:t>
            </a:r>
            <a:endParaRPr/>
          </a:p>
        </p:txBody>
      </p:sp>
      <p:sp>
        <p:nvSpPr>
          <p:cNvPr id="343" name="Google Shape;343;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pic>
        <p:nvPicPr>
          <p:cNvPr id="4" name="fullinflate.mp4">
            <a:hlinkClick r:id="" action="ppaction://media"/>
            <a:extLst>
              <a:ext uri="{FF2B5EF4-FFF2-40B4-BE49-F238E27FC236}">
                <a16:creationId xmlns:a16="http://schemas.microsoft.com/office/drawing/2014/main" id="{E110A81B-67C9-1C8C-BA21-A0ABC149E81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2844" y="1340827"/>
            <a:ext cx="4376615" cy="2461846"/>
          </a:xfrm>
          <a:prstGeom prst="rect">
            <a:avLst/>
          </a:prstGeom>
        </p:spPr>
      </p:pic>
      <p:pic>
        <p:nvPicPr>
          <p:cNvPr id="5" name="halfinflate.mp4">
            <a:hlinkClick r:id="" action="ppaction://media"/>
            <a:extLst>
              <a:ext uri="{FF2B5EF4-FFF2-40B4-BE49-F238E27FC236}">
                <a16:creationId xmlns:a16="http://schemas.microsoft.com/office/drawing/2014/main" id="{A03C81D1-6FED-A4B3-496B-1656317D124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44543" y="1340827"/>
            <a:ext cx="4376615" cy="2461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2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3"/>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Vacuum Chamber Inflation Testing</a:t>
            </a:r>
            <a:endParaRPr/>
          </a:p>
        </p:txBody>
      </p:sp>
      <p:sp>
        <p:nvSpPr>
          <p:cNvPr id="350" name="Google Shape;35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pic>
        <p:nvPicPr>
          <p:cNvPr id="351" name="Google Shape;351;p4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04575" y="922500"/>
            <a:ext cx="4195375" cy="2794100"/>
          </a:xfrm>
          <a:prstGeom prst="rect">
            <a:avLst/>
          </a:prstGeom>
          <a:noFill/>
          <a:ln>
            <a:noFill/>
          </a:ln>
        </p:spPr>
      </p:pic>
      <p:pic>
        <p:nvPicPr>
          <p:cNvPr id="352" name="Google Shape;352;p43"/>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4699100" y="2660893"/>
            <a:ext cx="3976226" cy="2284680"/>
          </a:xfrm>
          <a:prstGeom prst="rect">
            <a:avLst/>
          </a:prstGeom>
          <a:noFill/>
          <a:ln>
            <a:noFill/>
          </a:ln>
        </p:spPr>
      </p:pic>
      <p:pic>
        <p:nvPicPr>
          <p:cNvPr id="353" name="Google Shape;353;p43"/>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699100" y="922500"/>
            <a:ext cx="3976229" cy="16492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p44"/>
          <p:cNvSpPr txBox="1">
            <a:spLocks noGrp="1"/>
          </p:cNvSpPr>
          <p:nvPr>
            <p:ph type="ctrTitle"/>
          </p:nvPr>
        </p:nvSpPr>
        <p:spPr>
          <a:xfrm>
            <a:off x="311700" y="744575"/>
            <a:ext cx="8520600" cy="79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rgbClr val="C04100"/>
                </a:solidFill>
              </a:rPr>
              <a:t>FAR Test 1</a:t>
            </a:r>
            <a:endParaRPr>
              <a:solidFill>
                <a:srgbClr val="C04100"/>
              </a:solidFill>
            </a:endParaRPr>
          </a:p>
        </p:txBody>
      </p:sp>
      <p:sp>
        <p:nvSpPr>
          <p:cNvPr id="359" name="Google Shape;359;p44"/>
          <p:cNvSpPr txBox="1">
            <a:spLocks noGrp="1"/>
          </p:cNvSpPr>
          <p:nvPr>
            <p:ph type="subTitle" idx="1"/>
          </p:nvPr>
        </p:nvSpPr>
        <p:spPr>
          <a:xfrm>
            <a:off x="237500" y="131257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8/24/24</a:t>
            </a:r>
            <a:endParaRPr/>
          </a:p>
        </p:txBody>
      </p:sp>
      <p:sp>
        <p:nvSpPr>
          <p:cNvPr id="360" name="Google Shape;360;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pic>
        <p:nvPicPr>
          <p:cNvPr id="361" name="Google Shape;361;p4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37500" y="1947750"/>
            <a:ext cx="4277225" cy="2552700"/>
          </a:xfrm>
          <a:prstGeom prst="rect">
            <a:avLst/>
          </a:prstGeom>
          <a:noFill/>
          <a:ln>
            <a:noFill/>
          </a:ln>
        </p:spPr>
      </p:pic>
      <p:pic>
        <p:nvPicPr>
          <p:cNvPr id="362" name="Google Shape;362;p4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678400" y="1947750"/>
            <a:ext cx="4277228" cy="255269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5"/>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FAR Test Overview</a:t>
            </a:r>
            <a:endParaRPr/>
          </a:p>
        </p:txBody>
      </p:sp>
      <p:sp>
        <p:nvSpPr>
          <p:cNvPr id="368" name="Google Shape;368;p45"/>
          <p:cNvSpPr txBox="1">
            <a:spLocks noGrp="1"/>
          </p:cNvSpPr>
          <p:nvPr>
            <p:ph type="body" idx="1"/>
          </p:nvPr>
        </p:nvSpPr>
        <p:spPr>
          <a:xfrm>
            <a:off x="89550" y="863550"/>
            <a:ext cx="4869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500 lbf liquid bi-propellant rocket</a:t>
            </a:r>
            <a:endParaRPr/>
          </a:p>
          <a:p>
            <a:pPr marL="457200" lvl="0" indent="-342900" algn="l" rtl="0">
              <a:spcBef>
                <a:spcPts val="0"/>
              </a:spcBef>
              <a:spcAft>
                <a:spcPts val="0"/>
              </a:spcAft>
              <a:buSzPts val="1800"/>
              <a:buChar char="➔"/>
            </a:pPr>
            <a:r>
              <a:rPr lang="en"/>
              <a:t>2m inner diameter</a:t>
            </a:r>
            <a:endParaRPr/>
          </a:p>
          <a:p>
            <a:pPr marL="457200" lvl="0" indent="-342900" algn="l" rtl="0">
              <a:spcBef>
                <a:spcPts val="0"/>
              </a:spcBef>
              <a:spcAft>
                <a:spcPts val="0"/>
              </a:spcAft>
              <a:buSzPts val="1800"/>
              <a:buChar char="➔"/>
            </a:pPr>
            <a:r>
              <a:rPr lang="en"/>
              <a:t>4m outer diameter</a:t>
            </a:r>
            <a:endParaRPr/>
          </a:p>
          <a:p>
            <a:pPr marL="457200" lvl="0" indent="-342900" algn="l" rtl="0">
              <a:spcBef>
                <a:spcPts val="0"/>
              </a:spcBef>
              <a:spcAft>
                <a:spcPts val="0"/>
              </a:spcAft>
              <a:buSzPts val="1800"/>
              <a:buChar char="➔"/>
            </a:pPr>
            <a:r>
              <a:rPr lang="en"/>
              <a:t>Experimental groups:</a:t>
            </a:r>
            <a:endParaRPr/>
          </a:p>
          <a:p>
            <a:pPr marL="914400" lvl="1" indent="-317500" algn="l" rtl="0">
              <a:spcBef>
                <a:spcPts val="0"/>
              </a:spcBef>
              <a:spcAft>
                <a:spcPts val="0"/>
              </a:spcAft>
              <a:buSzPts val="1400"/>
              <a:buFont typeface="Open Sans"/>
              <a:buChar char="◆"/>
            </a:pPr>
            <a:r>
              <a:rPr lang="en" b="1">
                <a:latin typeface="Open Sans"/>
                <a:ea typeface="Open Sans"/>
                <a:cs typeface="Open Sans"/>
                <a:sym typeface="Open Sans"/>
              </a:rPr>
              <a:t>bare kevlar</a:t>
            </a:r>
            <a:endParaRPr b="1">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b="1">
                <a:latin typeface="Open Sans"/>
                <a:ea typeface="Open Sans"/>
                <a:cs typeface="Open Sans"/>
                <a:sym typeface="Open Sans"/>
              </a:rPr>
              <a:t>kevlar + carbon fiber felt</a:t>
            </a:r>
            <a:endParaRPr b="1">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b="1">
                <a:latin typeface="Open Sans"/>
                <a:ea typeface="Open Sans"/>
                <a:cs typeface="Open Sans"/>
                <a:sym typeface="Open Sans"/>
              </a:rPr>
              <a:t>kevlar + carbon fiber weave</a:t>
            </a:r>
            <a:endParaRPr b="1">
              <a:latin typeface="Open Sans"/>
              <a:ea typeface="Open Sans"/>
              <a:cs typeface="Open Sans"/>
              <a:sym typeface="Open Sans"/>
            </a:endParaRPr>
          </a:p>
        </p:txBody>
      </p:sp>
      <p:sp>
        <p:nvSpPr>
          <p:cNvPr id="369" name="Google Shape;36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pic>
        <p:nvPicPr>
          <p:cNvPr id="370" name="Google Shape;370;p4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637850" y="1342277"/>
            <a:ext cx="4506150" cy="321804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6"/>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FAR Test Simulation Expectation</a:t>
            </a:r>
            <a:endParaRPr/>
          </a:p>
        </p:txBody>
      </p:sp>
      <p:sp>
        <p:nvSpPr>
          <p:cNvPr id="376" name="Google Shape;376;p46"/>
          <p:cNvSpPr txBox="1">
            <a:spLocks noGrp="1"/>
          </p:cNvSpPr>
          <p:nvPr>
            <p:ph type="body" idx="1"/>
          </p:nvPr>
        </p:nvSpPr>
        <p:spPr>
          <a:xfrm>
            <a:off x="89550" y="863550"/>
            <a:ext cx="88734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Can we use simulation to design PILLARS to survive a given rocket?</a:t>
            </a:r>
            <a:endParaRPr/>
          </a:p>
          <a:p>
            <a:pPr marL="457200" lvl="0" indent="-342900" algn="l" rtl="0">
              <a:spcBef>
                <a:spcPts val="0"/>
              </a:spcBef>
              <a:spcAft>
                <a:spcPts val="0"/>
              </a:spcAft>
              <a:buSzPts val="1800"/>
              <a:buChar char="➔"/>
            </a:pPr>
            <a:r>
              <a:rPr lang="en"/>
              <a:t>Simulation predicted that the model could survive with an inner radius of 2m for ~10s</a:t>
            </a:r>
            <a:endParaRPr/>
          </a:p>
        </p:txBody>
      </p:sp>
      <p:sp>
        <p:nvSpPr>
          <p:cNvPr id="377" name="Google Shape;377;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pic>
        <p:nvPicPr>
          <p:cNvPr id="378" name="Google Shape;378;p4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637850" y="2026876"/>
            <a:ext cx="4404799" cy="2686724"/>
          </a:xfrm>
          <a:prstGeom prst="rect">
            <a:avLst/>
          </a:prstGeom>
          <a:noFill/>
          <a:ln>
            <a:noFill/>
          </a:ln>
        </p:spPr>
      </p:pic>
      <p:pic>
        <p:nvPicPr>
          <p:cNvPr id="379" name="Google Shape;379;p4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9538" y="2026875"/>
            <a:ext cx="3956582" cy="26867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7"/>
          <p:cNvSpPr txBox="1">
            <a:spLocks noGrp="1"/>
          </p:cNvSpPr>
          <p:nvPr>
            <p:ph type="title"/>
          </p:nvPr>
        </p:nvSpPr>
        <p:spPr>
          <a:xfrm>
            <a:off x="56125" y="47475"/>
            <a:ext cx="85206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n-US"/>
              <a:t>Test Video</a:t>
            </a:r>
          </a:p>
        </p:txBody>
      </p:sp>
      <p:sp>
        <p:nvSpPr>
          <p:cNvPr id="386" name="Google Shape;386;p47"/>
          <p:cNvSpPr txBox="1">
            <a:spLocks noGrp="1"/>
          </p:cNvSpPr>
          <p:nvPr>
            <p:ph type="sldNum" idx="12"/>
          </p:nvPr>
        </p:nvSpPr>
        <p:spPr>
          <a:xfrm>
            <a:off x="8472458" y="4663217"/>
            <a:ext cx="548700" cy="393600"/>
          </a:xfrm>
        </p:spPr>
        <p:txBody>
          <a:bodyPr spcFirstLastPara="1" wrap="square" lIns="91425" tIns="91425" rIns="91425" bIns="91425" anchor="ctr" anchorCtr="0">
            <a:normAutofit/>
          </a:bodyPr>
          <a:lstStyle/>
          <a:p>
            <a:pPr marL="0" lvl="0" indent="0" rtl="0">
              <a:lnSpc>
                <a:spcPct val="90000"/>
              </a:lnSpc>
              <a:spcBef>
                <a:spcPts val="0"/>
              </a:spcBef>
              <a:spcAft>
                <a:spcPts val="600"/>
              </a:spcAft>
              <a:buNone/>
            </a:pPr>
            <a:fld id="{00000000-1234-1234-1234-123412341234}" type="slidenum">
              <a:rPr lang="en" sz="900"/>
              <a:pPr marL="0" lvl="0" indent="0" rtl="0">
                <a:lnSpc>
                  <a:spcPct val="90000"/>
                </a:lnSpc>
                <a:spcBef>
                  <a:spcPts val="0"/>
                </a:spcBef>
                <a:spcAft>
                  <a:spcPts val="600"/>
                </a:spcAft>
                <a:buNone/>
              </a:pPr>
              <a:t>35</a:t>
            </a:fld>
            <a:endParaRPr lang="en" sz="900"/>
          </a:p>
        </p:txBody>
      </p:sp>
      <p:pic>
        <p:nvPicPr>
          <p:cNvPr id="4" name="far_test1.mp4">
            <a:hlinkClick r:id="" action="ppaction://media"/>
            <a:extLst>
              <a:ext uri="{FF2B5EF4-FFF2-40B4-BE49-F238E27FC236}">
                <a16:creationId xmlns:a16="http://schemas.microsoft.com/office/drawing/2014/main" id="{665C4570-568B-CAB0-B43B-FF0E27A698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0589" y="847882"/>
            <a:ext cx="6782821" cy="38153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8"/>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a:t>
            </a:r>
            <a:endParaRPr/>
          </a:p>
        </p:txBody>
      </p:sp>
      <p:sp>
        <p:nvSpPr>
          <p:cNvPr id="392" name="Google Shape;392;p48"/>
          <p:cNvSpPr txBox="1">
            <a:spLocks noGrp="1"/>
          </p:cNvSpPr>
          <p:nvPr>
            <p:ph type="body" idx="1"/>
          </p:nvPr>
        </p:nvSpPr>
        <p:spPr>
          <a:xfrm>
            <a:off x="89550" y="863550"/>
            <a:ext cx="59571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Load Cell data inconclusive because of cable oscillations</a:t>
            </a:r>
            <a:endParaRPr/>
          </a:p>
          <a:p>
            <a:pPr marL="457200" lvl="0" indent="-342900" algn="l" rtl="0">
              <a:spcBef>
                <a:spcPts val="0"/>
              </a:spcBef>
              <a:spcAft>
                <a:spcPts val="0"/>
              </a:spcAft>
              <a:buSzPts val="1800"/>
              <a:buChar char="➔"/>
            </a:pPr>
            <a:r>
              <a:rPr lang="en"/>
              <a:t>Ground </a:t>
            </a:r>
            <a:r>
              <a:rPr lang="en" b="1">
                <a:solidFill>
                  <a:srgbClr val="C04100"/>
                </a:solidFill>
                <a:latin typeface="Open Sans"/>
                <a:ea typeface="Open Sans"/>
                <a:cs typeface="Open Sans"/>
                <a:sym typeface="Open Sans"/>
              </a:rPr>
              <a:t>anchoring insufficient</a:t>
            </a:r>
            <a:r>
              <a:rPr lang="en"/>
              <a:t> </a:t>
            </a:r>
            <a:endParaRPr/>
          </a:p>
          <a:p>
            <a:pPr marL="457200" lvl="0" indent="-342900" algn="l" rtl="0">
              <a:spcBef>
                <a:spcPts val="0"/>
              </a:spcBef>
              <a:spcAft>
                <a:spcPts val="0"/>
              </a:spcAft>
              <a:buSzPts val="1800"/>
              <a:buChar char="➔"/>
            </a:pPr>
            <a:r>
              <a:rPr lang="en"/>
              <a:t>Shield survived &lt;10s, suggesting that the </a:t>
            </a:r>
            <a:r>
              <a:rPr lang="en" b="1">
                <a:solidFill>
                  <a:srgbClr val="C04100"/>
                </a:solidFill>
                <a:latin typeface="Open Sans"/>
                <a:ea typeface="Open Sans"/>
                <a:cs typeface="Open Sans"/>
                <a:sym typeface="Open Sans"/>
              </a:rPr>
              <a:t>inner radius should be larger</a:t>
            </a:r>
            <a:endParaRPr b="1">
              <a:solidFill>
                <a:srgbClr val="C04100"/>
              </a:solidFill>
              <a:latin typeface="Open Sans"/>
              <a:ea typeface="Open Sans"/>
              <a:cs typeface="Open Sans"/>
              <a:sym typeface="Open Sans"/>
            </a:endParaRPr>
          </a:p>
          <a:p>
            <a:pPr marL="457200" lvl="0" indent="-342900" algn="l" rtl="0">
              <a:spcBef>
                <a:spcPts val="0"/>
              </a:spcBef>
              <a:spcAft>
                <a:spcPts val="0"/>
              </a:spcAft>
              <a:buSzPts val="1800"/>
              <a:buChar char="➔"/>
            </a:pPr>
            <a:r>
              <a:rPr lang="en"/>
              <a:t>Lessons learned about stitching and seams</a:t>
            </a:r>
            <a:endParaRPr/>
          </a:p>
        </p:txBody>
      </p:sp>
      <p:sp>
        <p:nvSpPr>
          <p:cNvPr id="393" name="Google Shape;393;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pic>
        <p:nvPicPr>
          <p:cNvPr id="394" name="Google Shape;394;p48"/>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106925" y="961150"/>
            <a:ext cx="2914225" cy="2156625"/>
          </a:xfrm>
          <a:prstGeom prst="rect">
            <a:avLst/>
          </a:prstGeom>
          <a:noFill/>
          <a:ln>
            <a:noFill/>
          </a:ln>
        </p:spPr>
      </p:pic>
      <p:pic>
        <p:nvPicPr>
          <p:cNvPr id="395" name="Google Shape;395;p48"/>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5662072" y="3195125"/>
            <a:ext cx="3481928" cy="1948375"/>
          </a:xfrm>
          <a:prstGeom prst="rect">
            <a:avLst/>
          </a:prstGeom>
          <a:noFill/>
          <a:ln>
            <a:noFill/>
          </a:ln>
        </p:spPr>
      </p:pic>
      <p:pic>
        <p:nvPicPr>
          <p:cNvPr id="396" name="Google Shape;396;p48" title="IMG_7796.HEIC"/>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3924378" y="3195125"/>
            <a:ext cx="1461247" cy="1948375"/>
          </a:xfrm>
          <a:prstGeom prst="rect">
            <a:avLst/>
          </a:prstGeom>
          <a:noFill/>
          <a:ln w="19050" cap="flat" cmpd="sng">
            <a:solidFill>
              <a:srgbClr val="B2B2B2"/>
            </a:solidFill>
            <a:prstDash val="solid"/>
            <a:round/>
            <a:headEnd type="none" w="sm" len="sm"/>
            <a:tailEnd type="none" w="sm" len="sm"/>
          </a:ln>
        </p:spPr>
      </p:pic>
      <p:pic>
        <p:nvPicPr>
          <p:cNvPr id="397" name="Google Shape;397;p48"/>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2386926" y="3195176"/>
            <a:ext cx="1461250" cy="1948333"/>
          </a:xfrm>
          <a:prstGeom prst="rect">
            <a:avLst/>
          </a:prstGeom>
          <a:noFill/>
          <a:ln w="19050" cap="flat" cmpd="sng">
            <a:solidFill>
              <a:srgbClr val="B2B2B2"/>
            </a:solidFill>
            <a:prstDash val="solid"/>
            <a:round/>
            <a:headEnd type="none" w="sm" len="sm"/>
            <a:tailEnd type="none" w="sm" len="sm"/>
          </a:ln>
        </p:spPr>
      </p:pic>
      <p:pic>
        <p:nvPicPr>
          <p:cNvPr id="398" name="Google Shape;398;p48" title="IMG_7801.HEIC"/>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rot="10800000">
            <a:off x="725101" y="3195173"/>
            <a:ext cx="1585624" cy="1436477"/>
          </a:xfrm>
          <a:prstGeom prst="rect">
            <a:avLst/>
          </a:prstGeom>
          <a:noFill/>
          <a:ln w="19050" cap="flat" cmpd="sng">
            <a:solidFill>
              <a:srgbClr val="B2B2B2"/>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9"/>
          <p:cNvSpPr txBox="1">
            <a:spLocks noGrp="1"/>
          </p:cNvSpPr>
          <p:nvPr>
            <p:ph type="ctrTitle"/>
          </p:nvPr>
        </p:nvSpPr>
        <p:spPr>
          <a:xfrm>
            <a:off x="311700" y="682725"/>
            <a:ext cx="8520600" cy="1053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rgbClr val="C04100"/>
                </a:solidFill>
              </a:rPr>
              <a:t>FAR Test 2</a:t>
            </a:r>
            <a:endParaRPr>
              <a:solidFill>
                <a:srgbClr val="C04100"/>
              </a:solidFill>
            </a:endParaRPr>
          </a:p>
        </p:txBody>
      </p:sp>
      <p:sp>
        <p:nvSpPr>
          <p:cNvPr id="404" name="Google Shape;404;p49"/>
          <p:cNvSpPr txBox="1">
            <a:spLocks noGrp="1"/>
          </p:cNvSpPr>
          <p:nvPr>
            <p:ph type="subTitle" idx="1"/>
          </p:nvPr>
        </p:nvSpPr>
        <p:spPr>
          <a:xfrm>
            <a:off x="4035100" y="1609475"/>
            <a:ext cx="16011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10/21/24</a:t>
            </a:r>
            <a:endParaRPr/>
          </a:p>
        </p:txBody>
      </p:sp>
      <p:sp>
        <p:nvSpPr>
          <p:cNvPr id="405" name="Google Shape;405;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pic>
        <p:nvPicPr>
          <p:cNvPr id="406" name="Google Shape;406;p49"/>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4714425" y="2201900"/>
            <a:ext cx="4204475" cy="2686031"/>
          </a:xfrm>
          <a:prstGeom prst="rect">
            <a:avLst/>
          </a:prstGeom>
          <a:noFill/>
          <a:ln>
            <a:noFill/>
          </a:ln>
        </p:spPr>
      </p:pic>
      <p:pic>
        <p:nvPicPr>
          <p:cNvPr id="407" name="Google Shape;407;p4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25114" y="2201894"/>
            <a:ext cx="4204498" cy="236503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0"/>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FAR Test Overview</a:t>
            </a:r>
            <a:endParaRPr/>
          </a:p>
        </p:txBody>
      </p:sp>
      <p:sp>
        <p:nvSpPr>
          <p:cNvPr id="413" name="Google Shape;413;p50"/>
          <p:cNvSpPr txBox="1">
            <a:spLocks noGrp="1"/>
          </p:cNvSpPr>
          <p:nvPr>
            <p:ph type="body" idx="1"/>
          </p:nvPr>
        </p:nvSpPr>
        <p:spPr>
          <a:xfrm>
            <a:off x="89550" y="863550"/>
            <a:ext cx="7713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3m inner diameter</a:t>
            </a:r>
            <a:endParaRPr/>
          </a:p>
          <a:p>
            <a:pPr marL="457200" lvl="0" indent="-342900" algn="l" rtl="0">
              <a:spcBef>
                <a:spcPts val="0"/>
              </a:spcBef>
              <a:spcAft>
                <a:spcPts val="0"/>
              </a:spcAft>
              <a:buSzPts val="1800"/>
              <a:buChar char="➔"/>
            </a:pPr>
            <a:r>
              <a:rPr lang="en"/>
              <a:t>6m outer diameter</a:t>
            </a:r>
            <a:endParaRPr/>
          </a:p>
          <a:p>
            <a:pPr marL="457200" lvl="0" indent="-342900" algn="l" rtl="0">
              <a:spcBef>
                <a:spcPts val="0"/>
              </a:spcBef>
              <a:spcAft>
                <a:spcPts val="0"/>
              </a:spcAft>
              <a:buSzPts val="1800"/>
              <a:buChar char="➔"/>
            </a:pPr>
            <a:r>
              <a:rPr lang="en"/>
              <a:t>Inner layer of Carbon Fiber Felt</a:t>
            </a:r>
            <a:endParaRPr/>
          </a:p>
          <a:p>
            <a:pPr marL="457200" lvl="0" indent="-342900" algn="l" rtl="0">
              <a:spcBef>
                <a:spcPts val="0"/>
              </a:spcBef>
              <a:spcAft>
                <a:spcPts val="0"/>
              </a:spcAft>
              <a:buSzPts val="1800"/>
              <a:buChar char="➔"/>
            </a:pPr>
            <a:r>
              <a:rPr lang="en"/>
              <a:t>Updated anchoring system</a:t>
            </a:r>
            <a:endParaRPr/>
          </a:p>
        </p:txBody>
      </p:sp>
      <p:sp>
        <p:nvSpPr>
          <p:cNvPr id="414" name="Google Shape;414;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sp>
        <p:nvSpPr>
          <p:cNvPr id="415" name="Google Shape;415;p50"/>
          <p:cNvSpPr/>
          <p:nvPr/>
        </p:nvSpPr>
        <p:spPr>
          <a:xfrm rot="10800000" flipH="1">
            <a:off x="5994309" y="939250"/>
            <a:ext cx="1756200" cy="3501300"/>
          </a:xfrm>
          <a:prstGeom prst="rect">
            <a:avLst/>
          </a:prstGeom>
          <a:solidFill>
            <a:schemeClr val="lt2"/>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16" name="Google Shape;416;p50"/>
          <p:cNvSpPr/>
          <p:nvPr/>
        </p:nvSpPr>
        <p:spPr>
          <a:xfrm rot="10800000" flipH="1">
            <a:off x="6729323" y="2848649"/>
            <a:ext cx="286200" cy="239400"/>
          </a:xfrm>
          <a:prstGeom prst="ellipse">
            <a:avLst/>
          </a:prstGeom>
          <a:solidFill>
            <a:srgbClr val="C50A25"/>
          </a:solidFill>
          <a:ln w="9525" cap="flat" cmpd="sng">
            <a:solidFill>
              <a:srgbClr val="C50A2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17" name="Google Shape;417;p50"/>
          <p:cNvSpPr/>
          <p:nvPr/>
        </p:nvSpPr>
        <p:spPr>
          <a:xfrm rot="10800000" flipH="1">
            <a:off x="5060899" y="2428993"/>
            <a:ext cx="3622800" cy="108000"/>
          </a:xfrm>
          <a:prstGeom prst="rect">
            <a:avLst/>
          </a:prstGeom>
          <a:solidFill>
            <a:srgbClr val="666666"/>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18" name="Google Shape;418;p50"/>
          <p:cNvSpPr/>
          <p:nvPr/>
        </p:nvSpPr>
        <p:spPr>
          <a:xfrm rot="10800000" flipH="1">
            <a:off x="5060899" y="1843794"/>
            <a:ext cx="3622800" cy="108000"/>
          </a:xfrm>
          <a:prstGeom prst="rect">
            <a:avLst/>
          </a:prstGeom>
          <a:solidFill>
            <a:srgbClr val="666666"/>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19" name="Google Shape;419;p50"/>
          <p:cNvSpPr/>
          <p:nvPr/>
        </p:nvSpPr>
        <p:spPr>
          <a:xfrm rot="10800000" flipH="1">
            <a:off x="8478310" y="2536962"/>
            <a:ext cx="205500" cy="239400"/>
          </a:xfrm>
          <a:prstGeom prst="rect">
            <a:avLst/>
          </a:prstGeom>
          <a:solidFill>
            <a:srgbClr val="FF9900"/>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20" name="Google Shape;420;p50"/>
          <p:cNvSpPr/>
          <p:nvPr/>
        </p:nvSpPr>
        <p:spPr>
          <a:xfrm rot="10800000" flipH="1">
            <a:off x="8478310" y="1951763"/>
            <a:ext cx="205500" cy="239400"/>
          </a:xfrm>
          <a:prstGeom prst="rect">
            <a:avLst/>
          </a:prstGeom>
          <a:solidFill>
            <a:srgbClr val="FF9900"/>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21" name="Google Shape;421;p50"/>
          <p:cNvSpPr/>
          <p:nvPr/>
        </p:nvSpPr>
        <p:spPr>
          <a:xfrm rot="10800000" flipH="1">
            <a:off x="5060899" y="2536962"/>
            <a:ext cx="205500" cy="239400"/>
          </a:xfrm>
          <a:prstGeom prst="rect">
            <a:avLst/>
          </a:prstGeom>
          <a:solidFill>
            <a:srgbClr val="FF9900"/>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22" name="Google Shape;422;p50"/>
          <p:cNvSpPr/>
          <p:nvPr/>
        </p:nvSpPr>
        <p:spPr>
          <a:xfrm rot="10800000" flipH="1">
            <a:off x="5060899" y="1951763"/>
            <a:ext cx="205500" cy="239400"/>
          </a:xfrm>
          <a:prstGeom prst="rect">
            <a:avLst/>
          </a:prstGeom>
          <a:solidFill>
            <a:srgbClr val="FF9900"/>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23" name="Google Shape;423;p50"/>
          <p:cNvSpPr txBox="1"/>
          <p:nvPr/>
        </p:nvSpPr>
        <p:spPr>
          <a:xfrm>
            <a:off x="6515581" y="3014298"/>
            <a:ext cx="118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C50A25"/>
                </a:solidFill>
                <a:latin typeface="Titillium Web"/>
                <a:ea typeface="Titillium Web"/>
                <a:cs typeface="Titillium Web"/>
                <a:sym typeface="Titillium Web"/>
              </a:rPr>
              <a:t>Rocket</a:t>
            </a:r>
            <a:endParaRPr>
              <a:solidFill>
                <a:srgbClr val="C50A25"/>
              </a:solidFill>
              <a:latin typeface="Titillium Web"/>
              <a:ea typeface="Titillium Web"/>
              <a:cs typeface="Titillium Web"/>
              <a:sym typeface="Titillium Web"/>
            </a:endParaRPr>
          </a:p>
        </p:txBody>
      </p:sp>
      <p:sp>
        <p:nvSpPr>
          <p:cNvPr id="424" name="Google Shape;424;p50"/>
          <p:cNvSpPr txBox="1"/>
          <p:nvPr/>
        </p:nvSpPr>
        <p:spPr>
          <a:xfrm>
            <a:off x="7922425" y="2774825"/>
            <a:ext cx="103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9900"/>
                </a:solidFill>
                <a:latin typeface="Titillium Web"/>
                <a:ea typeface="Titillium Web"/>
                <a:cs typeface="Titillium Web"/>
                <a:sym typeface="Titillium Web"/>
              </a:rPr>
              <a:t>Load Cells</a:t>
            </a:r>
            <a:endParaRPr>
              <a:solidFill>
                <a:srgbClr val="FF9900"/>
              </a:solidFill>
              <a:latin typeface="Titillium Web"/>
              <a:ea typeface="Titillium Web"/>
              <a:cs typeface="Titillium Web"/>
              <a:sym typeface="Titillium Web"/>
            </a:endParaRPr>
          </a:p>
        </p:txBody>
      </p:sp>
      <p:sp>
        <p:nvSpPr>
          <p:cNvPr id="425" name="Google Shape;425;p50"/>
          <p:cNvSpPr/>
          <p:nvPr/>
        </p:nvSpPr>
        <p:spPr>
          <a:xfrm flipH="1">
            <a:off x="5398992" y="1061520"/>
            <a:ext cx="2946900" cy="2959200"/>
          </a:xfrm>
          <a:prstGeom prst="blockArc">
            <a:avLst>
              <a:gd name="adj1" fmla="val 10800000"/>
              <a:gd name="adj2" fmla="val 0"/>
              <a:gd name="adj3" fmla="val 25000"/>
            </a:avLst>
          </a:prstGeom>
          <a:solidFill>
            <a:srgbClr val="FFD966"/>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26" name="Google Shape;426;p50"/>
          <p:cNvSpPr/>
          <p:nvPr/>
        </p:nvSpPr>
        <p:spPr>
          <a:xfrm rot="10800000" flipH="1">
            <a:off x="7590274" y="2402188"/>
            <a:ext cx="160200" cy="161700"/>
          </a:xfrm>
          <a:prstGeom prst="ellipse">
            <a:avLst/>
          </a:prstGeom>
          <a:solidFill>
            <a:srgbClr val="000000"/>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27" name="Google Shape;427;p50"/>
          <p:cNvSpPr/>
          <p:nvPr/>
        </p:nvSpPr>
        <p:spPr>
          <a:xfrm rot="10800000" flipH="1">
            <a:off x="6014102" y="2402188"/>
            <a:ext cx="160200" cy="161700"/>
          </a:xfrm>
          <a:prstGeom prst="ellipse">
            <a:avLst/>
          </a:prstGeom>
          <a:solidFill>
            <a:srgbClr val="000000"/>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28" name="Google Shape;428;p50"/>
          <p:cNvSpPr/>
          <p:nvPr/>
        </p:nvSpPr>
        <p:spPr>
          <a:xfrm rot="10800000" flipH="1">
            <a:off x="7273311" y="1816990"/>
            <a:ext cx="160200" cy="161700"/>
          </a:xfrm>
          <a:prstGeom prst="ellipse">
            <a:avLst/>
          </a:prstGeom>
          <a:solidFill>
            <a:srgbClr val="000000"/>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29" name="Google Shape;429;p50"/>
          <p:cNvSpPr/>
          <p:nvPr/>
        </p:nvSpPr>
        <p:spPr>
          <a:xfrm rot="10800000" flipH="1">
            <a:off x="6311581" y="1816990"/>
            <a:ext cx="160200" cy="161700"/>
          </a:xfrm>
          <a:prstGeom prst="ellipse">
            <a:avLst/>
          </a:prstGeom>
          <a:solidFill>
            <a:srgbClr val="000000"/>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tillium Web"/>
              <a:ea typeface="Titillium Web"/>
              <a:cs typeface="Titillium Web"/>
              <a:sym typeface="Titillium Web"/>
            </a:endParaRPr>
          </a:p>
        </p:txBody>
      </p:sp>
      <p:sp>
        <p:nvSpPr>
          <p:cNvPr id="430" name="Google Shape;430;p50"/>
          <p:cNvSpPr txBox="1"/>
          <p:nvPr/>
        </p:nvSpPr>
        <p:spPr>
          <a:xfrm>
            <a:off x="5793825" y="4450100"/>
            <a:ext cx="2386500" cy="1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Open Sans Medium"/>
                <a:ea typeface="Open Sans Medium"/>
                <a:cs typeface="Open Sans Medium"/>
                <a:sym typeface="Open Sans Medium"/>
              </a:rPr>
              <a:t>12’ Concrete Launchpad</a:t>
            </a:r>
            <a:endParaRPr sz="1500">
              <a:solidFill>
                <a:schemeClr val="dk2"/>
              </a:solidFill>
              <a:latin typeface="Open Sans Medium"/>
              <a:ea typeface="Open Sans Medium"/>
              <a:cs typeface="Open Sans Medium"/>
              <a:sym typeface="Open Sans Medium"/>
            </a:endParaRPr>
          </a:p>
        </p:txBody>
      </p:sp>
      <p:pic>
        <p:nvPicPr>
          <p:cNvPr id="431" name="Google Shape;431;p5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39600" y="2522275"/>
            <a:ext cx="3428623" cy="22148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1"/>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New Construction Methods</a:t>
            </a:r>
            <a:endParaRPr/>
          </a:p>
        </p:txBody>
      </p:sp>
      <p:sp>
        <p:nvSpPr>
          <p:cNvPr id="437" name="Google Shape;437;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pic>
        <p:nvPicPr>
          <p:cNvPr id="438" name="Google Shape;438;p51"/>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111550" y="939749"/>
            <a:ext cx="2777349" cy="3703127"/>
          </a:xfrm>
          <a:prstGeom prst="rect">
            <a:avLst/>
          </a:prstGeom>
          <a:noFill/>
          <a:ln>
            <a:noFill/>
          </a:ln>
        </p:spPr>
      </p:pic>
      <p:pic>
        <p:nvPicPr>
          <p:cNvPr id="439" name="Google Shape;439;p5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183325" y="939750"/>
            <a:ext cx="2777349" cy="3703127"/>
          </a:xfrm>
          <a:prstGeom prst="rect">
            <a:avLst/>
          </a:prstGeom>
          <a:noFill/>
          <a:ln>
            <a:noFill/>
          </a:ln>
        </p:spPr>
      </p:pic>
      <p:pic>
        <p:nvPicPr>
          <p:cNvPr id="440" name="Google Shape;440;p51"/>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rot="-5400000" flipH="1">
            <a:off x="-204027" y="1404250"/>
            <a:ext cx="3698826" cy="27741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Landers enable sustained lunar activity</a:t>
            </a:r>
            <a:endParaRPr/>
          </a:p>
        </p:txBody>
      </p:sp>
      <p:sp>
        <p:nvSpPr>
          <p:cNvPr id="90" name="Google Shape;9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91" name="Google Shape;91;p17"/>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4516100" y="1492100"/>
            <a:ext cx="4548298" cy="2159299"/>
          </a:xfrm>
          <a:prstGeom prst="rect">
            <a:avLst/>
          </a:prstGeom>
          <a:noFill/>
          <a:ln>
            <a:noFill/>
          </a:ln>
          <a:effectLst>
            <a:outerShdw blurRad="57150" dist="19050" dir="5400000" algn="bl" rotWithShape="0">
              <a:srgbClr val="000000">
                <a:alpha val="50000"/>
              </a:srgbClr>
            </a:outerShdw>
          </a:effectLst>
        </p:spPr>
      </p:pic>
      <p:sp>
        <p:nvSpPr>
          <p:cNvPr id="92" name="Google Shape;92;p17"/>
          <p:cNvSpPr txBox="1">
            <a:spLocks noGrp="1"/>
          </p:cNvSpPr>
          <p:nvPr>
            <p:ph type="body" idx="1"/>
          </p:nvPr>
        </p:nvSpPr>
        <p:spPr>
          <a:xfrm>
            <a:off x="89550" y="863550"/>
            <a:ext cx="42153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Establishing lunar infrastructure requires:</a:t>
            </a:r>
            <a:endParaRPr/>
          </a:p>
          <a:p>
            <a:pPr marL="457200" lvl="0" indent="-342900" algn="l" rtl="0">
              <a:spcBef>
                <a:spcPts val="1200"/>
              </a:spcBef>
              <a:spcAft>
                <a:spcPts val="0"/>
              </a:spcAft>
              <a:buSzPts val="1800"/>
              <a:buFont typeface="Montserrat Light"/>
              <a:buChar char="➔"/>
            </a:pPr>
            <a:r>
              <a:rPr lang="en" b="1">
                <a:solidFill>
                  <a:srgbClr val="C04100"/>
                </a:solidFill>
                <a:latin typeface="Open Sans"/>
                <a:ea typeface="Open Sans"/>
                <a:cs typeface="Open Sans"/>
                <a:sym typeface="Open Sans"/>
              </a:rPr>
              <a:t>Frequent</a:t>
            </a:r>
            <a:r>
              <a:rPr lang="en" b="1">
                <a:latin typeface="Open Sans"/>
                <a:ea typeface="Open Sans"/>
                <a:cs typeface="Open Sans"/>
                <a:sym typeface="Open Sans"/>
              </a:rPr>
              <a:t> </a:t>
            </a:r>
            <a:r>
              <a:rPr lang="en"/>
              <a:t>deliveries of assets via lunar rockets</a:t>
            </a:r>
            <a:endParaRPr/>
          </a:p>
          <a:p>
            <a:pPr marL="0" lvl="0" indent="0" algn="l" rtl="0">
              <a:spcBef>
                <a:spcPts val="1200"/>
              </a:spcBef>
              <a:spcAft>
                <a:spcPts val="0"/>
              </a:spcAft>
              <a:buNone/>
            </a:pPr>
            <a:endParaRPr sz="400"/>
          </a:p>
          <a:p>
            <a:pPr marL="457200" lvl="0" indent="-342900" algn="l" rtl="0">
              <a:spcBef>
                <a:spcPts val="1200"/>
              </a:spcBef>
              <a:spcAft>
                <a:spcPts val="0"/>
              </a:spcAft>
              <a:buSzPts val="1800"/>
              <a:buFont typeface="Open Sans Medium"/>
              <a:buChar char="➔"/>
            </a:pPr>
            <a:r>
              <a:rPr lang="en" b="1">
                <a:solidFill>
                  <a:srgbClr val="C04100"/>
                </a:solidFill>
                <a:latin typeface="Open Sans"/>
                <a:ea typeface="Open Sans"/>
                <a:cs typeface="Open Sans"/>
                <a:sym typeface="Open Sans"/>
              </a:rPr>
              <a:t>Wide range</a:t>
            </a:r>
            <a:r>
              <a:rPr lang="en"/>
              <a:t> of launch sites, payloads, and landers</a:t>
            </a:r>
            <a:endParaRPr/>
          </a:p>
          <a:p>
            <a:pPr marL="457200" lvl="0" indent="0" algn="l" rtl="0">
              <a:spcBef>
                <a:spcPts val="1200"/>
              </a:spcBef>
              <a:spcAft>
                <a:spcPts val="0"/>
              </a:spcAft>
              <a:buNone/>
            </a:pPr>
            <a:endParaRPr sz="100"/>
          </a:p>
          <a:p>
            <a:pPr marL="457200" lvl="0" indent="-342900" algn="l" rtl="0">
              <a:spcBef>
                <a:spcPts val="1200"/>
              </a:spcBef>
              <a:spcAft>
                <a:spcPts val="0"/>
              </a:spcAft>
              <a:buSzPts val="1800"/>
              <a:buChar char="➔"/>
            </a:pPr>
            <a:r>
              <a:rPr lang="en"/>
              <a:t>Cargo transportation </a:t>
            </a:r>
            <a:r>
              <a:rPr lang="en" b="1">
                <a:solidFill>
                  <a:srgbClr val="C04100"/>
                </a:solidFill>
                <a:latin typeface="Open Sans"/>
                <a:ea typeface="Open Sans"/>
                <a:cs typeface="Open Sans"/>
                <a:sym typeface="Open Sans"/>
              </a:rPr>
              <a:t>access</a:t>
            </a:r>
            <a:endParaRPr b="1">
              <a:solidFill>
                <a:srgbClr val="C04100"/>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2"/>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Video</a:t>
            </a:r>
            <a:endParaRPr/>
          </a:p>
        </p:txBody>
      </p:sp>
      <p:sp>
        <p:nvSpPr>
          <p:cNvPr id="447" name="Google Shape;44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sp>
        <p:nvSpPr>
          <p:cNvPr id="3" name="Text Placeholder 2">
            <a:extLst>
              <a:ext uri="{FF2B5EF4-FFF2-40B4-BE49-F238E27FC236}">
                <a16:creationId xmlns:a16="http://schemas.microsoft.com/office/drawing/2014/main" id="{91B366ED-D359-E20D-4E9D-242DC631E902}"/>
              </a:ext>
            </a:extLst>
          </p:cNvPr>
          <p:cNvSpPr>
            <a:spLocks noGrp="1"/>
          </p:cNvSpPr>
          <p:nvPr>
            <p:ph type="body" idx="1"/>
          </p:nvPr>
        </p:nvSpPr>
        <p:spPr/>
        <p:txBody>
          <a:bodyPr/>
          <a:lstStyle/>
          <a:p>
            <a:endParaRPr lang="en-US"/>
          </a:p>
        </p:txBody>
      </p:sp>
      <p:pic>
        <p:nvPicPr>
          <p:cNvPr id="4" name="far_test2.mp4">
            <a:hlinkClick r:id="" action="ppaction://media"/>
            <a:extLst>
              <a:ext uri="{FF2B5EF4-FFF2-40B4-BE49-F238E27FC236}">
                <a16:creationId xmlns:a16="http://schemas.microsoft.com/office/drawing/2014/main" id="{16911B9A-0E56-86C6-1491-55B490C188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9483" y="801635"/>
            <a:ext cx="6865034" cy="38615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3"/>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Rocket Failure!</a:t>
            </a:r>
            <a:endParaRPr/>
          </a:p>
        </p:txBody>
      </p:sp>
      <p:sp>
        <p:nvSpPr>
          <p:cNvPr id="453" name="Google Shape;453;p53"/>
          <p:cNvSpPr txBox="1">
            <a:spLocks noGrp="1"/>
          </p:cNvSpPr>
          <p:nvPr>
            <p:ph type="body" idx="1"/>
          </p:nvPr>
        </p:nvSpPr>
        <p:spPr>
          <a:xfrm>
            <a:off x="89550" y="863550"/>
            <a:ext cx="43074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“Rocket science is hard”</a:t>
            </a:r>
            <a:endParaRPr/>
          </a:p>
          <a:p>
            <a:pPr marL="457200" lvl="0" indent="-342900" algn="l" rtl="0">
              <a:spcBef>
                <a:spcPts val="0"/>
              </a:spcBef>
              <a:spcAft>
                <a:spcPts val="0"/>
              </a:spcAft>
              <a:buSzPts val="1800"/>
              <a:buChar char="➔"/>
            </a:pPr>
            <a:r>
              <a:rPr lang="en"/>
              <a:t>The </a:t>
            </a:r>
            <a:r>
              <a:rPr lang="en" b="1">
                <a:solidFill>
                  <a:srgbClr val="C04100"/>
                </a:solidFill>
                <a:latin typeface="Open Sans"/>
                <a:ea typeface="Open Sans"/>
                <a:cs typeface="Open Sans"/>
                <a:sym typeface="Open Sans"/>
              </a:rPr>
              <a:t>rocket exploded</a:t>
            </a:r>
            <a:r>
              <a:rPr lang="en"/>
              <a:t> due to a failure in the liquid oxygen regulator valve</a:t>
            </a:r>
            <a:endParaRPr/>
          </a:p>
          <a:p>
            <a:pPr marL="457200" lvl="0" indent="-342900" algn="l" rtl="0">
              <a:spcBef>
                <a:spcPts val="0"/>
              </a:spcBef>
              <a:spcAft>
                <a:spcPts val="0"/>
              </a:spcAft>
              <a:buSzPts val="1800"/>
              <a:buChar char="➔"/>
            </a:pPr>
            <a:r>
              <a:rPr lang="en"/>
              <a:t>We will try again in a few months after FAR rebuilds their rocket!</a:t>
            </a:r>
            <a:endParaRPr/>
          </a:p>
        </p:txBody>
      </p:sp>
      <p:sp>
        <p:nvSpPr>
          <p:cNvPr id="454" name="Google Shape;454;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41</a:t>
            </a:fld>
            <a:endParaRPr/>
          </a:p>
        </p:txBody>
      </p:sp>
      <p:pic>
        <p:nvPicPr>
          <p:cNvPr id="455" name="Google Shape;455;p53"/>
          <p:cNvPicPr preferRelativeResize="0"/>
          <p:nvPr/>
        </p:nvPicPr>
        <p:blipFill>
          <a:blip r:embed="rId3">
            <a:alphaModFix/>
          </a:blip>
          <a:stretch>
            <a:fillRect/>
          </a:stretch>
        </p:blipFill>
        <p:spPr>
          <a:xfrm>
            <a:off x="4675338" y="719250"/>
            <a:ext cx="2790914" cy="4218524"/>
          </a:xfrm>
          <a:prstGeom prst="rect">
            <a:avLst/>
          </a:prstGeom>
          <a:noFill/>
          <a:ln>
            <a:noFill/>
          </a:ln>
        </p:spPr>
      </p:pic>
      <p:pic>
        <p:nvPicPr>
          <p:cNvPr id="456" name="Google Shape;456;p5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503750" y="1204800"/>
            <a:ext cx="1576150" cy="3732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4"/>
          <p:cNvSpPr txBox="1">
            <a:spLocks noGrp="1"/>
          </p:cNvSpPr>
          <p:nvPr>
            <p:ph type="ctrTitle"/>
          </p:nvPr>
        </p:nvSpPr>
        <p:spPr>
          <a:xfrm>
            <a:off x="311700" y="670350"/>
            <a:ext cx="8520600" cy="1053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rgbClr val="C04100"/>
                </a:solidFill>
              </a:rPr>
              <a:t>Deployment</a:t>
            </a:r>
            <a:endParaRPr>
              <a:solidFill>
                <a:srgbClr val="C04100"/>
              </a:solidFill>
            </a:endParaRPr>
          </a:p>
        </p:txBody>
      </p:sp>
      <p:sp>
        <p:nvSpPr>
          <p:cNvPr id="462" name="Google Shape;462;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pic>
        <p:nvPicPr>
          <p:cNvPr id="463" name="Google Shape;463;p54"/>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150312" y="1878199"/>
            <a:ext cx="4843375" cy="27180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5"/>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Deployment Overview</a:t>
            </a:r>
            <a:endParaRPr/>
          </a:p>
        </p:txBody>
      </p:sp>
      <p:sp>
        <p:nvSpPr>
          <p:cNvPr id="469" name="Google Shape;469;p55"/>
          <p:cNvSpPr txBox="1">
            <a:spLocks noGrp="1"/>
          </p:cNvSpPr>
          <p:nvPr>
            <p:ph type="body" idx="1"/>
          </p:nvPr>
        </p:nvSpPr>
        <p:spPr>
          <a:xfrm>
            <a:off x="89550" y="867750"/>
            <a:ext cx="8219700" cy="3412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Rolled up volume: 4.5 m</a:t>
            </a:r>
            <a:r>
              <a:rPr lang="en" baseline="30000"/>
              <a:t>3</a:t>
            </a:r>
            <a:endParaRPr baseline="30000"/>
          </a:p>
          <a:p>
            <a:pPr marL="457200" lvl="0" indent="-342900" algn="l" rtl="0">
              <a:spcBef>
                <a:spcPts val="0"/>
              </a:spcBef>
              <a:spcAft>
                <a:spcPts val="0"/>
              </a:spcAft>
              <a:buSzPts val="1800"/>
              <a:buChar char="➔"/>
            </a:pPr>
            <a:r>
              <a:rPr lang="en"/>
              <a:t>Plume-inflated volume: 160,000 m</a:t>
            </a:r>
            <a:r>
              <a:rPr lang="en" baseline="30000"/>
              <a:t>3</a:t>
            </a:r>
            <a:endParaRPr baseline="30000"/>
          </a:p>
          <a:p>
            <a:pPr marL="457200" lvl="0" indent="-342900" algn="l" rtl="0">
              <a:spcBef>
                <a:spcPts val="0"/>
              </a:spcBef>
              <a:spcAft>
                <a:spcPts val="0"/>
              </a:spcAft>
              <a:buSzPts val="1800"/>
              <a:buChar char="➔"/>
            </a:pPr>
            <a:r>
              <a:rPr lang="en"/>
              <a:t>This 7,000 kg shield needs to be </a:t>
            </a:r>
            <a:r>
              <a:rPr lang="en" b="1">
                <a:solidFill>
                  <a:srgbClr val="C04100"/>
                </a:solidFill>
                <a:latin typeface="Open Sans"/>
                <a:ea typeface="Open Sans"/>
                <a:cs typeface="Open Sans"/>
                <a:sym typeface="Open Sans"/>
              </a:rPr>
              <a:t>unrolled and secured in place</a:t>
            </a:r>
            <a:r>
              <a:rPr lang="en"/>
              <a:t> before it can be used for plume shielding</a:t>
            </a:r>
            <a:endParaRPr/>
          </a:p>
        </p:txBody>
      </p:sp>
      <p:sp>
        <p:nvSpPr>
          <p:cNvPr id="470" name="Google Shape;470;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43</a:t>
            </a:fld>
            <a:endParaRPr/>
          </a:p>
        </p:txBody>
      </p:sp>
      <p:pic>
        <p:nvPicPr>
          <p:cNvPr id="471" name="Google Shape;471;p55"/>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477225" y="2338749"/>
            <a:ext cx="4843375" cy="27180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6"/>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Spring Wire System</a:t>
            </a:r>
            <a:endParaRPr/>
          </a:p>
        </p:txBody>
      </p:sp>
      <p:sp>
        <p:nvSpPr>
          <p:cNvPr id="477" name="Google Shape;477;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44</a:t>
            </a:fld>
            <a:endParaRPr/>
          </a:p>
        </p:txBody>
      </p:sp>
      <p:pic>
        <p:nvPicPr>
          <p:cNvPr id="4" name="springwire.mp4">
            <a:hlinkClick r:id="" action="ppaction://media"/>
            <a:extLst>
              <a:ext uri="{FF2B5EF4-FFF2-40B4-BE49-F238E27FC236}">
                <a16:creationId xmlns:a16="http://schemas.microsoft.com/office/drawing/2014/main" id="{2EFE81AD-C792-8AF4-6E94-21597640660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34521" t="28442" r="34143"/>
          <a:stretch/>
        </p:blipFill>
        <p:spPr>
          <a:xfrm>
            <a:off x="3064412" y="986993"/>
            <a:ext cx="3015176" cy="3873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7"/>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Inflatable Bladder</a:t>
            </a:r>
            <a:endParaRPr/>
          </a:p>
        </p:txBody>
      </p:sp>
      <p:sp>
        <p:nvSpPr>
          <p:cNvPr id="484" name="Google Shape;484;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pic>
        <p:nvPicPr>
          <p:cNvPr id="486" name="Google Shape;486;p57"/>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6162675" y="3038832"/>
            <a:ext cx="2981325" cy="1933575"/>
          </a:xfrm>
          <a:prstGeom prst="rect">
            <a:avLst/>
          </a:prstGeom>
          <a:noFill/>
          <a:ln>
            <a:noFill/>
          </a:ln>
        </p:spPr>
      </p:pic>
      <p:pic>
        <p:nvPicPr>
          <p:cNvPr id="4" name="inflatedepl.mp4">
            <a:hlinkClick r:id="" action="ppaction://media"/>
            <a:extLst>
              <a:ext uri="{FF2B5EF4-FFF2-40B4-BE49-F238E27FC236}">
                <a16:creationId xmlns:a16="http://schemas.microsoft.com/office/drawing/2014/main" id="{03DE3E62-F87D-1980-D0BA-9CD2C8B26C46}"/>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5373" r="18323"/>
          <a:stretch/>
        </p:blipFill>
        <p:spPr>
          <a:xfrm>
            <a:off x="1566203" y="961292"/>
            <a:ext cx="3371557" cy="3368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8"/>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Anchoring</a:t>
            </a:r>
            <a:endParaRPr/>
          </a:p>
        </p:txBody>
      </p:sp>
      <p:sp>
        <p:nvSpPr>
          <p:cNvPr id="492" name="Google Shape;492;p58"/>
          <p:cNvSpPr txBox="1">
            <a:spLocks noGrp="1"/>
          </p:cNvSpPr>
          <p:nvPr>
            <p:ph type="body" idx="1"/>
          </p:nvPr>
        </p:nvSpPr>
        <p:spPr>
          <a:xfrm>
            <a:off x="89550" y="863550"/>
            <a:ext cx="8025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b="1">
                <a:solidFill>
                  <a:srgbClr val="C04100"/>
                </a:solidFill>
                <a:latin typeface="Open Sans"/>
                <a:ea typeface="Open Sans"/>
                <a:cs typeface="Open Sans"/>
                <a:sym typeface="Open Sans"/>
              </a:rPr>
              <a:t>Helical Anchors + TRIDENT drill will be used</a:t>
            </a:r>
            <a:r>
              <a:rPr lang="en"/>
              <a:t> unless load on PILLARS is determined to be very large after CFD.</a:t>
            </a:r>
            <a:endParaRPr/>
          </a:p>
          <a:p>
            <a:pPr marL="457200" lvl="0" indent="-342900" algn="l" rtl="0">
              <a:spcBef>
                <a:spcPts val="0"/>
              </a:spcBef>
              <a:spcAft>
                <a:spcPts val="0"/>
              </a:spcAft>
              <a:buSzPts val="1800"/>
              <a:buChar char="➔"/>
            </a:pPr>
            <a:r>
              <a:rPr lang="en"/>
              <a:t>Jackhammering is beyond the scope of this project</a:t>
            </a:r>
            <a:endParaRPr/>
          </a:p>
        </p:txBody>
      </p:sp>
      <p:sp>
        <p:nvSpPr>
          <p:cNvPr id="493" name="Google Shape;493;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pic>
        <p:nvPicPr>
          <p:cNvPr id="494" name="Google Shape;494;p5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45699" y="2292350"/>
            <a:ext cx="7852601" cy="21654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9"/>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Anchor-Inflatable Interface</a:t>
            </a:r>
            <a:endParaRPr/>
          </a:p>
        </p:txBody>
      </p:sp>
      <p:sp>
        <p:nvSpPr>
          <p:cNvPr id="500" name="Google Shape;500;p59"/>
          <p:cNvSpPr txBox="1">
            <a:spLocks noGrp="1"/>
          </p:cNvSpPr>
          <p:nvPr>
            <p:ph type="body" idx="1"/>
          </p:nvPr>
        </p:nvSpPr>
        <p:spPr>
          <a:xfrm>
            <a:off x="89550" y="863550"/>
            <a:ext cx="42927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FEA results indicate that due to the force of the plume pushing outwards, </a:t>
            </a:r>
            <a:r>
              <a:rPr lang="en" b="1">
                <a:solidFill>
                  <a:srgbClr val="C04100"/>
                </a:solidFill>
                <a:latin typeface="Open Sans"/>
                <a:ea typeface="Open Sans"/>
                <a:cs typeface="Open Sans"/>
                <a:sym typeface="Open Sans"/>
              </a:rPr>
              <a:t>heavy stress</a:t>
            </a:r>
            <a:r>
              <a:rPr lang="en"/>
              <a:t> will be placed on PILLARS </a:t>
            </a:r>
            <a:r>
              <a:rPr lang="en" b="1">
                <a:solidFill>
                  <a:srgbClr val="C04100"/>
                </a:solidFill>
                <a:latin typeface="Open Sans"/>
                <a:ea typeface="Open Sans"/>
                <a:cs typeface="Open Sans"/>
                <a:sym typeface="Open Sans"/>
              </a:rPr>
              <a:t>where the anchor meets the fabric</a:t>
            </a:r>
            <a:r>
              <a:rPr lang="en"/>
              <a:t> </a:t>
            </a:r>
            <a:endParaRPr/>
          </a:p>
          <a:p>
            <a:pPr marL="457200" lvl="0" indent="-342900" algn="l" rtl="0">
              <a:spcBef>
                <a:spcPts val="0"/>
              </a:spcBef>
              <a:spcAft>
                <a:spcPts val="0"/>
              </a:spcAft>
              <a:buSzPts val="1800"/>
              <a:buChar char="➔"/>
            </a:pPr>
            <a:r>
              <a:rPr lang="en" b="1">
                <a:solidFill>
                  <a:srgbClr val="C04100"/>
                </a:solidFill>
                <a:latin typeface="Open Sans"/>
                <a:ea typeface="Open Sans"/>
                <a:cs typeface="Open Sans"/>
                <a:sym typeface="Open Sans"/>
              </a:rPr>
              <a:t>Reinforce</a:t>
            </a:r>
            <a:r>
              <a:rPr lang="en"/>
              <a:t> this area using </a:t>
            </a:r>
            <a:r>
              <a:rPr lang="en" b="1">
                <a:solidFill>
                  <a:srgbClr val="C04100"/>
                </a:solidFill>
                <a:latin typeface="Open Sans"/>
                <a:ea typeface="Open Sans"/>
                <a:cs typeface="Open Sans"/>
                <a:sym typeface="Open Sans"/>
              </a:rPr>
              <a:t>titanium eyelets</a:t>
            </a:r>
            <a:endParaRPr b="1">
              <a:solidFill>
                <a:srgbClr val="C04100"/>
              </a:solidFill>
              <a:latin typeface="Open Sans"/>
              <a:ea typeface="Open Sans"/>
              <a:cs typeface="Open Sans"/>
              <a:sym typeface="Open Sans"/>
            </a:endParaRPr>
          </a:p>
        </p:txBody>
      </p:sp>
      <p:sp>
        <p:nvSpPr>
          <p:cNvPr id="501" name="Google Shape;501;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47</a:t>
            </a:fld>
            <a:endParaRPr/>
          </a:p>
        </p:txBody>
      </p:sp>
      <p:pic>
        <p:nvPicPr>
          <p:cNvPr id="502" name="Google Shape;502;p59"/>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4645840" y="786812"/>
            <a:ext cx="3651510" cy="2092013"/>
          </a:xfrm>
          <a:prstGeom prst="rect">
            <a:avLst/>
          </a:prstGeom>
          <a:noFill/>
          <a:ln>
            <a:noFill/>
          </a:ln>
        </p:spPr>
      </p:pic>
      <p:pic>
        <p:nvPicPr>
          <p:cNvPr id="503" name="Google Shape;503;p5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645850" y="2924376"/>
            <a:ext cx="3651501" cy="210181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0"/>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LS-Dyna</a:t>
            </a:r>
            <a:endParaRPr/>
          </a:p>
        </p:txBody>
      </p:sp>
      <p:sp>
        <p:nvSpPr>
          <p:cNvPr id="509" name="Google Shape;509;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48</a:t>
            </a:fld>
            <a:endParaRPr/>
          </a:p>
        </p:txBody>
      </p:sp>
      <p:pic>
        <p:nvPicPr>
          <p:cNvPr id="510" name="Google Shape;510;p6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100150" y="2095350"/>
            <a:ext cx="4724725" cy="2641800"/>
          </a:xfrm>
          <a:prstGeom prst="rect">
            <a:avLst/>
          </a:prstGeom>
          <a:noFill/>
          <a:ln>
            <a:noFill/>
          </a:ln>
        </p:spPr>
      </p:pic>
      <p:pic>
        <p:nvPicPr>
          <p:cNvPr id="511" name="Google Shape;511;p60"/>
          <p:cNvPicPr preferRelativeResize="0"/>
          <p:nvPr/>
        </p:nvPicPr>
        <p:blipFill>
          <a:blip r:embed="rId4">
            <a:alphaModFix/>
          </a:blip>
          <a:stretch>
            <a:fillRect/>
          </a:stretch>
        </p:blipFill>
        <p:spPr>
          <a:xfrm>
            <a:off x="167450" y="2095350"/>
            <a:ext cx="3730500" cy="2567875"/>
          </a:xfrm>
          <a:prstGeom prst="rect">
            <a:avLst/>
          </a:prstGeom>
          <a:noFill/>
          <a:ln>
            <a:noFill/>
          </a:ln>
        </p:spPr>
      </p:pic>
      <p:sp>
        <p:nvSpPr>
          <p:cNvPr id="512" name="Google Shape;512;p60"/>
          <p:cNvSpPr txBox="1">
            <a:spLocks noGrp="1"/>
          </p:cNvSpPr>
          <p:nvPr>
            <p:ph type="body" idx="1"/>
          </p:nvPr>
        </p:nvSpPr>
        <p:spPr>
          <a:xfrm>
            <a:off x="89550" y="863550"/>
            <a:ext cx="89661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Modeling the </a:t>
            </a:r>
            <a:r>
              <a:rPr lang="en" b="1">
                <a:solidFill>
                  <a:srgbClr val="C04100"/>
                </a:solidFill>
                <a:latin typeface="Open Sans"/>
                <a:ea typeface="Open Sans"/>
                <a:cs typeface="Open Sans"/>
                <a:sym typeface="Open Sans"/>
              </a:rPr>
              <a:t>dynamic inflation</a:t>
            </a:r>
            <a:r>
              <a:rPr lang="en"/>
              <a:t> of PILLARS</a:t>
            </a:r>
            <a:endParaRPr/>
          </a:p>
          <a:p>
            <a:pPr marL="457200" lvl="0" indent="-342900" algn="l" rtl="0">
              <a:spcBef>
                <a:spcPts val="0"/>
              </a:spcBef>
              <a:spcAft>
                <a:spcPts val="0"/>
              </a:spcAft>
              <a:buSzPts val="1800"/>
              <a:buChar char="➔"/>
            </a:pPr>
            <a:r>
              <a:rPr lang="en"/>
              <a:t>Understand </a:t>
            </a:r>
            <a:r>
              <a:rPr lang="en" b="1">
                <a:solidFill>
                  <a:srgbClr val="C04100"/>
                </a:solidFill>
                <a:latin typeface="Open Sans"/>
                <a:ea typeface="Open Sans"/>
                <a:cs typeface="Open Sans"/>
                <a:sym typeface="Open Sans"/>
              </a:rPr>
              <a:t>lateral anchor loads</a:t>
            </a:r>
            <a:r>
              <a:rPr lang="en"/>
              <a:t>, especially on </a:t>
            </a:r>
            <a:r>
              <a:rPr lang="en" b="1">
                <a:solidFill>
                  <a:srgbClr val="C04100"/>
                </a:solidFill>
                <a:latin typeface="Open Sans"/>
                <a:ea typeface="Open Sans"/>
                <a:cs typeface="Open Sans"/>
                <a:sym typeface="Open Sans"/>
              </a:rPr>
              <a:t>off nominal</a:t>
            </a:r>
            <a:r>
              <a:rPr lang="en"/>
              <a:t> landing</a:t>
            </a:r>
            <a:endParaRPr/>
          </a:p>
          <a:p>
            <a:pPr marL="457200" lvl="0" indent="-342900" algn="l" rtl="0">
              <a:spcBef>
                <a:spcPts val="0"/>
              </a:spcBef>
              <a:spcAft>
                <a:spcPts val="0"/>
              </a:spcAft>
              <a:buSzPts val="1800"/>
              <a:buChar char="➔"/>
            </a:pPr>
            <a:r>
              <a:rPr lang="en"/>
              <a:t>Simulation in progress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1"/>
          <p:cNvSpPr txBox="1">
            <a:spLocks noGrp="1"/>
          </p:cNvSpPr>
          <p:nvPr>
            <p:ph type="ctrTitle"/>
          </p:nvPr>
        </p:nvSpPr>
        <p:spPr>
          <a:xfrm>
            <a:off x="311700" y="744575"/>
            <a:ext cx="8520600" cy="979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rgbClr val="C04100"/>
                </a:solidFill>
              </a:rPr>
              <a:t>Next Steps</a:t>
            </a:r>
            <a:endParaRPr>
              <a:solidFill>
                <a:srgbClr val="C04100"/>
              </a:solidFill>
            </a:endParaRPr>
          </a:p>
        </p:txBody>
      </p:sp>
      <p:sp>
        <p:nvSpPr>
          <p:cNvPr id="518" name="Google Shape;518;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49</a:t>
            </a:fld>
            <a:endParaRPr/>
          </a:p>
        </p:txBody>
      </p:sp>
      <p:pic>
        <p:nvPicPr>
          <p:cNvPr id="519" name="Google Shape;519;p61"/>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0" y="1909050"/>
            <a:ext cx="4572001" cy="2569530"/>
          </a:xfrm>
          <a:prstGeom prst="rect">
            <a:avLst/>
          </a:prstGeom>
          <a:noFill/>
          <a:ln>
            <a:noFill/>
          </a:ln>
        </p:spPr>
      </p:pic>
      <p:pic>
        <p:nvPicPr>
          <p:cNvPr id="520" name="Google Shape;520;p6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2000" y="1909038"/>
            <a:ext cx="4572000" cy="2569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Landing ejecta can destroy infrastructure</a:t>
            </a:r>
            <a:endParaRPr/>
          </a:p>
        </p:txBody>
      </p:sp>
      <p:sp>
        <p:nvSpPr>
          <p:cNvPr id="98" name="Google Shape;9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pic>
        <p:nvPicPr>
          <p:cNvPr id="99" name="Google Shape;99;p18"/>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4632100" y="1406763"/>
            <a:ext cx="4267350" cy="2329973"/>
          </a:xfrm>
          <a:prstGeom prst="rect">
            <a:avLst/>
          </a:prstGeom>
          <a:noFill/>
          <a:ln>
            <a:noFill/>
          </a:ln>
          <a:effectLst>
            <a:outerShdw blurRad="57150" dist="19050" dir="5400000" algn="bl" rotWithShape="0">
              <a:srgbClr val="000000">
                <a:alpha val="50000"/>
              </a:srgbClr>
            </a:outerShdw>
          </a:effectLst>
        </p:spPr>
      </p:pic>
      <p:sp>
        <p:nvSpPr>
          <p:cNvPr id="100" name="Google Shape;100;p18"/>
          <p:cNvSpPr txBox="1">
            <a:spLocks noGrp="1"/>
          </p:cNvSpPr>
          <p:nvPr>
            <p:ph type="body" idx="1"/>
          </p:nvPr>
        </p:nvSpPr>
        <p:spPr>
          <a:xfrm>
            <a:off x="89550" y="863550"/>
            <a:ext cx="4215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latin typeface="Open Sans Medium"/>
                <a:ea typeface="Open Sans Medium"/>
                <a:cs typeface="Open Sans Medium"/>
                <a:sym typeface="Open Sans Medium"/>
              </a:rPr>
              <a:t>Lunar landers kick up lunar dust that is </a:t>
            </a:r>
            <a:r>
              <a:rPr lang="en" b="1">
                <a:solidFill>
                  <a:srgbClr val="C04100"/>
                </a:solidFill>
                <a:latin typeface="Open Sans"/>
                <a:ea typeface="Open Sans"/>
                <a:cs typeface="Open Sans"/>
                <a:sym typeface="Open Sans"/>
              </a:rPr>
              <a:t>sharp</a:t>
            </a:r>
            <a:r>
              <a:rPr lang="en"/>
              <a:t>, </a:t>
            </a:r>
            <a:r>
              <a:rPr lang="en" b="1">
                <a:solidFill>
                  <a:srgbClr val="C04100"/>
                </a:solidFill>
                <a:latin typeface="Open Sans"/>
                <a:ea typeface="Open Sans"/>
                <a:cs typeface="Open Sans"/>
                <a:sym typeface="Open Sans"/>
              </a:rPr>
              <a:t>toxic</a:t>
            </a:r>
            <a:r>
              <a:rPr lang="en"/>
              <a:t>, </a:t>
            </a:r>
            <a:r>
              <a:rPr lang="en">
                <a:latin typeface="Open Sans Medium"/>
                <a:ea typeface="Open Sans Medium"/>
                <a:cs typeface="Open Sans Medium"/>
                <a:sym typeface="Open Sans Medium"/>
              </a:rPr>
              <a:t>and</a:t>
            </a:r>
            <a:r>
              <a:rPr lang="en"/>
              <a:t> </a:t>
            </a:r>
            <a:r>
              <a:rPr lang="en" b="1">
                <a:solidFill>
                  <a:srgbClr val="C04100"/>
                </a:solidFill>
                <a:latin typeface="Open Sans"/>
                <a:ea typeface="Open Sans"/>
                <a:cs typeface="Open Sans"/>
                <a:sym typeface="Open Sans"/>
              </a:rPr>
              <a:t>abrasive</a:t>
            </a:r>
            <a:endParaRPr b="1">
              <a:solidFill>
                <a:srgbClr val="C04100"/>
              </a:solidFill>
              <a:latin typeface="Open Sans"/>
              <a:ea typeface="Open Sans"/>
              <a:cs typeface="Open Sans"/>
              <a:sym typeface="Open Sans"/>
            </a:endParaRPr>
          </a:p>
          <a:p>
            <a:pPr marL="457200" lvl="0" indent="0" algn="l" rtl="0">
              <a:spcBef>
                <a:spcPts val="1200"/>
              </a:spcBef>
              <a:spcAft>
                <a:spcPts val="0"/>
              </a:spcAft>
              <a:buNone/>
            </a:pPr>
            <a:endParaRPr sz="500" b="1">
              <a:latin typeface="Open Sans"/>
              <a:ea typeface="Open Sans"/>
              <a:cs typeface="Open Sans"/>
              <a:sym typeface="Open Sans"/>
            </a:endParaRPr>
          </a:p>
          <a:p>
            <a:pPr marL="457200" lvl="0" indent="-342900" algn="l" rtl="0">
              <a:spcBef>
                <a:spcPts val="1200"/>
              </a:spcBef>
              <a:spcAft>
                <a:spcPts val="0"/>
              </a:spcAft>
              <a:buSzPts val="1800"/>
              <a:buChar char="➔"/>
            </a:pPr>
            <a:r>
              <a:rPr lang="en">
                <a:latin typeface="Open Sans Medium"/>
                <a:ea typeface="Open Sans Medium"/>
                <a:cs typeface="Open Sans Medium"/>
                <a:sym typeface="Open Sans Medium"/>
              </a:rPr>
              <a:t>Foundational infrastructure will be </a:t>
            </a:r>
            <a:r>
              <a:rPr lang="en" b="1">
                <a:solidFill>
                  <a:srgbClr val="C04100"/>
                </a:solidFill>
                <a:latin typeface="Open Sans"/>
                <a:ea typeface="Open Sans"/>
                <a:cs typeface="Open Sans"/>
                <a:sym typeface="Open Sans"/>
              </a:rPr>
              <a:t>sandblasted and destroyed</a:t>
            </a:r>
            <a:r>
              <a:rPr lang="en">
                <a:latin typeface="Open Sans Medium"/>
                <a:ea typeface="Open Sans Medium"/>
                <a:cs typeface="Open Sans Medium"/>
                <a:sym typeface="Open Sans Medium"/>
              </a:rPr>
              <a:t> if landing ejecta is not </a:t>
            </a:r>
            <a:r>
              <a:rPr lang="en" b="1">
                <a:solidFill>
                  <a:srgbClr val="C04100"/>
                </a:solidFill>
                <a:latin typeface="Open Sans"/>
                <a:ea typeface="Open Sans"/>
                <a:cs typeface="Open Sans"/>
                <a:sym typeface="Open Sans"/>
              </a:rPr>
              <a:t>mitigated</a:t>
            </a:r>
            <a:endParaRPr b="1">
              <a:solidFill>
                <a:srgbClr val="C04100"/>
              </a:solidFill>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2"/>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TRL Advancement</a:t>
            </a:r>
            <a:endParaRPr/>
          </a:p>
        </p:txBody>
      </p:sp>
      <p:sp>
        <p:nvSpPr>
          <p:cNvPr id="526" name="Google Shape;526;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50</a:t>
            </a:fld>
            <a:endParaRPr/>
          </a:p>
        </p:txBody>
      </p:sp>
      <p:pic>
        <p:nvPicPr>
          <p:cNvPr id="527" name="Google Shape;527;p62"/>
          <p:cNvPicPr preferRelativeResize="0"/>
          <p:nvPr/>
        </p:nvPicPr>
        <p:blipFill>
          <a:blip r:embed="rId3">
            <a:alphaModFix/>
          </a:blip>
          <a:stretch>
            <a:fillRect/>
          </a:stretch>
        </p:blipFill>
        <p:spPr>
          <a:xfrm>
            <a:off x="781575" y="2041675"/>
            <a:ext cx="7580850" cy="2633350"/>
          </a:xfrm>
          <a:prstGeom prst="rect">
            <a:avLst/>
          </a:prstGeom>
          <a:noFill/>
          <a:ln>
            <a:noFill/>
          </a:ln>
        </p:spPr>
      </p:pic>
      <p:sp>
        <p:nvSpPr>
          <p:cNvPr id="528" name="Google Shape;528;p62"/>
          <p:cNvSpPr txBox="1">
            <a:spLocks noGrp="1"/>
          </p:cNvSpPr>
          <p:nvPr>
            <p:ph type="body" idx="1"/>
          </p:nvPr>
        </p:nvSpPr>
        <p:spPr>
          <a:xfrm>
            <a:off x="89550" y="863550"/>
            <a:ext cx="8350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All components demonstrated in a lab environment</a:t>
            </a:r>
            <a:endParaRPr/>
          </a:p>
          <a:p>
            <a:pPr marL="457200" lvl="0" indent="-342900" algn="l" rtl="0">
              <a:spcBef>
                <a:spcPts val="0"/>
              </a:spcBef>
              <a:spcAft>
                <a:spcPts val="0"/>
              </a:spcAft>
              <a:buSzPts val="1800"/>
              <a:buChar char="➔"/>
            </a:pPr>
            <a:r>
              <a:rPr lang="en"/>
              <a:t>Some components demonstrated in relevant analog environment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3"/>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Path to Flight</a:t>
            </a:r>
            <a:endParaRPr/>
          </a:p>
        </p:txBody>
      </p:sp>
      <p:sp>
        <p:nvSpPr>
          <p:cNvPr id="534" name="Google Shape;534;p63"/>
          <p:cNvSpPr txBox="1">
            <a:spLocks noGrp="1"/>
          </p:cNvSpPr>
          <p:nvPr>
            <p:ph type="body" idx="1"/>
          </p:nvPr>
        </p:nvSpPr>
        <p:spPr>
          <a:xfrm>
            <a:off x="89550" y="863550"/>
            <a:ext cx="77133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en" b="1">
                <a:solidFill>
                  <a:srgbClr val="C04100"/>
                </a:solidFill>
                <a:latin typeface="Open Sans"/>
                <a:ea typeface="Open Sans"/>
                <a:cs typeface="Open Sans"/>
                <a:sym typeface="Open Sans"/>
              </a:rPr>
              <a:t>TRL 5</a:t>
            </a:r>
            <a:endParaRPr b="1">
              <a:solidFill>
                <a:srgbClr val="C04100"/>
              </a:solidFill>
              <a:latin typeface="Open Sans"/>
              <a:ea typeface="Open Sans"/>
              <a:cs typeface="Open Sans"/>
              <a:sym typeface="Open Sans"/>
            </a:endParaRPr>
          </a:p>
          <a:p>
            <a:pPr marL="457200" lvl="0" indent="-344805" algn="l" rtl="0">
              <a:lnSpc>
                <a:spcPct val="95000"/>
              </a:lnSpc>
              <a:spcBef>
                <a:spcPts val="1200"/>
              </a:spcBef>
              <a:spcAft>
                <a:spcPts val="0"/>
              </a:spcAft>
              <a:buSzPts val="1830"/>
              <a:buChar char="➔"/>
            </a:pPr>
            <a:r>
              <a:rPr lang="en"/>
              <a:t>FAR Test #3</a:t>
            </a:r>
            <a:endParaRPr/>
          </a:p>
          <a:p>
            <a:pPr marL="457200" lvl="0" indent="-344805" algn="l" rtl="0">
              <a:lnSpc>
                <a:spcPct val="95000"/>
              </a:lnSpc>
              <a:spcBef>
                <a:spcPts val="0"/>
              </a:spcBef>
              <a:spcAft>
                <a:spcPts val="0"/>
              </a:spcAft>
              <a:buSzPts val="1830"/>
              <a:buChar char="➔"/>
            </a:pPr>
            <a:r>
              <a:rPr lang="en"/>
              <a:t>Vacuum Dust Test</a:t>
            </a:r>
            <a:endParaRPr/>
          </a:p>
          <a:p>
            <a:pPr marL="457200" lvl="0" indent="-344805" algn="l" rtl="0">
              <a:lnSpc>
                <a:spcPct val="95000"/>
              </a:lnSpc>
              <a:spcBef>
                <a:spcPts val="0"/>
              </a:spcBef>
              <a:spcAft>
                <a:spcPts val="0"/>
              </a:spcAft>
              <a:buSzPts val="1830"/>
              <a:buChar char="➔"/>
            </a:pPr>
            <a:r>
              <a:rPr lang="en"/>
              <a:t>Anchoring + Deployment Test</a:t>
            </a:r>
            <a:endParaRPr/>
          </a:p>
          <a:p>
            <a:pPr marL="0" lvl="0" indent="0" algn="l" rtl="0">
              <a:lnSpc>
                <a:spcPct val="95000"/>
              </a:lnSpc>
              <a:spcBef>
                <a:spcPts val="1200"/>
              </a:spcBef>
              <a:spcAft>
                <a:spcPts val="0"/>
              </a:spcAft>
              <a:buSzPts val="935"/>
              <a:buNone/>
            </a:pPr>
            <a:r>
              <a:rPr lang="en" b="1">
                <a:solidFill>
                  <a:srgbClr val="C04100"/>
                </a:solidFill>
                <a:latin typeface="Open Sans"/>
                <a:ea typeface="Open Sans"/>
                <a:cs typeface="Open Sans"/>
                <a:sym typeface="Open Sans"/>
              </a:rPr>
              <a:t>TRL 6</a:t>
            </a:r>
            <a:endParaRPr b="1">
              <a:solidFill>
                <a:srgbClr val="C04100"/>
              </a:solidFill>
              <a:latin typeface="Open Sans"/>
              <a:ea typeface="Open Sans"/>
              <a:cs typeface="Open Sans"/>
              <a:sym typeface="Open Sans"/>
            </a:endParaRPr>
          </a:p>
          <a:p>
            <a:pPr marL="457200" lvl="0" indent="-344805" algn="l" rtl="0">
              <a:lnSpc>
                <a:spcPct val="95000"/>
              </a:lnSpc>
              <a:spcBef>
                <a:spcPts val="1200"/>
              </a:spcBef>
              <a:spcAft>
                <a:spcPts val="0"/>
              </a:spcAft>
              <a:buSzPts val="1830"/>
              <a:buChar char="➔"/>
            </a:pPr>
            <a:r>
              <a:rPr lang="en"/>
              <a:t>Establish lander collaboration</a:t>
            </a:r>
            <a:endParaRPr/>
          </a:p>
          <a:p>
            <a:pPr marL="914400" lvl="1" indent="-323215" algn="l" rtl="0">
              <a:lnSpc>
                <a:spcPct val="95000"/>
              </a:lnSpc>
              <a:spcBef>
                <a:spcPts val="0"/>
              </a:spcBef>
              <a:spcAft>
                <a:spcPts val="0"/>
              </a:spcAft>
              <a:buSzPts val="1490"/>
              <a:buChar char="◆"/>
            </a:pPr>
            <a:r>
              <a:rPr lang="en" sz="1490"/>
              <a:t>Mojave Test Facilities (AFB, etc.)</a:t>
            </a:r>
            <a:endParaRPr sz="1490"/>
          </a:p>
          <a:p>
            <a:pPr marL="914400" lvl="1" indent="-323215" algn="l" rtl="0">
              <a:lnSpc>
                <a:spcPct val="95000"/>
              </a:lnSpc>
              <a:spcBef>
                <a:spcPts val="0"/>
              </a:spcBef>
              <a:spcAft>
                <a:spcPts val="0"/>
              </a:spcAft>
              <a:buSzPts val="1490"/>
              <a:buChar char="◆"/>
            </a:pPr>
            <a:r>
              <a:rPr lang="en" sz="1490"/>
              <a:t>SCALPSS Moon Demo</a:t>
            </a:r>
            <a:endParaRPr sz="1490"/>
          </a:p>
          <a:p>
            <a:pPr marL="457200" lvl="0" indent="-344805" algn="l" rtl="0">
              <a:lnSpc>
                <a:spcPct val="95000"/>
              </a:lnSpc>
              <a:spcBef>
                <a:spcPts val="0"/>
              </a:spcBef>
              <a:spcAft>
                <a:spcPts val="0"/>
              </a:spcAft>
              <a:buSzPts val="1830"/>
              <a:buChar char="➔"/>
            </a:pPr>
            <a:r>
              <a:rPr lang="en"/>
              <a:t>Validate deployment</a:t>
            </a:r>
            <a:endParaRPr/>
          </a:p>
          <a:p>
            <a:pPr marL="914400" lvl="1" indent="-323215" algn="l" rtl="0">
              <a:lnSpc>
                <a:spcPct val="95000"/>
              </a:lnSpc>
              <a:spcBef>
                <a:spcPts val="0"/>
              </a:spcBef>
              <a:spcAft>
                <a:spcPts val="0"/>
              </a:spcAft>
              <a:buSzPts val="1490"/>
              <a:buChar char="◆"/>
            </a:pPr>
            <a:r>
              <a:rPr lang="en" sz="1490"/>
              <a:t>Robotic Anchoring </a:t>
            </a:r>
            <a:endParaRPr sz="1490"/>
          </a:p>
          <a:p>
            <a:pPr marL="914400" lvl="1" indent="-323215" algn="l" rtl="0">
              <a:lnSpc>
                <a:spcPct val="95000"/>
              </a:lnSpc>
              <a:spcBef>
                <a:spcPts val="0"/>
              </a:spcBef>
              <a:spcAft>
                <a:spcPts val="0"/>
              </a:spcAft>
              <a:buSzPts val="1490"/>
              <a:buChar char="◆"/>
            </a:pPr>
            <a:r>
              <a:rPr lang="en" sz="1490"/>
              <a:t>Full size unrolling + inflation in vacuum</a:t>
            </a:r>
            <a:endParaRPr sz="1490"/>
          </a:p>
        </p:txBody>
      </p:sp>
      <p:sp>
        <p:nvSpPr>
          <p:cNvPr id="535" name="Google Shape;535;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51</a:t>
            </a:fld>
            <a:endParaRPr/>
          </a:p>
        </p:txBody>
      </p:sp>
      <p:pic>
        <p:nvPicPr>
          <p:cNvPr id="536" name="Google Shape;536;p63"/>
          <p:cNvPicPr preferRelativeResize="0"/>
          <p:nvPr/>
        </p:nvPicPr>
        <p:blipFill rotWithShape="1">
          <a:blip r:embed="rId3">
            <a:alphaModFix/>
          </a:blip>
          <a:srcRect b="6261"/>
          <a:stretch/>
        </p:blipFill>
        <p:spPr>
          <a:xfrm>
            <a:off x="4992650" y="1032078"/>
            <a:ext cx="3735575" cy="3543375"/>
          </a:xfrm>
          <a:prstGeom prst="rect">
            <a:avLst/>
          </a:prstGeom>
          <a:noFill/>
          <a:ln>
            <a:noFill/>
          </a:ln>
        </p:spPr>
      </p:pic>
      <p:sp>
        <p:nvSpPr>
          <p:cNvPr id="537" name="Google Shape;537;p63"/>
          <p:cNvSpPr txBox="1"/>
          <p:nvPr/>
        </p:nvSpPr>
        <p:spPr>
          <a:xfrm flipH="1">
            <a:off x="6966325" y="4333925"/>
            <a:ext cx="1761900" cy="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Open Sans Light"/>
                <a:ea typeface="Open Sans Light"/>
                <a:cs typeface="Open Sans Light"/>
                <a:sym typeface="Open Sans Light"/>
              </a:rPr>
              <a:t>*Image created with the use of AI</a:t>
            </a:r>
            <a:endParaRPr sz="800">
              <a:solidFill>
                <a:schemeClr val="lt1"/>
              </a:solidFill>
              <a:latin typeface="Open Sans Light"/>
              <a:ea typeface="Open Sans Light"/>
              <a:cs typeface="Open Sans Light"/>
              <a:sym typeface="Open Sans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4"/>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Outstanding Questions</a:t>
            </a:r>
            <a:endParaRPr/>
          </a:p>
        </p:txBody>
      </p:sp>
      <p:sp>
        <p:nvSpPr>
          <p:cNvPr id="543" name="Google Shape;543;p64"/>
          <p:cNvSpPr txBox="1">
            <a:spLocks noGrp="1"/>
          </p:cNvSpPr>
          <p:nvPr>
            <p:ph type="body" idx="1"/>
          </p:nvPr>
        </p:nvSpPr>
        <p:spPr>
          <a:xfrm>
            <a:off x="106200" y="739850"/>
            <a:ext cx="8931600" cy="3923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Will our second FAR prototype </a:t>
            </a:r>
            <a:r>
              <a:rPr lang="en" b="1">
                <a:solidFill>
                  <a:srgbClr val="C04100"/>
                </a:solidFill>
                <a:latin typeface="Open Sans"/>
                <a:ea typeface="Open Sans"/>
                <a:cs typeface="Open Sans"/>
                <a:sym typeface="Open Sans"/>
              </a:rPr>
              <a:t>survive the next test</a:t>
            </a:r>
            <a:r>
              <a:rPr lang="en"/>
              <a:t>?</a:t>
            </a:r>
            <a:endParaRPr/>
          </a:p>
          <a:p>
            <a:pPr marL="0" lvl="0" indent="0" algn="l" rtl="0">
              <a:spcBef>
                <a:spcPts val="1200"/>
              </a:spcBef>
              <a:spcAft>
                <a:spcPts val="0"/>
              </a:spcAft>
              <a:buNone/>
            </a:pPr>
            <a:endParaRPr sz="100"/>
          </a:p>
          <a:p>
            <a:pPr marL="457200" lvl="0" indent="-342900" algn="l" rtl="0">
              <a:spcBef>
                <a:spcPts val="1200"/>
              </a:spcBef>
              <a:spcAft>
                <a:spcPts val="0"/>
              </a:spcAft>
              <a:buSzPts val="1800"/>
              <a:buChar char="➔"/>
            </a:pPr>
            <a:r>
              <a:rPr lang="en"/>
              <a:t>How does the system respond to </a:t>
            </a:r>
            <a:r>
              <a:rPr lang="en" b="1">
                <a:solidFill>
                  <a:srgbClr val="C04100"/>
                </a:solidFill>
                <a:latin typeface="Open Sans"/>
                <a:ea typeface="Open Sans"/>
                <a:cs typeface="Open Sans"/>
                <a:sym typeface="Open Sans"/>
              </a:rPr>
              <a:t>off-nominal landing</a:t>
            </a:r>
            <a:endParaRPr b="1">
              <a:solidFill>
                <a:srgbClr val="C04100"/>
              </a:solidFill>
              <a:latin typeface="Open Sans"/>
              <a:ea typeface="Open Sans"/>
              <a:cs typeface="Open Sans"/>
              <a:sym typeface="Open Sans"/>
            </a:endParaRPr>
          </a:p>
          <a:p>
            <a:pPr marL="0" lvl="0" indent="0" algn="l" rtl="0">
              <a:spcBef>
                <a:spcPts val="1200"/>
              </a:spcBef>
              <a:spcAft>
                <a:spcPts val="0"/>
              </a:spcAft>
              <a:buNone/>
            </a:pPr>
            <a:endParaRPr sz="100" b="1">
              <a:solidFill>
                <a:srgbClr val="C04100"/>
              </a:solidFill>
              <a:latin typeface="Open Sans"/>
              <a:ea typeface="Open Sans"/>
              <a:cs typeface="Open Sans"/>
              <a:sym typeface="Open Sans"/>
            </a:endParaRPr>
          </a:p>
          <a:p>
            <a:pPr marL="457200" lvl="0" indent="-342900" algn="l" rtl="0">
              <a:spcBef>
                <a:spcPts val="1200"/>
              </a:spcBef>
              <a:spcAft>
                <a:spcPts val="0"/>
              </a:spcAft>
              <a:buSzPts val="1800"/>
              <a:buChar char="➔"/>
            </a:pPr>
            <a:r>
              <a:rPr lang="en"/>
              <a:t>What is the </a:t>
            </a:r>
            <a:r>
              <a:rPr lang="en" b="1">
                <a:solidFill>
                  <a:srgbClr val="C04100"/>
                </a:solidFill>
                <a:latin typeface="Open Sans"/>
                <a:ea typeface="Open Sans"/>
                <a:cs typeface="Open Sans"/>
                <a:sym typeface="Open Sans"/>
              </a:rPr>
              <a:t>dust shielding efficiency</a:t>
            </a:r>
            <a:r>
              <a:rPr lang="en"/>
              <a:t> of PILLARS</a:t>
            </a:r>
            <a:endParaRPr/>
          </a:p>
          <a:p>
            <a:pPr marL="457200" lvl="0" indent="0" algn="l" rtl="0">
              <a:spcBef>
                <a:spcPts val="1200"/>
              </a:spcBef>
              <a:spcAft>
                <a:spcPts val="0"/>
              </a:spcAft>
              <a:buNone/>
            </a:pPr>
            <a:endParaRPr sz="100"/>
          </a:p>
          <a:p>
            <a:pPr marL="457200" lvl="0" indent="-342900" algn="l" rtl="0">
              <a:spcBef>
                <a:spcPts val="1200"/>
              </a:spcBef>
              <a:spcAft>
                <a:spcPts val="0"/>
              </a:spcAft>
              <a:buSzPts val="1800"/>
              <a:buChar char="➔"/>
            </a:pPr>
            <a:r>
              <a:rPr lang="en"/>
              <a:t>How do other </a:t>
            </a:r>
            <a:r>
              <a:rPr lang="en" b="1">
                <a:solidFill>
                  <a:srgbClr val="C04100"/>
                </a:solidFill>
                <a:latin typeface="Open Sans"/>
                <a:ea typeface="Open Sans"/>
                <a:cs typeface="Open Sans"/>
                <a:sym typeface="Open Sans"/>
              </a:rPr>
              <a:t>high performance fabrics</a:t>
            </a:r>
            <a:r>
              <a:rPr lang="en"/>
              <a:t> behave in this environment? (Nextel, high silica, Kevlar/Carbon Fiber composite)</a:t>
            </a:r>
            <a:endParaRPr/>
          </a:p>
          <a:p>
            <a:pPr marL="0" lvl="0" indent="0" algn="l" rtl="0">
              <a:spcBef>
                <a:spcPts val="1200"/>
              </a:spcBef>
              <a:spcAft>
                <a:spcPts val="0"/>
              </a:spcAft>
              <a:buNone/>
            </a:pPr>
            <a:endParaRPr sz="100"/>
          </a:p>
          <a:p>
            <a:pPr marL="457200" lvl="0" indent="-342900" algn="l" rtl="0">
              <a:spcBef>
                <a:spcPts val="1200"/>
              </a:spcBef>
              <a:spcAft>
                <a:spcPts val="0"/>
              </a:spcAft>
              <a:buSzPts val="1800"/>
              <a:buChar char="➔"/>
            </a:pPr>
            <a:r>
              <a:rPr lang="en"/>
              <a:t>Can PILLARS be </a:t>
            </a:r>
            <a:r>
              <a:rPr lang="en" b="1">
                <a:solidFill>
                  <a:srgbClr val="C04100"/>
                </a:solidFill>
                <a:latin typeface="Open Sans"/>
                <a:ea typeface="Open Sans"/>
                <a:cs typeface="Open Sans"/>
                <a:sym typeface="Open Sans"/>
              </a:rPr>
              <a:t>deployed on landing</a:t>
            </a:r>
            <a:r>
              <a:rPr lang="en"/>
              <a:t> rather than before landing?</a:t>
            </a:r>
            <a:endParaRPr/>
          </a:p>
        </p:txBody>
      </p:sp>
      <p:sp>
        <p:nvSpPr>
          <p:cNvPr id="544" name="Google Shape;544;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5"/>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Closing Remarks</a:t>
            </a:r>
            <a:endParaRPr/>
          </a:p>
        </p:txBody>
      </p:sp>
      <p:sp>
        <p:nvSpPr>
          <p:cNvPr id="550" name="Google Shape;550;p65"/>
          <p:cNvSpPr txBox="1">
            <a:spLocks noGrp="1"/>
          </p:cNvSpPr>
          <p:nvPr>
            <p:ph type="body" idx="1"/>
          </p:nvPr>
        </p:nvSpPr>
        <p:spPr>
          <a:xfrm>
            <a:off x="89550" y="863550"/>
            <a:ext cx="8931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PILLARS is a difficult system to validate, but has the potential to solve a lot of logistical problems for early Artemis</a:t>
            </a:r>
            <a:endParaRPr/>
          </a:p>
          <a:p>
            <a:pPr marL="457200" lvl="0" indent="0" algn="l" rtl="0">
              <a:spcBef>
                <a:spcPts val="1200"/>
              </a:spcBef>
              <a:spcAft>
                <a:spcPts val="0"/>
              </a:spcAft>
              <a:buNone/>
            </a:pPr>
            <a:endParaRPr sz="100"/>
          </a:p>
          <a:p>
            <a:pPr marL="457200" lvl="0" indent="-342900" algn="l" rtl="0">
              <a:spcBef>
                <a:spcPts val="1200"/>
              </a:spcBef>
              <a:spcAft>
                <a:spcPts val="0"/>
              </a:spcAft>
              <a:buSzPts val="1800"/>
              <a:buChar char="➔"/>
            </a:pPr>
            <a:r>
              <a:rPr lang="en"/>
              <a:t>Rocket Science is Hard (and Fun!)</a:t>
            </a:r>
            <a:endParaRPr/>
          </a:p>
          <a:p>
            <a:pPr marL="457200" lvl="0" indent="0" algn="l" rtl="0">
              <a:spcBef>
                <a:spcPts val="1200"/>
              </a:spcBef>
              <a:spcAft>
                <a:spcPts val="0"/>
              </a:spcAft>
              <a:buNone/>
            </a:pPr>
            <a:endParaRPr sz="100"/>
          </a:p>
          <a:p>
            <a:pPr marL="457200" lvl="0" indent="-342900" algn="l" rtl="0">
              <a:spcBef>
                <a:spcPts val="1200"/>
              </a:spcBef>
              <a:spcAft>
                <a:spcPts val="0"/>
              </a:spcAft>
              <a:buSzPts val="1800"/>
              <a:buChar char="➔"/>
            </a:pPr>
            <a:r>
              <a:rPr lang="en"/>
              <a:t>With more simulation and test, PILLARS may prove to be capable of shielding dust ejecta from Starship-sized landers</a:t>
            </a:r>
            <a:endParaRPr/>
          </a:p>
        </p:txBody>
      </p:sp>
      <p:sp>
        <p:nvSpPr>
          <p:cNvPr id="551" name="Google Shape;551;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6"/>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Acknowledgements</a:t>
            </a:r>
            <a:endParaRPr/>
          </a:p>
        </p:txBody>
      </p:sp>
      <p:sp>
        <p:nvSpPr>
          <p:cNvPr id="557" name="Google Shape;557;p66"/>
          <p:cNvSpPr txBox="1">
            <a:spLocks noGrp="1"/>
          </p:cNvSpPr>
          <p:nvPr>
            <p:ph type="body" idx="1"/>
          </p:nvPr>
        </p:nvSpPr>
        <p:spPr>
          <a:xfrm>
            <a:off x="89550" y="863550"/>
            <a:ext cx="4583700" cy="3897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Advisors</a:t>
            </a:r>
            <a:endParaRPr/>
          </a:p>
          <a:p>
            <a:pPr marL="914400" lvl="1" indent="-317500" algn="l" rtl="0">
              <a:spcBef>
                <a:spcPts val="0"/>
              </a:spcBef>
              <a:spcAft>
                <a:spcPts val="0"/>
              </a:spcAft>
              <a:buSzPts val="1400"/>
              <a:buChar char="◆"/>
            </a:pPr>
            <a:r>
              <a:rPr lang="en"/>
              <a:t>Dr. Soon-Jo Chung (Caltech)</a:t>
            </a:r>
            <a:endParaRPr/>
          </a:p>
          <a:p>
            <a:pPr marL="914400" lvl="1" indent="-317500" algn="l" rtl="0">
              <a:spcBef>
                <a:spcPts val="0"/>
              </a:spcBef>
              <a:spcAft>
                <a:spcPts val="0"/>
              </a:spcAft>
              <a:buSzPts val="1400"/>
              <a:buChar char="◆"/>
            </a:pPr>
            <a:r>
              <a:rPr lang="en"/>
              <a:t>Mr. Kalind Carpenter (JPL)</a:t>
            </a:r>
            <a:endParaRPr/>
          </a:p>
          <a:p>
            <a:pPr marL="457200" lvl="0" indent="-342900" algn="l" rtl="0">
              <a:spcBef>
                <a:spcPts val="0"/>
              </a:spcBef>
              <a:spcAft>
                <a:spcPts val="0"/>
              </a:spcAft>
              <a:buSzPts val="1800"/>
              <a:buChar char="➔"/>
            </a:pPr>
            <a:r>
              <a:rPr lang="en"/>
              <a:t>Mentors</a:t>
            </a:r>
            <a:endParaRPr/>
          </a:p>
          <a:p>
            <a:pPr marL="914400" lvl="1" indent="-317500" algn="l" rtl="0">
              <a:spcBef>
                <a:spcPts val="0"/>
              </a:spcBef>
              <a:spcAft>
                <a:spcPts val="0"/>
              </a:spcAft>
              <a:buSzPts val="1400"/>
              <a:buChar char="◆"/>
            </a:pPr>
            <a:r>
              <a:rPr lang="en"/>
              <a:t>Dr. Joseph Shepherd (Caltech)</a:t>
            </a:r>
            <a:endParaRPr/>
          </a:p>
          <a:p>
            <a:pPr marL="914400" lvl="1" indent="-317500" algn="l" rtl="0">
              <a:spcBef>
                <a:spcPts val="0"/>
              </a:spcBef>
              <a:spcAft>
                <a:spcPts val="0"/>
              </a:spcAft>
              <a:buSzPts val="1400"/>
              <a:buChar char="◆"/>
            </a:pPr>
            <a:r>
              <a:rPr lang="en"/>
              <a:t>Dr. Charles Elachi (Caltech)</a:t>
            </a:r>
            <a:endParaRPr/>
          </a:p>
          <a:p>
            <a:pPr marL="914400" lvl="1" indent="-317500" algn="l" rtl="0">
              <a:spcBef>
                <a:spcPts val="0"/>
              </a:spcBef>
              <a:spcAft>
                <a:spcPts val="0"/>
              </a:spcAft>
              <a:buSzPts val="1400"/>
              <a:buChar char="◆"/>
            </a:pPr>
            <a:r>
              <a:rPr lang="en"/>
              <a:t>Mr. Erik Franks (Cislune)</a:t>
            </a:r>
            <a:endParaRPr/>
          </a:p>
          <a:p>
            <a:pPr marL="457200" lvl="0" indent="-342900" algn="l" rtl="0">
              <a:spcBef>
                <a:spcPts val="0"/>
              </a:spcBef>
              <a:spcAft>
                <a:spcPts val="0"/>
              </a:spcAft>
              <a:buSzPts val="1800"/>
              <a:buChar char="➔"/>
            </a:pPr>
            <a:r>
              <a:rPr lang="en"/>
              <a:t>Partnerships</a:t>
            </a:r>
            <a:endParaRPr/>
          </a:p>
          <a:p>
            <a:pPr marL="914400" lvl="1" indent="-317500" algn="l" rtl="0">
              <a:spcBef>
                <a:spcPts val="0"/>
              </a:spcBef>
              <a:spcAft>
                <a:spcPts val="0"/>
              </a:spcAft>
              <a:buSzPts val="1400"/>
              <a:buChar char="◆"/>
            </a:pPr>
            <a:r>
              <a:rPr lang="en"/>
              <a:t>Cislune </a:t>
            </a:r>
            <a:endParaRPr/>
          </a:p>
          <a:p>
            <a:pPr marL="914400" lvl="1" indent="-317500" algn="l" rtl="0">
              <a:spcBef>
                <a:spcPts val="0"/>
              </a:spcBef>
              <a:spcAft>
                <a:spcPts val="0"/>
              </a:spcAft>
              <a:buSzPts val="1400"/>
              <a:buChar char="◆"/>
            </a:pPr>
            <a:r>
              <a:rPr lang="en"/>
              <a:t>Friends of Amateur Rocketry</a:t>
            </a:r>
            <a:endParaRPr/>
          </a:p>
          <a:p>
            <a:pPr marL="457200" lvl="0" indent="-342900" algn="l" rtl="0">
              <a:spcBef>
                <a:spcPts val="0"/>
              </a:spcBef>
              <a:spcAft>
                <a:spcPts val="0"/>
              </a:spcAft>
              <a:buSzPts val="1800"/>
              <a:buChar char="➔"/>
            </a:pPr>
            <a:r>
              <a:rPr lang="en"/>
              <a:t>Student researchers</a:t>
            </a:r>
            <a:endParaRPr/>
          </a:p>
          <a:p>
            <a:pPr marL="914400" lvl="1" indent="-317500" algn="l" rtl="0">
              <a:spcBef>
                <a:spcPts val="0"/>
              </a:spcBef>
              <a:spcAft>
                <a:spcPts val="0"/>
              </a:spcAft>
              <a:buSzPts val="1400"/>
              <a:buChar char="◆"/>
            </a:pPr>
            <a:r>
              <a:rPr lang="en"/>
              <a:t>8 Project Leads</a:t>
            </a:r>
            <a:endParaRPr/>
          </a:p>
          <a:p>
            <a:pPr marL="914400" lvl="1" indent="-317500" algn="l" rtl="0">
              <a:spcBef>
                <a:spcPts val="0"/>
              </a:spcBef>
              <a:spcAft>
                <a:spcPts val="0"/>
              </a:spcAft>
              <a:buSzPts val="1400"/>
              <a:buChar char="◆"/>
            </a:pPr>
            <a:r>
              <a:rPr lang="en"/>
              <a:t>39 Undergraduate project members</a:t>
            </a:r>
            <a:endParaRPr/>
          </a:p>
        </p:txBody>
      </p:sp>
      <p:sp>
        <p:nvSpPr>
          <p:cNvPr id="558" name="Google Shape;55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54</a:t>
            </a:fld>
            <a:endParaRPr/>
          </a:p>
        </p:txBody>
      </p:sp>
      <p:sp>
        <p:nvSpPr>
          <p:cNvPr id="559" name="Google Shape;559;p66"/>
          <p:cNvSpPr txBox="1"/>
          <p:nvPr/>
        </p:nvSpPr>
        <p:spPr>
          <a:xfrm>
            <a:off x="7013375" y="91200"/>
            <a:ext cx="1124700" cy="461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accent3"/>
                </a:solidFill>
                <a:latin typeface="Montserrat"/>
                <a:ea typeface="Montserrat"/>
                <a:cs typeface="Montserrat"/>
                <a:sym typeface="Montserrat"/>
              </a:rPr>
              <a:t>NAME</a:t>
            </a:r>
            <a:endParaRPr sz="1800" b="1">
              <a:solidFill>
                <a:schemeClr val="accent3"/>
              </a:solidFill>
              <a:latin typeface="Montserrat"/>
              <a:ea typeface="Montserrat"/>
              <a:cs typeface="Montserrat"/>
              <a:sym typeface="Montserrat"/>
            </a:endParaRPr>
          </a:p>
        </p:txBody>
      </p:sp>
      <p:pic>
        <p:nvPicPr>
          <p:cNvPr id="560" name="Google Shape;560;p6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281450" y="2899550"/>
            <a:ext cx="2103074" cy="1384425"/>
          </a:xfrm>
          <a:prstGeom prst="rect">
            <a:avLst/>
          </a:prstGeom>
          <a:noFill/>
          <a:ln>
            <a:noFill/>
          </a:ln>
        </p:spPr>
      </p:pic>
      <p:pic>
        <p:nvPicPr>
          <p:cNvPr id="561" name="Google Shape;561;p66"/>
          <p:cNvPicPr preferRelativeResize="0"/>
          <p:nvPr/>
        </p:nvPicPr>
        <p:blipFill>
          <a:blip r:embed="rId4">
            <a:alphaModFix/>
          </a:blip>
          <a:stretch>
            <a:fillRect/>
          </a:stretch>
        </p:blipFill>
        <p:spPr>
          <a:xfrm>
            <a:off x="6564125" y="2819026"/>
            <a:ext cx="2295200" cy="2237799"/>
          </a:xfrm>
          <a:prstGeom prst="rect">
            <a:avLst/>
          </a:prstGeom>
          <a:noFill/>
          <a:ln>
            <a:noFill/>
          </a:ln>
        </p:spPr>
      </p:pic>
      <p:pic>
        <p:nvPicPr>
          <p:cNvPr id="562" name="Google Shape;562;p6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892725" y="706674"/>
            <a:ext cx="3230623" cy="873700"/>
          </a:xfrm>
          <a:prstGeom prst="rect">
            <a:avLst/>
          </a:prstGeom>
          <a:noFill/>
          <a:ln>
            <a:noFill/>
          </a:ln>
        </p:spPr>
      </p:pic>
      <p:pic>
        <p:nvPicPr>
          <p:cNvPr id="563" name="Google Shape;563;p66"/>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151750" y="1914875"/>
            <a:ext cx="2639450" cy="834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965000" y="4055488"/>
            <a:ext cx="1489874" cy="1047374"/>
          </a:xfrm>
          <a:prstGeom prst="rect">
            <a:avLst/>
          </a:prstGeom>
          <a:noFill/>
          <a:ln>
            <a:noFill/>
          </a:ln>
        </p:spPr>
      </p:pic>
      <p:pic>
        <p:nvPicPr>
          <p:cNvPr id="106" name="Google Shape;106;p1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416850" y="2932075"/>
            <a:ext cx="1556352" cy="1443175"/>
          </a:xfrm>
          <a:prstGeom prst="rect">
            <a:avLst/>
          </a:prstGeom>
          <a:noFill/>
          <a:ln>
            <a:noFill/>
          </a:ln>
        </p:spPr>
      </p:pic>
      <p:sp>
        <p:nvSpPr>
          <p:cNvPr id="107" name="Google Shape;107;p19"/>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Mitigating ejecta is extremely hard</a:t>
            </a:r>
            <a:endParaRPr/>
          </a:p>
        </p:txBody>
      </p:sp>
      <p:sp>
        <p:nvSpPr>
          <p:cNvPr id="108" name="Google Shape;108;p19"/>
          <p:cNvSpPr txBox="1">
            <a:spLocks noGrp="1"/>
          </p:cNvSpPr>
          <p:nvPr>
            <p:ph type="body" idx="1"/>
          </p:nvPr>
        </p:nvSpPr>
        <p:spPr>
          <a:xfrm>
            <a:off x="89550" y="863550"/>
            <a:ext cx="55662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Rocket plume consists of </a:t>
            </a:r>
            <a:r>
              <a:rPr lang="en" b="1">
                <a:solidFill>
                  <a:srgbClr val="C04100"/>
                </a:solidFill>
                <a:latin typeface="Open Sans"/>
                <a:ea typeface="Open Sans"/>
                <a:cs typeface="Open Sans"/>
                <a:sym typeface="Open Sans"/>
              </a:rPr>
              <a:t>supersonic flows</a:t>
            </a:r>
            <a:r>
              <a:rPr lang="en"/>
              <a:t> and extremely </a:t>
            </a:r>
            <a:r>
              <a:rPr lang="en" b="1">
                <a:solidFill>
                  <a:srgbClr val="C04100"/>
                </a:solidFill>
                <a:latin typeface="Open Sans"/>
                <a:ea typeface="Open Sans"/>
                <a:cs typeface="Open Sans"/>
                <a:sym typeface="Open Sans"/>
              </a:rPr>
              <a:t>high temperatures</a:t>
            </a:r>
            <a:endParaRPr b="1">
              <a:solidFill>
                <a:srgbClr val="C04100"/>
              </a:solidFill>
              <a:latin typeface="Open Sans"/>
              <a:ea typeface="Open Sans"/>
              <a:cs typeface="Open Sans"/>
              <a:sym typeface="Open Sans"/>
            </a:endParaRPr>
          </a:p>
          <a:p>
            <a:pPr marL="0" lvl="0" indent="0" algn="l" rtl="0">
              <a:spcBef>
                <a:spcPts val="1200"/>
              </a:spcBef>
              <a:spcAft>
                <a:spcPts val="0"/>
              </a:spcAft>
              <a:buNone/>
            </a:pPr>
            <a:endParaRPr sz="100" b="1">
              <a:latin typeface="Open Sans"/>
              <a:ea typeface="Open Sans"/>
              <a:cs typeface="Open Sans"/>
              <a:sym typeface="Open Sans"/>
            </a:endParaRPr>
          </a:p>
          <a:p>
            <a:pPr marL="457200" lvl="0" indent="-342900" algn="l" rtl="0">
              <a:spcBef>
                <a:spcPts val="1200"/>
              </a:spcBef>
              <a:spcAft>
                <a:spcPts val="0"/>
              </a:spcAft>
              <a:buSzPts val="1800"/>
              <a:buChar char="➔"/>
            </a:pPr>
            <a:r>
              <a:rPr lang="en" b="1">
                <a:solidFill>
                  <a:srgbClr val="C04100"/>
                </a:solidFill>
                <a:latin typeface="Open Sans"/>
                <a:ea typeface="Open Sans"/>
                <a:cs typeface="Open Sans"/>
                <a:sym typeface="Open Sans"/>
              </a:rPr>
              <a:t>Destroys</a:t>
            </a:r>
            <a:r>
              <a:rPr lang="en" b="1">
                <a:latin typeface="Open Sans"/>
                <a:ea typeface="Open Sans"/>
                <a:cs typeface="Open Sans"/>
                <a:sym typeface="Open Sans"/>
              </a:rPr>
              <a:t> </a:t>
            </a:r>
            <a:r>
              <a:rPr lang="en"/>
              <a:t>most things in its path</a:t>
            </a:r>
            <a:endParaRPr/>
          </a:p>
          <a:p>
            <a:pPr marL="457200" lvl="0" indent="0" algn="l" rtl="0">
              <a:spcBef>
                <a:spcPts val="1200"/>
              </a:spcBef>
              <a:spcAft>
                <a:spcPts val="0"/>
              </a:spcAft>
              <a:buNone/>
            </a:pPr>
            <a:endParaRPr sz="100"/>
          </a:p>
          <a:p>
            <a:pPr marL="457200" lvl="0" indent="-342900" algn="l" rtl="0">
              <a:spcBef>
                <a:spcPts val="1200"/>
              </a:spcBef>
              <a:spcAft>
                <a:spcPts val="0"/>
              </a:spcAft>
              <a:buSzPts val="1800"/>
              <a:buChar char="➔"/>
            </a:pPr>
            <a:r>
              <a:rPr lang="en"/>
              <a:t>Existing solutions (berms, landing pads) require </a:t>
            </a:r>
            <a:r>
              <a:rPr lang="en" b="1">
                <a:solidFill>
                  <a:srgbClr val="C04100"/>
                </a:solidFill>
                <a:latin typeface="Open Sans"/>
                <a:ea typeface="Open Sans"/>
                <a:cs typeface="Open Sans"/>
                <a:sym typeface="Open Sans"/>
              </a:rPr>
              <a:t>extensive surface prep</a:t>
            </a:r>
            <a:r>
              <a:rPr lang="en"/>
              <a:t> </a:t>
            </a:r>
            <a:endParaRPr/>
          </a:p>
        </p:txBody>
      </p:sp>
      <p:sp>
        <p:nvSpPr>
          <p:cNvPr id="109" name="Google Shape;10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10" name="Google Shape;110;p1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199775" y="1244550"/>
            <a:ext cx="2642100" cy="1763600"/>
          </a:xfrm>
          <a:prstGeom prst="rect">
            <a:avLst/>
          </a:prstGeom>
          <a:noFill/>
          <a:ln>
            <a:noFill/>
          </a:ln>
        </p:spPr>
      </p:pic>
      <p:pic>
        <p:nvPicPr>
          <p:cNvPr id="111" name="Google Shape;111;p19"/>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199775" y="3008150"/>
            <a:ext cx="1217075" cy="10473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body" idx="1"/>
          </p:nvPr>
        </p:nvSpPr>
        <p:spPr>
          <a:xfrm>
            <a:off x="89550" y="863550"/>
            <a:ext cx="53409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Font typeface="Open Sans Medium"/>
              <a:buChar char="➔"/>
            </a:pPr>
            <a:r>
              <a:rPr lang="en"/>
              <a:t>A landing pad must withstand the most extreme parts of rocket exhaust</a:t>
            </a:r>
            <a:endParaRPr sz="2000">
              <a:latin typeface="Open Sans Medium"/>
              <a:ea typeface="Open Sans Medium"/>
              <a:cs typeface="Open Sans Medium"/>
              <a:sym typeface="Open Sans Medium"/>
            </a:endParaRPr>
          </a:p>
          <a:p>
            <a:pPr marL="457200" lvl="0" indent="-355600" algn="l" rtl="0">
              <a:spcBef>
                <a:spcPts val="0"/>
              </a:spcBef>
              <a:spcAft>
                <a:spcPts val="0"/>
              </a:spcAft>
              <a:buSzPts val="2000"/>
              <a:buFont typeface="Open Sans Medium"/>
              <a:buChar char="➔"/>
            </a:pPr>
            <a:r>
              <a:rPr lang="en"/>
              <a:t>Berms avoid this but can make pad access difficult</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117" name="Google Shape;117;p20"/>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Reframing the Ejecta problem</a:t>
            </a:r>
            <a:endParaRPr/>
          </a:p>
        </p:txBody>
      </p:sp>
      <p:sp>
        <p:nvSpPr>
          <p:cNvPr id="118" name="Google Shape;11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19" name="Google Shape;119;p20"/>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430351" y="1168538"/>
            <a:ext cx="4021901" cy="36155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Reframing the Ejecta problem</a:t>
            </a:r>
            <a:endParaRPr/>
          </a:p>
        </p:txBody>
      </p:sp>
      <p:sp>
        <p:nvSpPr>
          <p:cNvPr id="125" name="Google Shape;12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126" name="Google Shape;126;p21"/>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430351" y="1168538"/>
            <a:ext cx="4021901" cy="3615526"/>
          </a:xfrm>
          <a:prstGeom prst="rect">
            <a:avLst/>
          </a:prstGeom>
          <a:noFill/>
          <a:ln>
            <a:noFill/>
          </a:ln>
        </p:spPr>
      </p:pic>
      <p:grpSp>
        <p:nvGrpSpPr>
          <p:cNvPr id="127" name="Google Shape;127;p21"/>
          <p:cNvGrpSpPr/>
          <p:nvPr/>
        </p:nvGrpSpPr>
        <p:grpSpPr>
          <a:xfrm>
            <a:off x="5212752" y="2847739"/>
            <a:ext cx="3528131" cy="2385245"/>
            <a:chOff x="119752" y="2203064"/>
            <a:chExt cx="3528131" cy="2385245"/>
          </a:xfrm>
        </p:grpSpPr>
        <p:sp>
          <p:nvSpPr>
            <p:cNvPr id="128" name="Google Shape;128;p21"/>
            <p:cNvSpPr/>
            <p:nvPr/>
          </p:nvSpPr>
          <p:spPr>
            <a:xfrm rot="6279589">
              <a:off x="1899897" y="2817295"/>
              <a:ext cx="1504271" cy="1665228"/>
            </a:xfrm>
            <a:prstGeom prst="blockArc">
              <a:avLst>
                <a:gd name="adj1" fmla="val 10800000"/>
                <a:gd name="adj2" fmla="val 21555598"/>
                <a:gd name="adj3" fmla="val 1255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ora Medium"/>
                <a:ea typeface="Lora Medium"/>
                <a:cs typeface="Lora Medium"/>
                <a:sym typeface="Lora Medium"/>
              </a:endParaRPr>
            </a:p>
          </p:txBody>
        </p:sp>
        <p:sp>
          <p:nvSpPr>
            <p:cNvPr id="129" name="Google Shape;129;p21"/>
            <p:cNvSpPr/>
            <p:nvPr/>
          </p:nvSpPr>
          <p:spPr>
            <a:xfrm rot="-4427076">
              <a:off x="377235" y="2325044"/>
              <a:ext cx="1504032" cy="1665241"/>
            </a:xfrm>
            <a:prstGeom prst="blockArc">
              <a:avLst>
                <a:gd name="adj1" fmla="val 10800000"/>
                <a:gd name="adj2" fmla="val 21555598"/>
                <a:gd name="adj3" fmla="val 1255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ora Medium"/>
                <a:ea typeface="Lora Medium"/>
                <a:cs typeface="Lora Medium"/>
                <a:sym typeface="Lora Medium"/>
              </a:endParaRPr>
            </a:p>
          </p:txBody>
        </p:sp>
      </p:grpSp>
      <p:sp>
        <p:nvSpPr>
          <p:cNvPr id="130" name="Google Shape;130;p21"/>
          <p:cNvSpPr txBox="1">
            <a:spLocks noGrp="1"/>
          </p:cNvSpPr>
          <p:nvPr>
            <p:ph type="body" idx="1"/>
          </p:nvPr>
        </p:nvSpPr>
        <p:spPr>
          <a:xfrm>
            <a:off x="89550" y="863550"/>
            <a:ext cx="53409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Font typeface="Open Sans Medium"/>
              <a:buChar char="➔"/>
            </a:pPr>
            <a:r>
              <a:rPr lang="en"/>
              <a:t>A landing pad must withstand the most extreme parts of rocket exhaust</a:t>
            </a:r>
            <a:endParaRPr sz="2000">
              <a:latin typeface="Open Sans Medium"/>
              <a:ea typeface="Open Sans Medium"/>
              <a:cs typeface="Open Sans Medium"/>
              <a:sym typeface="Open Sans Medium"/>
            </a:endParaRPr>
          </a:p>
          <a:p>
            <a:pPr marL="457200" lvl="0" indent="-355600" algn="l" rtl="0">
              <a:spcBef>
                <a:spcPts val="0"/>
              </a:spcBef>
              <a:spcAft>
                <a:spcPts val="0"/>
              </a:spcAft>
              <a:buSzPts val="2000"/>
              <a:buFont typeface="Open Sans Medium"/>
              <a:buChar char="➔"/>
            </a:pPr>
            <a:r>
              <a:rPr lang="en"/>
              <a:t>Berms avoid this but can make pad access difficult</a:t>
            </a:r>
            <a:endParaRPr/>
          </a:p>
          <a:p>
            <a:pPr marL="0" lvl="0" indent="0" algn="l" rtl="0">
              <a:spcBef>
                <a:spcPts val="1200"/>
              </a:spcBef>
              <a:spcAft>
                <a:spcPts val="0"/>
              </a:spcAft>
              <a:buNone/>
            </a:pPr>
            <a:r>
              <a:rPr lang="en"/>
              <a:t>What if we could use the </a:t>
            </a:r>
            <a:r>
              <a:rPr lang="en" b="1">
                <a:solidFill>
                  <a:srgbClr val="C04100"/>
                </a:solidFill>
                <a:latin typeface="Open Sans"/>
                <a:ea typeface="Open Sans"/>
                <a:cs typeface="Open Sans"/>
                <a:sym typeface="Open Sans"/>
              </a:rPr>
              <a:t>exhaust to inflate</a:t>
            </a:r>
            <a:r>
              <a:rPr lang="en"/>
              <a:t> and activate a </a:t>
            </a:r>
            <a:r>
              <a:rPr lang="en" b="1">
                <a:solidFill>
                  <a:srgbClr val="C04100"/>
                </a:solidFill>
                <a:latin typeface="Open Sans"/>
                <a:ea typeface="Open Sans"/>
                <a:cs typeface="Open Sans"/>
                <a:sym typeface="Open Sans"/>
              </a:rPr>
              <a:t>temporary berm</a:t>
            </a:r>
            <a:r>
              <a:rPr lang="en"/>
              <a:t>?</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56125" y="47475"/>
            <a:ext cx="717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Introducing: PILLARS</a:t>
            </a:r>
            <a:endParaRPr/>
          </a:p>
        </p:txBody>
      </p:sp>
      <p:sp>
        <p:nvSpPr>
          <p:cNvPr id="136" name="Google Shape;13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4" name="samgif.mp4">
            <a:hlinkClick r:id="" action="ppaction://media"/>
            <a:extLst>
              <a:ext uri="{FF2B5EF4-FFF2-40B4-BE49-F238E27FC236}">
                <a16:creationId xmlns:a16="http://schemas.microsoft.com/office/drawing/2014/main" id="{1EABE75F-35A4-1427-F11E-DACC35FB04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9003" y="767345"/>
            <a:ext cx="6925994" cy="38958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30919782DC4440AD67E6E83B93AA58" ma:contentTypeVersion="20" ma:contentTypeDescription="Create a new document." ma:contentTypeScope="" ma:versionID="d1e5d3ab4badb273c15b6ab3e680882a">
  <xsd:schema xmlns:xsd="http://www.w3.org/2001/XMLSchema" xmlns:xs="http://www.w3.org/2001/XMLSchema" xmlns:p="http://schemas.microsoft.com/office/2006/metadata/properties" xmlns:ns2="8f690317-575f-4b84-a61c-6268b3e83918" xmlns:ns3="50f30225-1a35-47c7-873b-08b7e06d4693" targetNamespace="http://schemas.microsoft.com/office/2006/metadata/properties" ma:root="true" ma:fieldsID="8115e7ad88a762c5feaf59da5e9f7426" ns2:_="" ns3:_="">
    <xsd:import namespace="8f690317-575f-4b84-a61c-6268b3e83918"/>
    <xsd:import namespace="50f30225-1a35-47c7-873b-08b7e06d4693"/>
    <xsd:element name="properties">
      <xsd:complexType>
        <xsd:sequence>
          <xsd:element name="documentManagement">
            <xsd:complexType>
              <xsd:all>
                <xsd:element ref="ns2:MediaServiceMetadata" minOccurs="0"/>
                <xsd:element ref="ns2:MediaServiceFastMetadata" minOccurs="0"/>
                <xsd:element ref="ns3:TaxKeywordTaxHTField" minOccurs="0"/>
                <xsd:element ref="ns3:TaxCatchAll"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690317-575f-4b84-a61c-6268b3e83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09f5710-9d0d-44ce-8be4-78788e297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f30225-1a35-47c7-873b-08b7e06d4693"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409f5710-9d0d-44ce-8be4-78788e29743e"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hidden="true" ma:list="{62de0915-631a-4189-a0c8-4cc111a3c146}" ma:internalName="TaxCatchAll" ma:showField="CatchAllData" ma:web="50f30225-1a35-47c7-873b-08b7e06d469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0f30225-1a35-47c7-873b-08b7e06d4693" xsi:nil="true"/>
    <TaxKeywordTaxHTField xmlns="50f30225-1a35-47c7-873b-08b7e06d4693">
      <Terms xmlns="http://schemas.microsoft.com/office/infopath/2007/PartnerControls"/>
    </TaxKeywordTaxHTField>
    <lcf76f155ced4ddcb4097134ff3c332f xmlns="8f690317-575f-4b84-a61c-6268b3e8391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BB2394-6FA6-449F-A9EA-807F6CAE75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690317-575f-4b84-a61c-6268b3e83918"/>
    <ds:schemaRef ds:uri="50f30225-1a35-47c7-873b-08b7e06d46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CFF6FE-F3D8-4682-958D-116555C932DB}">
  <ds:schemaRefs>
    <ds:schemaRef ds:uri="http://schemas.microsoft.com/sharepoint/v3/contenttype/forms"/>
  </ds:schemaRefs>
</ds:datastoreItem>
</file>

<file path=customXml/itemProps3.xml><?xml version="1.0" encoding="utf-8"?>
<ds:datastoreItem xmlns:ds="http://schemas.openxmlformats.org/officeDocument/2006/customXml" ds:itemID="{CCC02A78-60C1-46EF-9D05-B41DC2434D87}">
  <ds:schemaRefs>
    <ds:schemaRef ds:uri="http://purl.org/dc/dcmitype/"/>
    <ds:schemaRef ds:uri="http://schemas.microsoft.com/office/2006/documentManagement/types"/>
    <ds:schemaRef ds:uri="http://schemas.openxmlformats.org/package/2006/metadata/core-properties"/>
    <ds:schemaRef ds:uri="http://purl.org/dc/terms/"/>
    <ds:schemaRef ds:uri="http://www.w3.org/XML/1998/namespace"/>
    <ds:schemaRef ds:uri="http://purl.org/dc/elements/1.1/"/>
    <ds:schemaRef ds:uri="http://schemas.microsoft.com/office/2006/metadata/properties"/>
    <ds:schemaRef ds:uri="http://schemas.microsoft.com/office/infopath/2007/PartnerControls"/>
    <ds:schemaRef ds:uri="50f30225-1a35-47c7-873b-08b7e06d4693"/>
    <ds:schemaRef ds:uri="8f690317-575f-4b84-a61c-6268b3e83918"/>
  </ds:schemaRefs>
</ds:datastoreItem>
</file>

<file path=docProps/app.xml><?xml version="1.0" encoding="utf-8"?>
<Properties xmlns="http://schemas.openxmlformats.org/officeDocument/2006/extended-properties" xmlns:vt="http://schemas.openxmlformats.org/officeDocument/2006/docPropsVTypes">
  <TotalTime>10</TotalTime>
  <Words>1693</Words>
  <Application>Microsoft Macintosh PowerPoint</Application>
  <PresentationFormat>On-screen Show (16:9)</PresentationFormat>
  <Paragraphs>290</Paragraphs>
  <Slides>54</Slides>
  <Notes>54</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Titillium Web</vt:lpstr>
      <vt:lpstr>Times New Roman</vt:lpstr>
      <vt:lpstr>Open Sans</vt:lpstr>
      <vt:lpstr>Montserrat</vt:lpstr>
      <vt:lpstr>Montserrat Light</vt:lpstr>
      <vt:lpstr>Lora</vt:lpstr>
      <vt:lpstr>Open Sans Light</vt:lpstr>
      <vt:lpstr>Open Sans Medium</vt:lpstr>
      <vt:lpstr>Lora Medium</vt:lpstr>
      <vt:lpstr>Arial</vt:lpstr>
      <vt:lpstr>Montserrat Medium</vt:lpstr>
      <vt:lpstr>Simple Light</vt:lpstr>
      <vt:lpstr>PILLARS: Plume-deployed Inflatable for Launch and Landing Abrasive Regolith Shielding</vt:lpstr>
      <vt:lpstr>Our Team</vt:lpstr>
      <vt:lpstr>Mission Overview</vt:lpstr>
      <vt:lpstr>Landers enable sustained lunar activity</vt:lpstr>
      <vt:lpstr>Landing ejecta can destroy infrastructure</vt:lpstr>
      <vt:lpstr>Mitigating ejecta is extremely hard</vt:lpstr>
      <vt:lpstr>Reframing the Ejecta problem</vt:lpstr>
      <vt:lpstr>Reframing the Ejecta problem</vt:lpstr>
      <vt:lpstr>Introducing: PILLARS</vt:lpstr>
      <vt:lpstr>System Advantages</vt:lpstr>
      <vt:lpstr>System Specifications</vt:lpstr>
      <vt:lpstr>System CONOPS</vt:lpstr>
      <vt:lpstr>Understanding the Plume</vt:lpstr>
      <vt:lpstr>Simulation Problem Overview</vt:lpstr>
      <vt:lpstr>CFD and Modelling Paradigms</vt:lpstr>
      <vt:lpstr>Direct Simulation Monte Carlo ___</vt:lpstr>
      <vt:lpstr>ANSYS</vt:lpstr>
      <vt:lpstr>Simulation Validation</vt:lpstr>
      <vt:lpstr>Simulation Validation</vt:lpstr>
      <vt:lpstr>Inflatable Design</vt:lpstr>
      <vt:lpstr>Inflatable Requirements</vt:lpstr>
      <vt:lpstr>Plume Impingement at Various Shield Radii</vt:lpstr>
      <vt:lpstr>Plume Impingement at Various Shield Radii</vt:lpstr>
      <vt:lpstr>Materials</vt:lpstr>
      <vt:lpstr>Materials Trade</vt:lpstr>
      <vt:lpstr>Materials Abrasion Testing Apparatus</vt:lpstr>
      <vt:lpstr>Materials Abrasion Testing</vt:lpstr>
      <vt:lpstr>Post-abrasion Tensile Testing</vt:lpstr>
      <vt:lpstr>Materials Testing Results</vt:lpstr>
      <vt:lpstr>Rudimentary Inflation Proof of Concept</vt:lpstr>
      <vt:lpstr>Vacuum Chamber Inflation Testing</vt:lpstr>
      <vt:lpstr>FAR Test 1</vt:lpstr>
      <vt:lpstr>FAR Test Overview</vt:lpstr>
      <vt:lpstr>FAR Test Simulation Expectation</vt:lpstr>
      <vt:lpstr>Test Video</vt:lpstr>
      <vt:lpstr>Results</vt:lpstr>
      <vt:lpstr>FAR Test 2</vt:lpstr>
      <vt:lpstr>FAR Test Overview</vt:lpstr>
      <vt:lpstr>New Construction Methods</vt:lpstr>
      <vt:lpstr>Test Video</vt:lpstr>
      <vt:lpstr>Rocket Failure!</vt:lpstr>
      <vt:lpstr>Deployment</vt:lpstr>
      <vt:lpstr>Deployment Overview</vt:lpstr>
      <vt:lpstr>Spring Wire System</vt:lpstr>
      <vt:lpstr>Inflatable Bladder</vt:lpstr>
      <vt:lpstr>Anchoring</vt:lpstr>
      <vt:lpstr>Anchor-Inflatable Interface</vt:lpstr>
      <vt:lpstr>LS-Dyna</vt:lpstr>
      <vt:lpstr>Next Steps</vt:lpstr>
      <vt:lpstr>TRL Advancement</vt:lpstr>
      <vt:lpstr>Path to Flight</vt:lpstr>
      <vt:lpstr>Outstanding Questions</vt:lpstr>
      <vt:lpstr>Closing Remarks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Amy McCluskey</cp:lastModifiedBy>
  <cp:revision>8</cp:revision>
  <dcterms:modified xsi:type="dcterms:W3CDTF">2024-11-06T21:46:20Z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0x010100B330919782DC4440AD67E6E83B93AA58</vt:lpwstr>
  </property>
  <property fmtid="{D5CDD505-2E9C-101B-9397-08002B2CF9AE}" pid="3" name="TaxKeyword">
    <vt:lpwstr/>
  </property>
</Properties>
</file>