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156_D432C5D4.xml" ContentType="application/vnd.ms-powerpoint.comments+xml"/>
  <Override PartName="/ppt/comments/modernComment_17A_714A455C.xml" ContentType="application/vnd.ms-powerpoint.comments+xml"/>
  <Override PartName="/ppt/comments/modernComment_13C_1BD1B6D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3"/>
  </p:notesMasterIdLst>
  <p:sldIdLst>
    <p:sldId id="257" r:id="rId5"/>
    <p:sldId id="371" r:id="rId6"/>
    <p:sldId id="291" r:id="rId7"/>
    <p:sldId id="314" r:id="rId8"/>
    <p:sldId id="295" r:id="rId9"/>
    <p:sldId id="297" r:id="rId10"/>
    <p:sldId id="337" r:id="rId11"/>
    <p:sldId id="296" r:id="rId12"/>
    <p:sldId id="335" r:id="rId13"/>
    <p:sldId id="366" r:id="rId14"/>
    <p:sldId id="298" r:id="rId15"/>
    <p:sldId id="327" r:id="rId16"/>
    <p:sldId id="364" r:id="rId17"/>
    <p:sldId id="317" r:id="rId18"/>
    <p:sldId id="325" r:id="rId19"/>
    <p:sldId id="322" r:id="rId20"/>
    <p:sldId id="283" r:id="rId21"/>
    <p:sldId id="289" r:id="rId22"/>
    <p:sldId id="370" r:id="rId23"/>
    <p:sldId id="336" r:id="rId24"/>
    <p:sldId id="300" r:id="rId25"/>
    <p:sldId id="266" r:id="rId26"/>
    <p:sldId id="260" r:id="rId27"/>
    <p:sldId id="278" r:id="rId28"/>
    <p:sldId id="358" r:id="rId29"/>
    <p:sldId id="279" r:id="rId30"/>
    <p:sldId id="276" r:id="rId31"/>
    <p:sldId id="270" r:id="rId32"/>
    <p:sldId id="359" r:id="rId33"/>
    <p:sldId id="272" r:id="rId34"/>
    <p:sldId id="360" r:id="rId35"/>
    <p:sldId id="271" r:id="rId36"/>
    <p:sldId id="339" r:id="rId37"/>
    <p:sldId id="302" r:id="rId38"/>
    <p:sldId id="361" r:id="rId39"/>
    <p:sldId id="362" r:id="rId40"/>
    <p:sldId id="342" r:id="rId41"/>
    <p:sldId id="378" r:id="rId42"/>
    <p:sldId id="353" r:id="rId43"/>
    <p:sldId id="372" r:id="rId44"/>
    <p:sldId id="316" r:id="rId45"/>
    <p:sldId id="350" r:id="rId46"/>
    <p:sldId id="377" r:id="rId47"/>
    <p:sldId id="341" r:id="rId48"/>
    <p:sldId id="344" r:id="rId49"/>
    <p:sldId id="345" r:id="rId50"/>
    <p:sldId id="375" r:id="rId51"/>
    <p:sldId id="306" r:id="rId52"/>
    <p:sldId id="307" r:id="rId53"/>
    <p:sldId id="376" r:id="rId54"/>
    <p:sldId id="312" r:id="rId55"/>
    <p:sldId id="332" r:id="rId56"/>
    <p:sldId id="333" r:id="rId57"/>
    <p:sldId id="285" r:id="rId58"/>
    <p:sldId id="374" r:id="rId59"/>
    <p:sldId id="313" r:id="rId60"/>
    <p:sldId id="352" r:id="rId61"/>
    <p:sldId id="37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ABCA10-F5A9-1817-FAB4-871D0E1A9579}" name="Trevor d Abbott" initials="TA" userId="S::tda5847@ads.northwestern.edu::35519dd2-94ca-4786-a087-a14fcba8623b" providerId="AD"/>
  <p188:author id="{D02C0118-1B7F-84EF-0135-17F9CBCCB9A9}" name="Ben Gil Taalman" initials="BGT" userId="S::bgt2709@ads.northwestern.edu::71ee46f5-a082-482a-99a5-a49baf2571b0" providerId="AD"/>
  <p188:author id="{213F852A-0B28-0BDC-20E7-945E6700AE71}" name="Luke James Fahrney" initials="" userId="S::ljf1910@ads.northwestern.edu::0dfaeb95-5769-42cf-9c24-30a2c6271fbc" providerId="AD"/>
  <p188:author id="{025B1535-6057-AE66-6A04-26F86AAE219C}" name="Serena Frolli" initials="SF" userId="S::sfp4570@ads.northwestern.edu::25768c44-882e-477b-ae74-f1bddbe8d690" providerId="AD"/>
  <p188:author id="{C149BC3B-38BA-789E-16E5-A0AA5679DDE7}" name="Julian Francisco Rocher" initials="JR" userId="S::jfr4159@ads.northwestern.edu::44b00405-0c78-46f4-8661-959cace6e2d5" providerId="AD"/>
  <p188:author id="{9E300779-61A4-8F6C-4EEC-30D0047295B5}" name="Mingyuan Wang" initials="" userId="S::slg9978@ads.northwestern.edu::791760af-aec0-4ba0-95ae-1efeda5a8227" providerId="AD"/>
  <p188:author id="{AB1748B0-456F-2746-F9CB-9EE5478BB166}" name="Joshua William Natelson" initials="" userId="S::drc1803@ads.northwestern.edu::023ad1cf-22c1-4f26-a03d-edfbd71ca7c7" providerId="AD"/>
  <p188:author id="{CF0060BE-73F7-C2BC-7A7F-C89ABE9F5D6E}" name="Charlize Marythe Guillen" initials="CG" userId="S::cmg7980@ads.northwestern.edu::ebc5dcd5-9863-4ed7-b845-f8522c0b737f" providerId="AD"/>
  <p188:author id="{A1B0E2F2-12D2-4B60-F6B8-A9E2F2005745}" name="Omar Alfarooq Kamil" initials="OK" userId="S::bvr3332@ads.northwestern.edu::9e779044-01e1-48c9-9355-b22076dc3281" providerId="AD"/>
  <p188:author id="{075DE8FA-E234-ED50-F2AF-6C12B0ACDCFE}" name="Michael Ethan Bayer" initials="MB" userId="S::meb0282@ads.northwestern.edu::e33eb2b7-813e-4f09-adb0-2d15f9363911" providerId="AD"/>
  <p188:author id="{E87486FE-BEC4-6235-B15D-404D5C5424E7}" name="Victoria Israel" initials="VI" userId="S::vir0737@ads.northwestern.edu::09648963-568c-4ca7-acbd-f744585387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380B6"/>
    <a:srgbClr val="4E2A84"/>
    <a:srgbClr val="E9E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14F3B0-0CE2-A63E-9CB5-30A35B446D76}" v="19" dt="2024-11-04T16:47:33.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94694"/>
  </p:normalViewPr>
  <p:slideViewPr>
    <p:cSldViewPr snapToGrid="0">
      <p:cViewPr varScale="1">
        <p:scale>
          <a:sx n="121" d="100"/>
          <a:sy n="121" d="100"/>
        </p:scale>
        <p:origin x="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icto\Downloads\Book1%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victo\Downloads\Book1%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icto\Downloads\Book1%2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2287418840875"/>
          <c:y val="4.5194896114824155E-2"/>
          <c:w val="0.85196575561609833"/>
          <c:h val="0.69892628961549397"/>
        </c:manualLayout>
      </c:layout>
      <c:scatterChart>
        <c:scatterStyle val="smoothMarker"/>
        <c:varyColors val="0"/>
        <c:ser>
          <c:idx val="0"/>
          <c:order val="0"/>
          <c:tx>
            <c:strRef>
              <c:f>byshape_1mm_12_SS!$Q$1</c:f>
              <c:strCache>
                <c:ptCount val="1"/>
                <c:pt idx="0">
                  <c:v>PEN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byshape_1mm_12_SS!$Q$2:$Q$1001</c:f>
              <c:numCache>
                <c:formatCode>General</c:formatCode>
                <c:ptCount val="1000"/>
                <c:pt idx="0">
                  <c:v>0</c:v>
                </c:pt>
                <c:pt idx="1">
                  <c:v>28.5</c:v>
                </c:pt>
                <c:pt idx="2">
                  <c:v>72.099999999999994</c:v>
                </c:pt>
                <c:pt idx="3">
                  <c:v>109.9</c:v>
                </c:pt>
                <c:pt idx="4">
                  <c:v>81.45</c:v>
                </c:pt>
                <c:pt idx="5">
                  <c:v>101.75</c:v>
                </c:pt>
                <c:pt idx="6">
                  <c:v>148.85</c:v>
                </c:pt>
                <c:pt idx="7">
                  <c:v>134.93333333333334</c:v>
                </c:pt>
                <c:pt idx="8">
                  <c:v>166.20000000000002</c:v>
                </c:pt>
                <c:pt idx="9">
                  <c:v>221.29999999999998</c:v>
                </c:pt>
                <c:pt idx="10">
                  <c:v>230.76666666666665</c:v>
                </c:pt>
                <c:pt idx="11">
                  <c:v>299.53333333333336</c:v>
                </c:pt>
                <c:pt idx="12">
                  <c:v>329.90000000000003</c:v>
                </c:pt>
                <c:pt idx="13">
                  <c:v>411.2</c:v>
                </c:pt>
                <c:pt idx="14">
                  <c:v>355.4</c:v>
                </c:pt>
                <c:pt idx="15">
                  <c:v>463.82500000000005</c:v>
                </c:pt>
                <c:pt idx="16">
                  <c:v>549.25</c:v>
                </c:pt>
                <c:pt idx="17">
                  <c:v>610.90000000000009</c:v>
                </c:pt>
                <c:pt idx="18">
                  <c:v>729.125</c:v>
                </c:pt>
                <c:pt idx="19">
                  <c:v>778.39999999999986</c:v>
                </c:pt>
                <c:pt idx="20">
                  <c:v>843.32499999999993</c:v>
                </c:pt>
                <c:pt idx="21">
                  <c:v>925.02499999999998</c:v>
                </c:pt>
                <c:pt idx="22">
                  <c:v>1007.3</c:v>
                </c:pt>
                <c:pt idx="23">
                  <c:v>1111</c:v>
                </c:pt>
                <c:pt idx="24">
                  <c:v>1165.1500000000001</c:v>
                </c:pt>
                <c:pt idx="25">
                  <c:v>1216.675</c:v>
                </c:pt>
                <c:pt idx="26">
                  <c:v>1280.3499999999999</c:v>
                </c:pt>
                <c:pt idx="27">
                  <c:v>1353.4750000000001</c:v>
                </c:pt>
                <c:pt idx="28">
                  <c:v>1400.925</c:v>
                </c:pt>
                <c:pt idx="29">
                  <c:v>1467.9750000000001</c:v>
                </c:pt>
                <c:pt idx="30">
                  <c:v>1480.3000000000002</c:v>
                </c:pt>
                <c:pt idx="31">
                  <c:v>1539.8000000000002</c:v>
                </c:pt>
                <c:pt idx="32">
                  <c:v>1574.9666666666665</c:v>
                </c:pt>
                <c:pt idx="33">
                  <c:v>1593.8333333333333</c:v>
                </c:pt>
                <c:pt idx="34">
                  <c:v>1650.8</c:v>
                </c:pt>
                <c:pt idx="35">
                  <c:v>1756.3000000000002</c:v>
                </c:pt>
                <c:pt idx="36">
                  <c:v>2035.8</c:v>
                </c:pt>
                <c:pt idx="37">
                  <c:v>2110.35</c:v>
                </c:pt>
                <c:pt idx="38">
                  <c:v>2155.4499999999998</c:v>
                </c:pt>
                <c:pt idx="39">
                  <c:v>1854</c:v>
                </c:pt>
                <c:pt idx="40">
                  <c:v>2289.25</c:v>
                </c:pt>
                <c:pt idx="41">
                  <c:v>2366.0500000000002</c:v>
                </c:pt>
                <c:pt idx="42">
                  <c:v>2411.65</c:v>
                </c:pt>
                <c:pt idx="43">
                  <c:v>2455.15</c:v>
                </c:pt>
                <c:pt idx="44">
                  <c:v>2475</c:v>
                </c:pt>
                <c:pt idx="45">
                  <c:v>2524.6999999999998</c:v>
                </c:pt>
                <c:pt idx="46">
                  <c:v>2560</c:v>
                </c:pt>
                <c:pt idx="47">
                  <c:v>2614.6</c:v>
                </c:pt>
                <c:pt idx="48">
                  <c:v>2666.1499999999996</c:v>
                </c:pt>
                <c:pt idx="49">
                  <c:v>2787.3500000000004</c:v>
                </c:pt>
                <c:pt idx="50">
                  <c:v>2850.2</c:v>
                </c:pt>
                <c:pt idx="51">
                  <c:v>2888.95</c:v>
                </c:pt>
                <c:pt idx="52">
                  <c:v>2468.1999999999998</c:v>
                </c:pt>
                <c:pt idx="53">
                  <c:v>2543.8000000000002</c:v>
                </c:pt>
                <c:pt idx="54">
                  <c:v>2612.8000000000002</c:v>
                </c:pt>
                <c:pt idx="55">
                  <c:v>2702.4</c:v>
                </c:pt>
                <c:pt idx="56">
                  <c:v>2732.4</c:v>
                </c:pt>
                <c:pt idx="57">
                  <c:v>2835.1</c:v>
                </c:pt>
                <c:pt idx="58">
                  <c:v>2854.6</c:v>
                </c:pt>
                <c:pt idx="59">
                  <c:v>3030.7</c:v>
                </c:pt>
                <c:pt idx="60">
                  <c:v>3073</c:v>
                </c:pt>
                <c:pt idx="61">
                  <c:v>3138.9</c:v>
                </c:pt>
                <c:pt idx="62">
                  <c:v>3231.2</c:v>
                </c:pt>
                <c:pt idx="63">
                  <c:v>3237.7</c:v>
                </c:pt>
                <c:pt idx="64">
                  <c:v>3242.1</c:v>
                </c:pt>
                <c:pt idx="65">
                  <c:v>3261.9</c:v>
                </c:pt>
                <c:pt idx="66">
                  <c:v>3372.6</c:v>
                </c:pt>
                <c:pt idx="67">
                  <c:v>3369.5</c:v>
                </c:pt>
              </c:numCache>
            </c:numRef>
          </c:yVal>
          <c:smooth val="1"/>
          <c:extLst>
            <c:ext xmlns:c16="http://schemas.microsoft.com/office/drawing/2014/chart" uri="{C3380CC4-5D6E-409C-BE32-E72D297353CC}">
              <c16:uniqueId val="{00000000-CB72-4530-B0C6-3BE82F39D86A}"/>
            </c:ext>
          </c:extLst>
        </c:ser>
        <c:ser>
          <c:idx val="1"/>
          <c:order val="1"/>
          <c:tx>
            <c:strRef>
              <c:f>byshape_1mm_12_SS!$R$1</c:f>
              <c:strCache>
                <c:ptCount val="1"/>
                <c:pt idx="0">
                  <c:v>OCT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byshape_1mm_12_SS!$R$2:$R$1001</c:f>
              <c:numCache>
                <c:formatCode>General</c:formatCode>
                <c:ptCount val="1000"/>
                <c:pt idx="0">
                  <c:v>0</c:v>
                </c:pt>
                <c:pt idx="1">
                  <c:v>24.766666666666666</c:v>
                </c:pt>
                <c:pt idx="2">
                  <c:v>47.900000000000006</c:v>
                </c:pt>
                <c:pt idx="3">
                  <c:v>69.375</c:v>
                </c:pt>
                <c:pt idx="4">
                  <c:v>96.25</c:v>
                </c:pt>
                <c:pt idx="5">
                  <c:v>142.6</c:v>
                </c:pt>
                <c:pt idx="6">
                  <c:v>168.3</c:v>
                </c:pt>
                <c:pt idx="7">
                  <c:v>213.17500000000001</c:v>
                </c:pt>
                <c:pt idx="8">
                  <c:v>259.42500000000001</c:v>
                </c:pt>
                <c:pt idx="9">
                  <c:v>285.45</c:v>
                </c:pt>
                <c:pt idx="10">
                  <c:v>333.77499999999998</c:v>
                </c:pt>
                <c:pt idx="11">
                  <c:v>380.625</c:v>
                </c:pt>
                <c:pt idx="12">
                  <c:v>438.07500000000005</c:v>
                </c:pt>
                <c:pt idx="13">
                  <c:v>507.06666666666666</c:v>
                </c:pt>
                <c:pt idx="14">
                  <c:v>539.06666666666661</c:v>
                </c:pt>
                <c:pt idx="15">
                  <c:v>619</c:v>
                </c:pt>
                <c:pt idx="16">
                  <c:v>651.33333333333337</c:v>
                </c:pt>
                <c:pt idx="17">
                  <c:v>690.36666666666667</c:v>
                </c:pt>
                <c:pt idx="18">
                  <c:v>785.29999999999984</c:v>
                </c:pt>
                <c:pt idx="19">
                  <c:v>840.93333333333339</c:v>
                </c:pt>
                <c:pt idx="20">
                  <c:v>935.56666666666661</c:v>
                </c:pt>
                <c:pt idx="21">
                  <c:v>1006.2666666666668</c:v>
                </c:pt>
                <c:pt idx="22">
                  <c:v>1085.8999999999999</c:v>
                </c:pt>
                <c:pt idx="23">
                  <c:v>1153.3</c:v>
                </c:pt>
                <c:pt idx="24">
                  <c:v>973.55</c:v>
                </c:pt>
                <c:pt idx="25">
                  <c:v>1019.7</c:v>
                </c:pt>
                <c:pt idx="26">
                  <c:v>1088.25</c:v>
                </c:pt>
                <c:pt idx="27">
                  <c:v>1157.6999999999998</c:v>
                </c:pt>
                <c:pt idx="28">
                  <c:v>1261.95</c:v>
                </c:pt>
                <c:pt idx="29">
                  <c:v>1518.5</c:v>
                </c:pt>
                <c:pt idx="30">
                  <c:v>1570.3000000000002</c:v>
                </c:pt>
                <c:pt idx="31">
                  <c:v>1689.4499999999998</c:v>
                </c:pt>
                <c:pt idx="32">
                  <c:v>1756.75</c:v>
                </c:pt>
                <c:pt idx="33">
                  <c:v>1800.05</c:v>
                </c:pt>
                <c:pt idx="34">
                  <c:v>1862.85</c:v>
                </c:pt>
                <c:pt idx="35">
                  <c:v>1939.8</c:v>
                </c:pt>
                <c:pt idx="36">
                  <c:v>1996.1</c:v>
                </c:pt>
                <c:pt idx="37">
                  <c:v>2061.6</c:v>
                </c:pt>
                <c:pt idx="38">
                  <c:v>2090.6</c:v>
                </c:pt>
                <c:pt idx="39">
                  <c:v>2152.4499999999998</c:v>
                </c:pt>
                <c:pt idx="40">
                  <c:v>2191.4499999999998</c:v>
                </c:pt>
                <c:pt idx="41">
                  <c:v>2247.5</c:v>
                </c:pt>
                <c:pt idx="42">
                  <c:v>2299.5500000000002</c:v>
                </c:pt>
                <c:pt idx="43">
                  <c:v>2333.25</c:v>
                </c:pt>
                <c:pt idx="44">
                  <c:v>2357.85</c:v>
                </c:pt>
                <c:pt idx="45">
                  <c:v>2379.6000000000004</c:v>
                </c:pt>
                <c:pt idx="46">
                  <c:v>2428.5</c:v>
                </c:pt>
                <c:pt idx="47">
                  <c:v>2489.5</c:v>
                </c:pt>
                <c:pt idx="48">
                  <c:v>2509.85</c:v>
                </c:pt>
                <c:pt idx="49">
                  <c:v>2369.9</c:v>
                </c:pt>
                <c:pt idx="50">
                  <c:v>2412.6</c:v>
                </c:pt>
                <c:pt idx="51">
                  <c:v>2413.9</c:v>
                </c:pt>
                <c:pt idx="52">
                  <c:v>2415.9</c:v>
                </c:pt>
                <c:pt idx="53">
                  <c:v>2419.8000000000002</c:v>
                </c:pt>
                <c:pt idx="54">
                  <c:v>2422.1</c:v>
                </c:pt>
                <c:pt idx="55">
                  <c:v>2455.1999999999998</c:v>
                </c:pt>
                <c:pt idx="56">
                  <c:v>2476.5</c:v>
                </c:pt>
                <c:pt idx="57">
                  <c:v>2478.6999999999998</c:v>
                </c:pt>
                <c:pt idx="58">
                  <c:v>2476.3000000000002</c:v>
                </c:pt>
                <c:pt idx="59">
                  <c:v>2478.8000000000002</c:v>
                </c:pt>
                <c:pt idx="60">
                  <c:v>2477.5</c:v>
                </c:pt>
                <c:pt idx="61">
                  <c:v>2476.3000000000002</c:v>
                </c:pt>
                <c:pt idx="62">
                  <c:v>2492</c:v>
                </c:pt>
                <c:pt idx="63">
                  <c:v>2494.1999999999998</c:v>
                </c:pt>
                <c:pt idx="64">
                  <c:v>2494</c:v>
                </c:pt>
                <c:pt idx="65">
                  <c:v>2462</c:v>
                </c:pt>
                <c:pt idx="66">
                  <c:v>2492.9</c:v>
                </c:pt>
                <c:pt idx="67">
                  <c:v>2496.8000000000002</c:v>
                </c:pt>
                <c:pt idx="68">
                  <c:v>2495.8000000000002</c:v>
                </c:pt>
                <c:pt idx="69">
                  <c:v>2492.1999999999998</c:v>
                </c:pt>
                <c:pt idx="70">
                  <c:v>2492.1999999999998</c:v>
                </c:pt>
                <c:pt idx="71">
                  <c:v>2490.6</c:v>
                </c:pt>
                <c:pt idx="72">
                  <c:v>2491.6999999999998</c:v>
                </c:pt>
                <c:pt idx="73">
                  <c:v>2493.6999999999998</c:v>
                </c:pt>
                <c:pt idx="74">
                  <c:v>2490.6</c:v>
                </c:pt>
                <c:pt idx="75">
                  <c:v>2490.4</c:v>
                </c:pt>
                <c:pt idx="76">
                  <c:v>2491.4</c:v>
                </c:pt>
                <c:pt idx="77">
                  <c:v>2490.4</c:v>
                </c:pt>
                <c:pt idx="78">
                  <c:v>2490.1999999999998</c:v>
                </c:pt>
                <c:pt idx="79">
                  <c:v>2490.6999999999998</c:v>
                </c:pt>
                <c:pt idx="80">
                  <c:v>2489.6</c:v>
                </c:pt>
                <c:pt idx="81">
                  <c:v>2492.6999999999998</c:v>
                </c:pt>
                <c:pt idx="82">
                  <c:v>2494.6999999999998</c:v>
                </c:pt>
                <c:pt idx="83">
                  <c:v>2490.4</c:v>
                </c:pt>
                <c:pt idx="84">
                  <c:v>2488.4</c:v>
                </c:pt>
                <c:pt idx="85">
                  <c:v>2491</c:v>
                </c:pt>
                <c:pt idx="86">
                  <c:v>2489.8000000000002</c:v>
                </c:pt>
                <c:pt idx="87">
                  <c:v>2489.4</c:v>
                </c:pt>
                <c:pt idx="88">
                  <c:v>2489.6999999999998</c:v>
                </c:pt>
                <c:pt idx="89">
                  <c:v>2489.5</c:v>
                </c:pt>
                <c:pt idx="90">
                  <c:v>2490.9</c:v>
                </c:pt>
                <c:pt idx="91">
                  <c:v>2490.1</c:v>
                </c:pt>
                <c:pt idx="92">
                  <c:v>2490.4</c:v>
                </c:pt>
                <c:pt idx="93">
                  <c:v>2489.4</c:v>
                </c:pt>
                <c:pt idx="94">
                  <c:v>2487.1999999999998</c:v>
                </c:pt>
                <c:pt idx="95">
                  <c:v>2488.5</c:v>
                </c:pt>
                <c:pt idx="96">
                  <c:v>2487.6999999999998</c:v>
                </c:pt>
                <c:pt idx="97">
                  <c:v>2488.5</c:v>
                </c:pt>
                <c:pt idx="98">
                  <c:v>2486.5</c:v>
                </c:pt>
                <c:pt idx="99">
                  <c:v>2486.3000000000002</c:v>
                </c:pt>
                <c:pt idx="100">
                  <c:v>2485.5</c:v>
                </c:pt>
                <c:pt idx="101">
                  <c:v>2487.1</c:v>
                </c:pt>
                <c:pt idx="102">
                  <c:v>2488.1</c:v>
                </c:pt>
                <c:pt idx="103">
                  <c:v>2489.5</c:v>
                </c:pt>
                <c:pt idx="104">
                  <c:v>2488.6</c:v>
                </c:pt>
                <c:pt idx="105">
                  <c:v>2488.6999999999998</c:v>
                </c:pt>
                <c:pt idx="106">
                  <c:v>2486.6999999999998</c:v>
                </c:pt>
                <c:pt idx="107">
                  <c:v>2490</c:v>
                </c:pt>
                <c:pt idx="108">
                  <c:v>2490.4</c:v>
                </c:pt>
                <c:pt idx="109">
                  <c:v>2490.9</c:v>
                </c:pt>
                <c:pt idx="110">
                  <c:v>2496.1999999999998</c:v>
                </c:pt>
                <c:pt idx="111">
                  <c:v>2501</c:v>
                </c:pt>
                <c:pt idx="112">
                  <c:v>2497.4</c:v>
                </c:pt>
                <c:pt idx="113">
                  <c:v>2487.8000000000002</c:v>
                </c:pt>
                <c:pt idx="114">
                  <c:v>2478.8000000000002</c:v>
                </c:pt>
                <c:pt idx="115">
                  <c:v>2478.5</c:v>
                </c:pt>
                <c:pt idx="116">
                  <c:v>2492.3000000000002</c:v>
                </c:pt>
                <c:pt idx="117">
                  <c:v>2487</c:v>
                </c:pt>
                <c:pt idx="118">
                  <c:v>2480.8000000000002</c:v>
                </c:pt>
                <c:pt idx="119">
                  <c:v>2484</c:v>
                </c:pt>
                <c:pt idx="120">
                  <c:v>2485.6999999999998</c:v>
                </c:pt>
                <c:pt idx="121">
                  <c:v>2485.9</c:v>
                </c:pt>
                <c:pt idx="122">
                  <c:v>2478.1999999999998</c:v>
                </c:pt>
                <c:pt idx="123">
                  <c:v>2476.3000000000002</c:v>
                </c:pt>
                <c:pt idx="124">
                  <c:v>2479.6</c:v>
                </c:pt>
                <c:pt idx="125">
                  <c:v>2486.3000000000002</c:v>
                </c:pt>
                <c:pt idx="126">
                  <c:v>2482.6999999999998</c:v>
                </c:pt>
                <c:pt idx="127">
                  <c:v>2483.1999999999998</c:v>
                </c:pt>
                <c:pt idx="128">
                  <c:v>2485.8000000000002</c:v>
                </c:pt>
                <c:pt idx="129">
                  <c:v>2479.1</c:v>
                </c:pt>
                <c:pt idx="130">
                  <c:v>2486.6</c:v>
                </c:pt>
                <c:pt idx="131">
                  <c:v>2483.9</c:v>
                </c:pt>
                <c:pt idx="132">
                  <c:v>2487.4</c:v>
                </c:pt>
                <c:pt idx="133">
                  <c:v>2482.5</c:v>
                </c:pt>
                <c:pt idx="134">
                  <c:v>2481.3000000000002</c:v>
                </c:pt>
                <c:pt idx="135">
                  <c:v>2486</c:v>
                </c:pt>
                <c:pt idx="136">
                  <c:v>2483.1</c:v>
                </c:pt>
                <c:pt idx="137">
                  <c:v>2481.5</c:v>
                </c:pt>
                <c:pt idx="138">
                  <c:v>2556.8000000000002</c:v>
                </c:pt>
                <c:pt idx="139">
                  <c:v>2570.1</c:v>
                </c:pt>
                <c:pt idx="140">
                  <c:v>2619.6</c:v>
                </c:pt>
                <c:pt idx="141">
                  <c:v>2622.5</c:v>
                </c:pt>
                <c:pt idx="142">
                  <c:v>2618.5</c:v>
                </c:pt>
                <c:pt idx="143">
                  <c:v>2611.5</c:v>
                </c:pt>
              </c:numCache>
            </c:numRef>
          </c:yVal>
          <c:smooth val="1"/>
          <c:extLst>
            <c:ext xmlns:c16="http://schemas.microsoft.com/office/drawing/2014/chart" uri="{C3380CC4-5D6E-409C-BE32-E72D297353CC}">
              <c16:uniqueId val="{00000001-CB72-4530-B0C6-3BE82F39D86A}"/>
            </c:ext>
          </c:extLst>
        </c:ser>
        <c:ser>
          <c:idx val="2"/>
          <c:order val="2"/>
          <c:tx>
            <c:strRef>
              <c:f>byshape_1mm_12_SS!$S$1</c:f>
              <c:strCache>
                <c:ptCount val="1"/>
                <c:pt idx="0">
                  <c:v>SEC</c:v>
                </c:pt>
              </c:strCache>
            </c:strRef>
          </c:tx>
          <c:spPr>
            <a:ln w="19050" cap="rnd">
              <a:solidFill>
                <a:schemeClr val="accent6"/>
              </a:solidFill>
              <a:round/>
            </a:ln>
            <a:effectLst/>
          </c:spPr>
          <c:marker>
            <c:symbol val="circle"/>
            <c:size val="5"/>
            <c:spPr>
              <a:solidFill>
                <a:schemeClr val="accent3"/>
              </a:solidFill>
              <a:ln w="9525">
                <a:solidFill>
                  <a:schemeClr val="accent3"/>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byshape_1mm_12_SS!$S$2:$S$1001</c:f>
              <c:numCache>
                <c:formatCode>General</c:formatCode>
                <c:ptCount val="1000"/>
                <c:pt idx="0">
                  <c:v>0</c:v>
                </c:pt>
                <c:pt idx="1">
                  <c:v>13.4</c:v>
                </c:pt>
                <c:pt idx="2">
                  <c:v>27.625</c:v>
                </c:pt>
                <c:pt idx="3">
                  <c:v>55.675000000000004</c:v>
                </c:pt>
                <c:pt idx="4">
                  <c:v>86.45</c:v>
                </c:pt>
                <c:pt idx="5">
                  <c:v>121.30000000000001</c:v>
                </c:pt>
                <c:pt idx="6">
                  <c:v>159.80000000000001</c:v>
                </c:pt>
                <c:pt idx="7">
                  <c:v>200.22499999999999</c:v>
                </c:pt>
                <c:pt idx="8">
                  <c:v>242</c:v>
                </c:pt>
                <c:pt idx="9">
                  <c:v>287.60000000000002</c:v>
                </c:pt>
                <c:pt idx="10">
                  <c:v>320.25</c:v>
                </c:pt>
                <c:pt idx="11">
                  <c:v>370.27499999999998</c:v>
                </c:pt>
                <c:pt idx="12">
                  <c:v>416.65</c:v>
                </c:pt>
                <c:pt idx="13">
                  <c:v>467.75</c:v>
                </c:pt>
                <c:pt idx="14">
                  <c:v>522.20000000000005</c:v>
                </c:pt>
                <c:pt idx="15">
                  <c:v>463.8</c:v>
                </c:pt>
                <c:pt idx="16">
                  <c:v>515.02</c:v>
                </c:pt>
                <c:pt idx="17">
                  <c:v>566.79999999999995</c:v>
                </c:pt>
                <c:pt idx="18">
                  <c:v>651.04</c:v>
                </c:pt>
                <c:pt idx="19">
                  <c:v>693.2</c:v>
                </c:pt>
                <c:pt idx="20">
                  <c:v>775.93999999999994</c:v>
                </c:pt>
                <c:pt idx="21">
                  <c:v>859.54</c:v>
                </c:pt>
                <c:pt idx="22">
                  <c:v>940.22</c:v>
                </c:pt>
                <c:pt idx="23">
                  <c:v>1042.5</c:v>
                </c:pt>
                <c:pt idx="24">
                  <c:v>1112.98</c:v>
                </c:pt>
                <c:pt idx="25">
                  <c:v>1159.3399999999997</c:v>
                </c:pt>
                <c:pt idx="26">
                  <c:v>1207.2599999999998</c:v>
                </c:pt>
                <c:pt idx="27">
                  <c:v>1277.5</c:v>
                </c:pt>
                <c:pt idx="28">
                  <c:v>1329.06</c:v>
                </c:pt>
                <c:pt idx="29">
                  <c:v>1410.9</c:v>
                </c:pt>
                <c:pt idx="30">
                  <c:v>1449.3200000000002</c:v>
                </c:pt>
                <c:pt idx="31">
                  <c:v>1489.52</c:v>
                </c:pt>
                <c:pt idx="32">
                  <c:v>1533.38</c:v>
                </c:pt>
                <c:pt idx="33">
                  <c:v>1575.7599999999998</c:v>
                </c:pt>
                <c:pt idx="34">
                  <c:v>1619.78</c:v>
                </c:pt>
                <c:pt idx="35">
                  <c:v>1651.7</c:v>
                </c:pt>
                <c:pt idx="36">
                  <c:v>1691</c:v>
                </c:pt>
                <c:pt idx="37">
                  <c:v>1714.94</c:v>
                </c:pt>
                <c:pt idx="38">
                  <c:v>1735.0600000000002</c:v>
                </c:pt>
                <c:pt idx="39">
                  <c:v>1755.9</c:v>
                </c:pt>
                <c:pt idx="40">
                  <c:v>1775.86</c:v>
                </c:pt>
                <c:pt idx="41">
                  <c:v>1801.2</c:v>
                </c:pt>
                <c:pt idx="42">
                  <c:v>1823.72</c:v>
                </c:pt>
                <c:pt idx="43">
                  <c:v>1845.5</c:v>
                </c:pt>
                <c:pt idx="44">
                  <c:v>1872.92</c:v>
                </c:pt>
                <c:pt idx="45">
                  <c:v>1889.56</c:v>
                </c:pt>
                <c:pt idx="46">
                  <c:v>1914.9</c:v>
                </c:pt>
                <c:pt idx="47">
                  <c:v>1925.48</c:v>
                </c:pt>
                <c:pt idx="48">
                  <c:v>1938.56</c:v>
                </c:pt>
                <c:pt idx="49">
                  <c:v>1928.98</c:v>
                </c:pt>
                <c:pt idx="50">
                  <c:v>1924.86</c:v>
                </c:pt>
                <c:pt idx="51">
                  <c:v>1930.5400000000002</c:v>
                </c:pt>
                <c:pt idx="52">
                  <c:v>1936.48</c:v>
                </c:pt>
                <c:pt idx="53">
                  <c:v>1938.72</c:v>
                </c:pt>
                <c:pt idx="54">
                  <c:v>1947.8200000000002</c:v>
                </c:pt>
                <c:pt idx="55">
                  <c:v>1950.1200000000001</c:v>
                </c:pt>
                <c:pt idx="56">
                  <c:v>1952.1599999999999</c:v>
                </c:pt>
                <c:pt idx="57">
                  <c:v>1953.72</c:v>
                </c:pt>
                <c:pt idx="58">
                  <c:v>1959.6600000000003</c:v>
                </c:pt>
                <c:pt idx="59">
                  <c:v>1962.0199999999998</c:v>
                </c:pt>
                <c:pt idx="60">
                  <c:v>1964.8399999999997</c:v>
                </c:pt>
                <c:pt idx="61">
                  <c:v>1966.6799999999998</c:v>
                </c:pt>
                <c:pt idx="62">
                  <c:v>1964.1799999999998</c:v>
                </c:pt>
                <c:pt idx="63">
                  <c:v>1960.2800000000002</c:v>
                </c:pt>
                <c:pt idx="64">
                  <c:v>1961.36</c:v>
                </c:pt>
                <c:pt idx="65">
                  <c:v>1959.94</c:v>
                </c:pt>
                <c:pt idx="66">
                  <c:v>1958.8800000000003</c:v>
                </c:pt>
                <c:pt idx="67">
                  <c:v>1955.14</c:v>
                </c:pt>
                <c:pt idx="68">
                  <c:v>1960.5</c:v>
                </c:pt>
                <c:pt idx="69">
                  <c:v>1972.6599999999999</c:v>
                </c:pt>
                <c:pt idx="70">
                  <c:v>1980.02</c:v>
                </c:pt>
                <c:pt idx="71">
                  <c:v>1978.86</c:v>
                </c:pt>
                <c:pt idx="72">
                  <c:v>1979.3400000000001</c:v>
                </c:pt>
                <c:pt idx="73">
                  <c:v>1979.5400000000002</c:v>
                </c:pt>
                <c:pt idx="74">
                  <c:v>1978.1599999999999</c:v>
                </c:pt>
                <c:pt idx="75">
                  <c:v>1978.92</c:v>
                </c:pt>
                <c:pt idx="76">
                  <c:v>1986.4199999999996</c:v>
                </c:pt>
                <c:pt idx="77">
                  <c:v>1985.8</c:v>
                </c:pt>
                <c:pt idx="78">
                  <c:v>1985.7400000000002</c:v>
                </c:pt>
                <c:pt idx="79">
                  <c:v>1985.2400000000002</c:v>
                </c:pt>
                <c:pt idx="80">
                  <c:v>1986.2</c:v>
                </c:pt>
                <c:pt idx="81">
                  <c:v>1985.1599999999999</c:v>
                </c:pt>
                <c:pt idx="82">
                  <c:v>1985.1799999999998</c:v>
                </c:pt>
                <c:pt idx="83">
                  <c:v>1986.56</c:v>
                </c:pt>
                <c:pt idx="84">
                  <c:v>1986.36</c:v>
                </c:pt>
                <c:pt idx="85">
                  <c:v>1988.44</c:v>
                </c:pt>
                <c:pt idx="86">
                  <c:v>1987.5</c:v>
                </c:pt>
                <c:pt idx="87">
                  <c:v>1989.9800000000002</c:v>
                </c:pt>
                <c:pt idx="88">
                  <c:v>1993.52</c:v>
                </c:pt>
                <c:pt idx="89">
                  <c:v>2011.7600000000002</c:v>
                </c:pt>
                <c:pt idx="90">
                  <c:v>2017.1</c:v>
                </c:pt>
                <c:pt idx="91">
                  <c:v>2010.42</c:v>
                </c:pt>
                <c:pt idx="92">
                  <c:v>2017.7599999999998</c:v>
                </c:pt>
                <c:pt idx="93">
                  <c:v>2019.7599999999998</c:v>
                </c:pt>
                <c:pt idx="94">
                  <c:v>2021.7</c:v>
                </c:pt>
                <c:pt idx="95">
                  <c:v>2017.9</c:v>
                </c:pt>
                <c:pt idx="96">
                  <c:v>2019.72</c:v>
                </c:pt>
                <c:pt idx="97">
                  <c:v>2018.1</c:v>
                </c:pt>
                <c:pt idx="98">
                  <c:v>2013.3</c:v>
                </c:pt>
                <c:pt idx="99">
                  <c:v>2014.6599999999999</c:v>
                </c:pt>
                <c:pt idx="100">
                  <c:v>2202.9500000000003</c:v>
                </c:pt>
                <c:pt idx="101">
                  <c:v>2019.3</c:v>
                </c:pt>
                <c:pt idx="102">
                  <c:v>2016.9</c:v>
                </c:pt>
                <c:pt idx="103">
                  <c:v>2018.2</c:v>
                </c:pt>
                <c:pt idx="104">
                  <c:v>2203.2249999999999</c:v>
                </c:pt>
                <c:pt idx="105">
                  <c:v>2018.14</c:v>
                </c:pt>
                <c:pt idx="106">
                  <c:v>2032.3</c:v>
                </c:pt>
                <c:pt idx="107">
                  <c:v>2037.2</c:v>
                </c:pt>
                <c:pt idx="108">
                  <c:v>2029.7599999999998</c:v>
                </c:pt>
                <c:pt idx="109">
                  <c:v>2033.8800000000003</c:v>
                </c:pt>
                <c:pt idx="110">
                  <c:v>2036.78</c:v>
                </c:pt>
                <c:pt idx="111">
                  <c:v>2041.3799999999999</c:v>
                </c:pt>
                <c:pt idx="112">
                  <c:v>2040.5600000000002</c:v>
                </c:pt>
                <c:pt idx="113">
                  <c:v>2039.52</c:v>
                </c:pt>
                <c:pt idx="114">
                  <c:v>1868.8249999999998</c:v>
                </c:pt>
                <c:pt idx="115">
                  <c:v>1870.15</c:v>
                </c:pt>
                <c:pt idx="116">
                  <c:v>2064.2333333333336</c:v>
                </c:pt>
                <c:pt idx="117">
                  <c:v>2065.3999999999996</c:v>
                </c:pt>
                <c:pt idx="118">
                  <c:v>2065.7666666666664</c:v>
                </c:pt>
                <c:pt idx="119">
                  <c:v>2066.1</c:v>
                </c:pt>
                <c:pt idx="120">
                  <c:v>2064.8666666666668</c:v>
                </c:pt>
                <c:pt idx="121">
                  <c:v>1850.35</c:v>
                </c:pt>
                <c:pt idx="122">
                  <c:v>1852.1999999999998</c:v>
                </c:pt>
                <c:pt idx="123">
                  <c:v>1858.15</c:v>
                </c:pt>
                <c:pt idx="124">
                  <c:v>1858.7</c:v>
                </c:pt>
                <c:pt idx="125">
                  <c:v>1851.5500000000002</c:v>
                </c:pt>
                <c:pt idx="126">
                  <c:v>1847.7</c:v>
                </c:pt>
                <c:pt idx="127">
                  <c:v>1850.8000000000002</c:v>
                </c:pt>
                <c:pt idx="128">
                  <c:v>1850.05</c:v>
                </c:pt>
                <c:pt idx="129">
                  <c:v>1844.95</c:v>
                </c:pt>
                <c:pt idx="130">
                  <c:v>1846.05</c:v>
                </c:pt>
                <c:pt idx="131">
                  <c:v>1846.2</c:v>
                </c:pt>
                <c:pt idx="132">
                  <c:v>1857.75</c:v>
                </c:pt>
                <c:pt idx="133">
                  <c:v>1863.45</c:v>
                </c:pt>
                <c:pt idx="134">
                  <c:v>1864.5</c:v>
                </c:pt>
                <c:pt idx="135">
                  <c:v>2133.9</c:v>
                </c:pt>
                <c:pt idx="136">
                  <c:v>2132.4</c:v>
                </c:pt>
                <c:pt idx="137">
                  <c:v>2130.8000000000002</c:v>
                </c:pt>
                <c:pt idx="138">
                  <c:v>2136.1</c:v>
                </c:pt>
                <c:pt idx="139">
                  <c:v>2135.3000000000002</c:v>
                </c:pt>
                <c:pt idx="140">
                  <c:v>2133.6999999999998</c:v>
                </c:pt>
                <c:pt idx="141">
                  <c:v>2132.3000000000002</c:v>
                </c:pt>
                <c:pt idx="142">
                  <c:v>2133</c:v>
                </c:pt>
                <c:pt idx="143">
                  <c:v>2134.3000000000002</c:v>
                </c:pt>
                <c:pt idx="144">
                  <c:v>2128.4</c:v>
                </c:pt>
                <c:pt idx="145">
                  <c:v>2136.5</c:v>
                </c:pt>
                <c:pt idx="146">
                  <c:v>2133.5</c:v>
                </c:pt>
                <c:pt idx="147">
                  <c:v>2133.1</c:v>
                </c:pt>
                <c:pt idx="148">
                  <c:v>2131.3000000000002</c:v>
                </c:pt>
                <c:pt idx="149">
                  <c:v>2133.1999999999998</c:v>
                </c:pt>
              </c:numCache>
            </c:numRef>
          </c:yVal>
          <c:smooth val="1"/>
          <c:extLst>
            <c:ext xmlns:c16="http://schemas.microsoft.com/office/drawing/2014/chart" uri="{C3380CC4-5D6E-409C-BE32-E72D297353CC}">
              <c16:uniqueId val="{00000002-CB72-4530-B0C6-3BE82F39D86A}"/>
            </c:ext>
          </c:extLst>
        </c:ser>
        <c:dLbls>
          <c:showLegendKey val="0"/>
          <c:showVal val="0"/>
          <c:showCatName val="0"/>
          <c:showSerName val="0"/>
          <c:showPercent val="0"/>
          <c:showBubbleSize val="0"/>
        </c:dLbls>
        <c:axId val="1853470720"/>
        <c:axId val="1853469280"/>
      </c:scatterChart>
      <c:valAx>
        <c:axId val="1853470720"/>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Inflation Pressure (psi)</a:t>
                </a:r>
              </a:p>
            </c:rich>
          </c:tx>
          <c:layout>
            <c:manualLayout>
              <c:xMode val="edge"/>
              <c:yMode val="edge"/>
              <c:x val="0.41453931996005466"/>
              <c:y val="0.81683523244913314"/>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69280"/>
        <c:crosses val="autoZero"/>
        <c:crossBetween val="midCat"/>
        <c:majorUnit val="25"/>
      </c:valAx>
      <c:valAx>
        <c:axId val="1853469280"/>
        <c:scaling>
          <c:orientation val="minMax"/>
          <c:max val="3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Volume (mL)</a:t>
                </a:r>
              </a:p>
            </c:rich>
          </c:tx>
          <c:layout>
            <c:manualLayout>
              <c:xMode val="edge"/>
              <c:yMode val="edge"/>
              <c:x val="1.0261034247615724E-2"/>
              <c:y val="0.26050642354463471"/>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707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2287418840875"/>
          <c:y val="4.5194896114824155E-2"/>
          <c:w val="0.85196575561609833"/>
          <c:h val="0.69892628961549397"/>
        </c:manualLayout>
      </c:layout>
      <c:scatterChart>
        <c:scatterStyle val="smoothMarker"/>
        <c:varyColors val="0"/>
        <c:ser>
          <c:idx val="0"/>
          <c:order val="0"/>
          <c:tx>
            <c:strRef>
              <c:f>byshape_1mm_12_SS!$Q$1</c:f>
              <c:strCache>
                <c:ptCount val="1"/>
                <c:pt idx="0">
                  <c:v>PEN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byshape_1mm_12_SS!$Q$2:$Q$1001</c:f>
              <c:numCache>
                <c:formatCode>General</c:formatCode>
                <c:ptCount val="1000"/>
                <c:pt idx="0">
                  <c:v>0</c:v>
                </c:pt>
                <c:pt idx="1">
                  <c:v>28.5</c:v>
                </c:pt>
                <c:pt idx="2">
                  <c:v>72.099999999999994</c:v>
                </c:pt>
                <c:pt idx="3">
                  <c:v>109.9</c:v>
                </c:pt>
                <c:pt idx="4">
                  <c:v>81.45</c:v>
                </c:pt>
                <c:pt idx="5">
                  <c:v>101.75</c:v>
                </c:pt>
                <c:pt idx="6">
                  <c:v>148.85</c:v>
                </c:pt>
                <c:pt idx="7">
                  <c:v>134.93333333333334</c:v>
                </c:pt>
                <c:pt idx="8">
                  <c:v>166.20000000000002</c:v>
                </c:pt>
                <c:pt idx="9">
                  <c:v>221.29999999999998</c:v>
                </c:pt>
                <c:pt idx="10">
                  <c:v>230.76666666666665</c:v>
                </c:pt>
                <c:pt idx="11">
                  <c:v>299.53333333333336</c:v>
                </c:pt>
                <c:pt idx="12">
                  <c:v>329.90000000000003</c:v>
                </c:pt>
                <c:pt idx="13">
                  <c:v>411.2</c:v>
                </c:pt>
                <c:pt idx="14">
                  <c:v>355.4</c:v>
                </c:pt>
                <c:pt idx="15">
                  <c:v>463.82500000000005</c:v>
                </c:pt>
                <c:pt idx="16">
                  <c:v>549.25</c:v>
                </c:pt>
                <c:pt idx="17">
                  <c:v>610.90000000000009</c:v>
                </c:pt>
                <c:pt idx="18">
                  <c:v>729.125</c:v>
                </c:pt>
                <c:pt idx="19">
                  <c:v>778.39999999999986</c:v>
                </c:pt>
                <c:pt idx="20">
                  <c:v>843.32499999999993</c:v>
                </c:pt>
                <c:pt idx="21">
                  <c:v>925.02499999999998</c:v>
                </c:pt>
                <c:pt idx="22">
                  <c:v>1007.3</c:v>
                </c:pt>
                <c:pt idx="23">
                  <c:v>1111</c:v>
                </c:pt>
                <c:pt idx="24">
                  <c:v>1165.1500000000001</c:v>
                </c:pt>
                <c:pt idx="25">
                  <c:v>1216.675</c:v>
                </c:pt>
                <c:pt idx="26">
                  <c:v>1280.3499999999999</c:v>
                </c:pt>
                <c:pt idx="27">
                  <c:v>1353.4750000000001</c:v>
                </c:pt>
                <c:pt idx="28">
                  <c:v>1400.925</c:v>
                </c:pt>
                <c:pt idx="29">
                  <c:v>1467.9750000000001</c:v>
                </c:pt>
                <c:pt idx="30">
                  <c:v>1480.3000000000002</c:v>
                </c:pt>
                <c:pt idx="31">
                  <c:v>1539.8000000000002</c:v>
                </c:pt>
                <c:pt idx="32">
                  <c:v>1574.9666666666665</c:v>
                </c:pt>
                <c:pt idx="33">
                  <c:v>1593.8333333333333</c:v>
                </c:pt>
                <c:pt idx="34">
                  <c:v>1650.8</c:v>
                </c:pt>
                <c:pt idx="35">
                  <c:v>1756.3000000000002</c:v>
                </c:pt>
                <c:pt idx="36">
                  <c:v>2035.8</c:v>
                </c:pt>
                <c:pt idx="37">
                  <c:v>2110.35</c:v>
                </c:pt>
                <c:pt idx="38">
                  <c:v>2155.4499999999998</c:v>
                </c:pt>
                <c:pt idx="39">
                  <c:v>1854</c:v>
                </c:pt>
                <c:pt idx="40">
                  <c:v>2289.25</c:v>
                </c:pt>
                <c:pt idx="41">
                  <c:v>2366.0500000000002</c:v>
                </c:pt>
                <c:pt idx="42">
                  <c:v>2411.65</c:v>
                </c:pt>
                <c:pt idx="43">
                  <c:v>2455.15</c:v>
                </c:pt>
                <c:pt idx="44">
                  <c:v>2475</c:v>
                </c:pt>
                <c:pt idx="45">
                  <c:v>2524.6999999999998</c:v>
                </c:pt>
                <c:pt idx="46">
                  <c:v>2560</c:v>
                </c:pt>
                <c:pt idx="47">
                  <c:v>2614.6</c:v>
                </c:pt>
                <c:pt idx="48">
                  <c:v>2666.1499999999996</c:v>
                </c:pt>
                <c:pt idx="49">
                  <c:v>2787.3500000000004</c:v>
                </c:pt>
                <c:pt idx="50">
                  <c:v>2850.2</c:v>
                </c:pt>
                <c:pt idx="51">
                  <c:v>2888.95</c:v>
                </c:pt>
                <c:pt idx="52">
                  <c:v>2468.1999999999998</c:v>
                </c:pt>
                <c:pt idx="53">
                  <c:v>2543.8000000000002</c:v>
                </c:pt>
                <c:pt idx="54">
                  <c:v>2612.8000000000002</c:v>
                </c:pt>
                <c:pt idx="55">
                  <c:v>2702.4</c:v>
                </c:pt>
                <c:pt idx="56">
                  <c:v>2732.4</c:v>
                </c:pt>
                <c:pt idx="57">
                  <c:v>2835.1</c:v>
                </c:pt>
                <c:pt idx="58">
                  <c:v>2854.6</c:v>
                </c:pt>
                <c:pt idx="59">
                  <c:v>3030.7</c:v>
                </c:pt>
                <c:pt idx="60">
                  <c:v>3073</c:v>
                </c:pt>
                <c:pt idx="61">
                  <c:v>3138.9</c:v>
                </c:pt>
                <c:pt idx="62">
                  <c:v>3231.2</c:v>
                </c:pt>
                <c:pt idx="63">
                  <c:v>3237.7</c:v>
                </c:pt>
                <c:pt idx="64">
                  <c:v>3242.1</c:v>
                </c:pt>
                <c:pt idx="65">
                  <c:v>3261.9</c:v>
                </c:pt>
                <c:pt idx="66">
                  <c:v>3372.6</c:v>
                </c:pt>
                <c:pt idx="67">
                  <c:v>3369.5</c:v>
                </c:pt>
              </c:numCache>
            </c:numRef>
          </c:yVal>
          <c:smooth val="1"/>
          <c:extLst>
            <c:ext xmlns:c16="http://schemas.microsoft.com/office/drawing/2014/chart" uri="{C3380CC4-5D6E-409C-BE32-E72D297353CC}">
              <c16:uniqueId val="{00000000-CB72-4530-B0C6-3BE82F39D86A}"/>
            </c:ext>
          </c:extLst>
        </c:ser>
        <c:ser>
          <c:idx val="1"/>
          <c:order val="1"/>
          <c:tx>
            <c:strRef>
              <c:f>byshape_1mm_12_SS!$R$1</c:f>
              <c:strCache>
                <c:ptCount val="1"/>
                <c:pt idx="0">
                  <c:v>OCT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byshape_1mm_12_SS!$R$2:$R$1001</c:f>
              <c:numCache>
                <c:formatCode>General</c:formatCode>
                <c:ptCount val="1000"/>
                <c:pt idx="0">
                  <c:v>0</c:v>
                </c:pt>
                <c:pt idx="1">
                  <c:v>24.766666666666666</c:v>
                </c:pt>
                <c:pt idx="2">
                  <c:v>47.900000000000006</c:v>
                </c:pt>
                <c:pt idx="3">
                  <c:v>69.375</c:v>
                </c:pt>
                <c:pt idx="4">
                  <c:v>96.25</c:v>
                </c:pt>
                <c:pt idx="5">
                  <c:v>142.6</c:v>
                </c:pt>
                <c:pt idx="6">
                  <c:v>168.3</c:v>
                </c:pt>
                <c:pt idx="7">
                  <c:v>213.17500000000001</c:v>
                </c:pt>
                <c:pt idx="8">
                  <c:v>259.42500000000001</c:v>
                </c:pt>
                <c:pt idx="9">
                  <c:v>285.45</c:v>
                </c:pt>
                <c:pt idx="10">
                  <c:v>333.77499999999998</c:v>
                </c:pt>
                <c:pt idx="11">
                  <c:v>380.625</c:v>
                </c:pt>
                <c:pt idx="12">
                  <c:v>438.07500000000005</c:v>
                </c:pt>
                <c:pt idx="13">
                  <c:v>507.06666666666666</c:v>
                </c:pt>
                <c:pt idx="14">
                  <c:v>539.06666666666661</c:v>
                </c:pt>
                <c:pt idx="15">
                  <c:v>619</c:v>
                </c:pt>
                <c:pt idx="16">
                  <c:v>651.33333333333337</c:v>
                </c:pt>
                <c:pt idx="17">
                  <c:v>690.36666666666667</c:v>
                </c:pt>
                <c:pt idx="18">
                  <c:v>785.29999999999984</c:v>
                </c:pt>
                <c:pt idx="19">
                  <c:v>840.93333333333339</c:v>
                </c:pt>
                <c:pt idx="20">
                  <c:v>935.56666666666661</c:v>
                </c:pt>
                <c:pt idx="21">
                  <c:v>1006.2666666666668</c:v>
                </c:pt>
                <c:pt idx="22">
                  <c:v>1085.8999999999999</c:v>
                </c:pt>
                <c:pt idx="23">
                  <c:v>1153.3</c:v>
                </c:pt>
                <c:pt idx="24">
                  <c:v>973.55</c:v>
                </c:pt>
                <c:pt idx="25">
                  <c:v>1019.7</c:v>
                </c:pt>
                <c:pt idx="26">
                  <c:v>1088.25</c:v>
                </c:pt>
                <c:pt idx="27">
                  <c:v>1157.6999999999998</c:v>
                </c:pt>
                <c:pt idx="28">
                  <c:v>1261.95</c:v>
                </c:pt>
                <c:pt idx="29">
                  <c:v>1518.5</c:v>
                </c:pt>
                <c:pt idx="30">
                  <c:v>1570.3000000000002</c:v>
                </c:pt>
                <c:pt idx="31">
                  <c:v>1689.4499999999998</c:v>
                </c:pt>
                <c:pt idx="32">
                  <c:v>1756.75</c:v>
                </c:pt>
                <c:pt idx="33">
                  <c:v>1800.05</c:v>
                </c:pt>
                <c:pt idx="34">
                  <c:v>1862.85</c:v>
                </c:pt>
                <c:pt idx="35">
                  <c:v>1939.8</c:v>
                </c:pt>
                <c:pt idx="36">
                  <c:v>1996.1</c:v>
                </c:pt>
                <c:pt idx="37">
                  <c:v>2061.6</c:v>
                </c:pt>
                <c:pt idx="38">
                  <c:v>2090.6</c:v>
                </c:pt>
                <c:pt idx="39">
                  <c:v>2152.4499999999998</c:v>
                </c:pt>
                <c:pt idx="40">
                  <c:v>2191.4499999999998</c:v>
                </c:pt>
                <c:pt idx="41">
                  <c:v>2247.5</c:v>
                </c:pt>
                <c:pt idx="42">
                  <c:v>2299.5500000000002</c:v>
                </c:pt>
                <c:pt idx="43">
                  <c:v>2333.25</c:v>
                </c:pt>
                <c:pt idx="44">
                  <c:v>2357.85</c:v>
                </c:pt>
                <c:pt idx="45">
                  <c:v>2379.6000000000004</c:v>
                </c:pt>
                <c:pt idx="46">
                  <c:v>2428.5</c:v>
                </c:pt>
                <c:pt idx="47">
                  <c:v>2489.5</c:v>
                </c:pt>
                <c:pt idx="48">
                  <c:v>2509.85</c:v>
                </c:pt>
                <c:pt idx="49">
                  <c:v>2369.9</c:v>
                </c:pt>
                <c:pt idx="50">
                  <c:v>2412.6</c:v>
                </c:pt>
                <c:pt idx="51">
                  <c:v>2413.9</c:v>
                </c:pt>
                <c:pt idx="52">
                  <c:v>2415.9</c:v>
                </c:pt>
                <c:pt idx="53">
                  <c:v>2419.8000000000002</c:v>
                </c:pt>
                <c:pt idx="54">
                  <c:v>2422.1</c:v>
                </c:pt>
                <c:pt idx="55">
                  <c:v>2455.1999999999998</c:v>
                </c:pt>
                <c:pt idx="56">
                  <c:v>2476.5</c:v>
                </c:pt>
                <c:pt idx="57">
                  <c:v>2478.6999999999998</c:v>
                </c:pt>
                <c:pt idx="58">
                  <c:v>2476.3000000000002</c:v>
                </c:pt>
                <c:pt idx="59">
                  <c:v>2478.8000000000002</c:v>
                </c:pt>
                <c:pt idx="60">
                  <c:v>2477.5</c:v>
                </c:pt>
                <c:pt idx="61">
                  <c:v>2476.3000000000002</c:v>
                </c:pt>
                <c:pt idx="62">
                  <c:v>2492</c:v>
                </c:pt>
                <c:pt idx="63">
                  <c:v>2494.1999999999998</c:v>
                </c:pt>
                <c:pt idx="64">
                  <c:v>2494</c:v>
                </c:pt>
                <c:pt idx="65">
                  <c:v>2462</c:v>
                </c:pt>
                <c:pt idx="66">
                  <c:v>2492.9</c:v>
                </c:pt>
                <c:pt idx="67">
                  <c:v>2496.8000000000002</c:v>
                </c:pt>
                <c:pt idx="68">
                  <c:v>2495.8000000000002</c:v>
                </c:pt>
                <c:pt idx="69">
                  <c:v>2492.1999999999998</c:v>
                </c:pt>
                <c:pt idx="70">
                  <c:v>2492.1999999999998</c:v>
                </c:pt>
                <c:pt idx="71">
                  <c:v>2490.6</c:v>
                </c:pt>
                <c:pt idx="72">
                  <c:v>2491.6999999999998</c:v>
                </c:pt>
                <c:pt idx="73">
                  <c:v>2493.6999999999998</c:v>
                </c:pt>
                <c:pt idx="74">
                  <c:v>2490.6</c:v>
                </c:pt>
                <c:pt idx="75">
                  <c:v>2490.4</c:v>
                </c:pt>
                <c:pt idx="76">
                  <c:v>2491.4</c:v>
                </c:pt>
                <c:pt idx="77">
                  <c:v>2490.4</c:v>
                </c:pt>
                <c:pt idx="78">
                  <c:v>2490.1999999999998</c:v>
                </c:pt>
                <c:pt idx="79">
                  <c:v>2490.6999999999998</c:v>
                </c:pt>
                <c:pt idx="80">
                  <c:v>2489.6</c:v>
                </c:pt>
                <c:pt idx="81">
                  <c:v>2492.6999999999998</c:v>
                </c:pt>
                <c:pt idx="82">
                  <c:v>2494.6999999999998</c:v>
                </c:pt>
                <c:pt idx="83">
                  <c:v>2490.4</c:v>
                </c:pt>
                <c:pt idx="84">
                  <c:v>2488.4</c:v>
                </c:pt>
                <c:pt idx="85">
                  <c:v>2491</c:v>
                </c:pt>
                <c:pt idx="86">
                  <c:v>2489.8000000000002</c:v>
                </c:pt>
                <c:pt idx="87">
                  <c:v>2489.4</c:v>
                </c:pt>
                <c:pt idx="88">
                  <c:v>2489.6999999999998</c:v>
                </c:pt>
                <c:pt idx="89">
                  <c:v>2489.5</c:v>
                </c:pt>
                <c:pt idx="90">
                  <c:v>2490.9</c:v>
                </c:pt>
                <c:pt idx="91">
                  <c:v>2490.1</c:v>
                </c:pt>
                <c:pt idx="92">
                  <c:v>2490.4</c:v>
                </c:pt>
                <c:pt idx="93">
                  <c:v>2489.4</c:v>
                </c:pt>
                <c:pt idx="94">
                  <c:v>2487.1999999999998</c:v>
                </c:pt>
                <c:pt idx="95">
                  <c:v>2488.5</c:v>
                </c:pt>
                <c:pt idx="96">
                  <c:v>2487.6999999999998</c:v>
                </c:pt>
                <c:pt idx="97">
                  <c:v>2488.5</c:v>
                </c:pt>
                <c:pt idx="98">
                  <c:v>2486.5</c:v>
                </c:pt>
                <c:pt idx="99">
                  <c:v>2486.3000000000002</c:v>
                </c:pt>
                <c:pt idx="100">
                  <c:v>2485.5</c:v>
                </c:pt>
                <c:pt idx="101">
                  <c:v>2487.1</c:v>
                </c:pt>
                <c:pt idx="102">
                  <c:v>2488.1</c:v>
                </c:pt>
                <c:pt idx="103">
                  <c:v>2489.5</c:v>
                </c:pt>
                <c:pt idx="104">
                  <c:v>2488.6</c:v>
                </c:pt>
                <c:pt idx="105">
                  <c:v>2488.6999999999998</c:v>
                </c:pt>
                <c:pt idx="106">
                  <c:v>2486.6999999999998</c:v>
                </c:pt>
                <c:pt idx="107">
                  <c:v>2490</c:v>
                </c:pt>
                <c:pt idx="108">
                  <c:v>2490.4</c:v>
                </c:pt>
                <c:pt idx="109">
                  <c:v>2490.9</c:v>
                </c:pt>
                <c:pt idx="110">
                  <c:v>2496.1999999999998</c:v>
                </c:pt>
                <c:pt idx="111">
                  <c:v>2501</c:v>
                </c:pt>
                <c:pt idx="112">
                  <c:v>2497.4</c:v>
                </c:pt>
                <c:pt idx="113">
                  <c:v>2487.8000000000002</c:v>
                </c:pt>
                <c:pt idx="114">
                  <c:v>2478.8000000000002</c:v>
                </c:pt>
                <c:pt idx="115">
                  <c:v>2478.5</c:v>
                </c:pt>
                <c:pt idx="116">
                  <c:v>2492.3000000000002</c:v>
                </c:pt>
                <c:pt idx="117">
                  <c:v>2487</c:v>
                </c:pt>
                <c:pt idx="118">
                  <c:v>2480.8000000000002</c:v>
                </c:pt>
                <c:pt idx="119">
                  <c:v>2484</c:v>
                </c:pt>
                <c:pt idx="120">
                  <c:v>2485.6999999999998</c:v>
                </c:pt>
                <c:pt idx="121">
                  <c:v>2485.9</c:v>
                </c:pt>
                <c:pt idx="122">
                  <c:v>2478.1999999999998</c:v>
                </c:pt>
                <c:pt idx="123">
                  <c:v>2476.3000000000002</c:v>
                </c:pt>
                <c:pt idx="124">
                  <c:v>2479.6</c:v>
                </c:pt>
                <c:pt idx="125">
                  <c:v>2486.3000000000002</c:v>
                </c:pt>
                <c:pt idx="126">
                  <c:v>2482.6999999999998</c:v>
                </c:pt>
                <c:pt idx="127">
                  <c:v>2483.1999999999998</c:v>
                </c:pt>
                <c:pt idx="128">
                  <c:v>2485.8000000000002</c:v>
                </c:pt>
                <c:pt idx="129">
                  <c:v>2479.1</c:v>
                </c:pt>
                <c:pt idx="130">
                  <c:v>2486.6</c:v>
                </c:pt>
                <c:pt idx="131">
                  <c:v>2483.9</c:v>
                </c:pt>
                <c:pt idx="132">
                  <c:v>2487.4</c:v>
                </c:pt>
                <c:pt idx="133">
                  <c:v>2482.5</c:v>
                </c:pt>
                <c:pt idx="134">
                  <c:v>2481.3000000000002</c:v>
                </c:pt>
                <c:pt idx="135">
                  <c:v>2486</c:v>
                </c:pt>
                <c:pt idx="136">
                  <c:v>2483.1</c:v>
                </c:pt>
                <c:pt idx="137">
                  <c:v>2481.5</c:v>
                </c:pt>
                <c:pt idx="138">
                  <c:v>2556.8000000000002</c:v>
                </c:pt>
                <c:pt idx="139">
                  <c:v>2570.1</c:v>
                </c:pt>
                <c:pt idx="140">
                  <c:v>2619.6</c:v>
                </c:pt>
                <c:pt idx="141">
                  <c:v>2622.5</c:v>
                </c:pt>
                <c:pt idx="142">
                  <c:v>2618.5</c:v>
                </c:pt>
                <c:pt idx="143">
                  <c:v>2611.5</c:v>
                </c:pt>
              </c:numCache>
            </c:numRef>
          </c:yVal>
          <c:smooth val="1"/>
          <c:extLst>
            <c:ext xmlns:c16="http://schemas.microsoft.com/office/drawing/2014/chart" uri="{C3380CC4-5D6E-409C-BE32-E72D297353CC}">
              <c16:uniqueId val="{00000001-CB72-4530-B0C6-3BE82F39D86A}"/>
            </c:ext>
          </c:extLst>
        </c:ser>
        <c:ser>
          <c:idx val="2"/>
          <c:order val="2"/>
          <c:tx>
            <c:strRef>
              <c:f>byshape_1mm_12_SS!$S$1</c:f>
              <c:strCache>
                <c:ptCount val="1"/>
                <c:pt idx="0">
                  <c:v>SEC</c:v>
                </c:pt>
              </c:strCache>
            </c:strRef>
          </c:tx>
          <c:spPr>
            <a:ln w="19050" cap="rnd">
              <a:solidFill>
                <a:schemeClr val="accent6"/>
              </a:solidFill>
              <a:round/>
            </a:ln>
            <a:effectLst/>
          </c:spPr>
          <c:marker>
            <c:symbol val="circle"/>
            <c:size val="5"/>
            <c:spPr>
              <a:solidFill>
                <a:schemeClr val="accent3"/>
              </a:solidFill>
              <a:ln w="9525">
                <a:solidFill>
                  <a:schemeClr val="accent3"/>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byshape_1mm_12_SS!$S$2:$S$1001</c:f>
              <c:numCache>
                <c:formatCode>General</c:formatCode>
                <c:ptCount val="1000"/>
                <c:pt idx="0">
                  <c:v>0</c:v>
                </c:pt>
                <c:pt idx="1">
                  <c:v>13.4</c:v>
                </c:pt>
                <c:pt idx="2">
                  <c:v>27.625</c:v>
                </c:pt>
                <c:pt idx="3">
                  <c:v>55.675000000000004</c:v>
                </c:pt>
                <c:pt idx="4">
                  <c:v>86.45</c:v>
                </c:pt>
                <c:pt idx="5">
                  <c:v>121.30000000000001</c:v>
                </c:pt>
                <c:pt idx="6">
                  <c:v>159.80000000000001</c:v>
                </c:pt>
                <c:pt idx="7">
                  <c:v>200.22499999999999</c:v>
                </c:pt>
                <c:pt idx="8">
                  <c:v>242</c:v>
                </c:pt>
                <c:pt idx="9">
                  <c:v>287.60000000000002</c:v>
                </c:pt>
                <c:pt idx="10">
                  <c:v>320.25</c:v>
                </c:pt>
                <c:pt idx="11">
                  <c:v>370.27499999999998</c:v>
                </c:pt>
                <c:pt idx="12">
                  <c:v>416.65</c:v>
                </c:pt>
                <c:pt idx="13">
                  <c:v>467.75</c:v>
                </c:pt>
                <c:pt idx="14">
                  <c:v>522.20000000000005</c:v>
                </c:pt>
                <c:pt idx="15">
                  <c:v>463.8</c:v>
                </c:pt>
                <c:pt idx="16">
                  <c:v>515.02</c:v>
                </c:pt>
                <c:pt idx="17">
                  <c:v>566.79999999999995</c:v>
                </c:pt>
                <c:pt idx="18">
                  <c:v>651.04</c:v>
                </c:pt>
                <c:pt idx="19">
                  <c:v>693.2</c:v>
                </c:pt>
                <c:pt idx="20">
                  <c:v>775.93999999999994</c:v>
                </c:pt>
                <c:pt idx="21">
                  <c:v>859.54</c:v>
                </c:pt>
                <c:pt idx="22">
                  <c:v>940.22</c:v>
                </c:pt>
                <c:pt idx="23">
                  <c:v>1042.5</c:v>
                </c:pt>
                <c:pt idx="24">
                  <c:v>1112.98</c:v>
                </c:pt>
                <c:pt idx="25">
                  <c:v>1159.3399999999997</c:v>
                </c:pt>
                <c:pt idx="26">
                  <c:v>1207.2599999999998</c:v>
                </c:pt>
                <c:pt idx="27">
                  <c:v>1277.5</c:v>
                </c:pt>
                <c:pt idx="28">
                  <c:v>1329.06</c:v>
                </c:pt>
                <c:pt idx="29">
                  <c:v>1410.9</c:v>
                </c:pt>
                <c:pt idx="30">
                  <c:v>1449.3200000000002</c:v>
                </c:pt>
                <c:pt idx="31">
                  <c:v>1489.52</c:v>
                </c:pt>
                <c:pt idx="32">
                  <c:v>1533.38</c:v>
                </c:pt>
                <c:pt idx="33">
                  <c:v>1575.7599999999998</c:v>
                </c:pt>
                <c:pt idx="34">
                  <c:v>1619.78</c:v>
                </c:pt>
                <c:pt idx="35">
                  <c:v>1651.7</c:v>
                </c:pt>
                <c:pt idx="36">
                  <c:v>1691</c:v>
                </c:pt>
                <c:pt idx="37">
                  <c:v>1714.94</c:v>
                </c:pt>
                <c:pt idx="38">
                  <c:v>1735.0600000000002</c:v>
                </c:pt>
                <c:pt idx="39">
                  <c:v>1755.9</c:v>
                </c:pt>
                <c:pt idx="40">
                  <c:v>1775.86</c:v>
                </c:pt>
                <c:pt idx="41">
                  <c:v>1801.2</c:v>
                </c:pt>
                <c:pt idx="42">
                  <c:v>1823.72</c:v>
                </c:pt>
                <c:pt idx="43">
                  <c:v>1845.5</c:v>
                </c:pt>
                <c:pt idx="44">
                  <c:v>1872.92</c:v>
                </c:pt>
                <c:pt idx="45">
                  <c:v>1889.56</c:v>
                </c:pt>
                <c:pt idx="46">
                  <c:v>1914.9</c:v>
                </c:pt>
                <c:pt idx="47">
                  <c:v>1925.48</c:v>
                </c:pt>
                <c:pt idx="48">
                  <c:v>1938.56</c:v>
                </c:pt>
                <c:pt idx="49">
                  <c:v>1928.98</c:v>
                </c:pt>
                <c:pt idx="50">
                  <c:v>1924.86</c:v>
                </c:pt>
                <c:pt idx="51">
                  <c:v>1930.5400000000002</c:v>
                </c:pt>
                <c:pt idx="52">
                  <c:v>1936.48</c:v>
                </c:pt>
                <c:pt idx="53">
                  <c:v>1938.72</c:v>
                </c:pt>
                <c:pt idx="54">
                  <c:v>1947.8200000000002</c:v>
                </c:pt>
                <c:pt idx="55">
                  <c:v>1950.1200000000001</c:v>
                </c:pt>
                <c:pt idx="56">
                  <c:v>1952.1599999999999</c:v>
                </c:pt>
                <c:pt idx="57">
                  <c:v>1953.72</c:v>
                </c:pt>
                <c:pt idx="58">
                  <c:v>1959.6600000000003</c:v>
                </c:pt>
                <c:pt idx="59">
                  <c:v>1962.0199999999998</c:v>
                </c:pt>
                <c:pt idx="60">
                  <c:v>1964.8399999999997</c:v>
                </c:pt>
                <c:pt idx="61">
                  <c:v>1966.6799999999998</c:v>
                </c:pt>
                <c:pt idx="62">
                  <c:v>1964.1799999999998</c:v>
                </c:pt>
                <c:pt idx="63">
                  <c:v>1960.2800000000002</c:v>
                </c:pt>
                <c:pt idx="64">
                  <c:v>1961.36</c:v>
                </c:pt>
                <c:pt idx="65">
                  <c:v>1959.94</c:v>
                </c:pt>
                <c:pt idx="66">
                  <c:v>1958.8800000000003</c:v>
                </c:pt>
                <c:pt idx="67">
                  <c:v>1955.14</c:v>
                </c:pt>
                <c:pt idx="68">
                  <c:v>1960.5</c:v>
                </c:pt>
                <c:pt idx="69">
                  <c:v>1972.6599999999999</c:v>
                </c:pt>
                <c:pt idx="70">
                  <c:v>1980.02</c:v>
                </c:pt>
                <c:pt idx="71">
                  <c:v>1978.86</c:v>
                </c:pt>
                <c:pt idx="72">
                  <c:v>1979.3400000000001</c:v>
                </c:pt>
                <c:pt idx="73">
                  <c:v>1979.5400000000002</c:v>
                </c:pt>
                <c:pt idx="74">
                  <c:v>1978.1599999999999</c:v>
                </c:pt>
                <c:pt idx="75">
                  <c:v>1978.92</c:v>
                </c:pt>
                <c:pt idx="76">
                  <c:v>1986.4199999999996</c:v>
                </c:pt>
                <c:pt idx="77">
                  <c:v>1985.8</c:v>
                </c:pt>
                <c:pt idx="78">
                  <c:v>1985.7400000000002</c:v>
                </c:pt>
                <c:pt idx="79">
                  <c:v>1985.2400000000002</c:v>
                </c:pt>
                <c:pt idx="80">
                  <c:v>1986.2</c:v>
                </c:pt>
                <c:pt idx="81">
                  <c:v>1985.1599999999999</c:v>
                </c:pt>
                <c:pt idx="82">
                  <c:v>1985.1799999999998</c:v>
                </c:pt>
                <c:pt idx="83">
                  <c:v>1986.56</c:v>
                </c:pt>
                <c:pt idx="84">
                  <c:v>1986.36</c:v>
                </c:pt>
                <c:pt idx="85">
                  <c:v>1988.44</c:v>
                </c:pt>
                <c:pt idx="86">
                  <c:v>1987.5</c:v>
                </c:pt>
                <c:pt idx="87">
                  <c:v>1989.9800000000002</c:v>
                </c:pt>
                <c:pt idx="88">
                  <c:v>1993.52</c:v>
                </c:pt>
                <c:pt idx="89">
                  <c:v>2011.7600000000002</c:v>
                </c:pt>
                <c:pt idx="90">
                  <c:v>2017.1</c:v>
                </c:pt>
                <c:pt idx="91">
                  <c:v>2010.42</c:v>
                </c:pt>
                <c:pt idx="92">
                  <c:v>2017.7599999999998</c:v>
                </c:pt>
                <c:pt idx="93">
                  <c:v>2019.7599999999998</c:v>
                </c:pt>
                <c:pt idx="94">
                  <c:v>2021.7</c:v>
                </c:pt>
                <c:pt idx="95">
                  <c:v>2017.9</c:v>
                </c:pt>
                <c:pt idx="96">
                  <c:v>2019.72</c:v>
                </c:pt>
                <c:pt idx="97">
                  <c:v>2018.1</c:v>
                </c:pt>
                <c:pt idx="98">
                  <c:v>2013.3</c:v>
                </c:pt>
                <c:pt idx="99">
                  <c:v>2014.6599999999999</c:v>
                </c:pt>
                <c:pt idx="100">
                  <c:v>2202.9500000000003</c:v>
                </c:pt>
                <c:pt idx="101">
                  <c:v>2019.3</c:v>
                </c:pt>
                <c:pt idx="102">
                  <c:v>2016.9</c:v>
                </c:pt>
                <c:pt idx="103">
                  <c:v>2018.2</c:v>
                </c:pt>
                <c:pt idx="104">
                  <c:v>2203.2249999999999</c:v>
                </c:pt>
                <c:pt idx="105">
                  <c:v>2018.14</c:v>
                </c:pt>
                <c:pt idx="106">
                  <c:v>2032.3</c:v>
                </c:pt>
                <c:pt idx="107">
                  <c:v>2037.2</c:v>
                </c:pt>
                <c:pt idx="108">
                  <c:v>2029.7599999999998</c:v>
                </c:pt>
                <c:pt idx="109">
                  <c:v>2033.8800000000003</c:v>
                </c:pt>
                <c:pt idx="110">
                  <c:v>2036.78</c:v>
                </c:pt>
                <c:pt idx="111">
                  <c:v>2041.3799999999999</c:v>
                </c:pt>
                <c:pt idx="112">
                  <c:v>2040.5600000000002</c:v>
                </c:pt>
                <c:pt idx="113">
                  <c:v>2039.52</c:v>
                </c:pt>
                <c:pt idx="114">
                  <c:v>1868.8249999999998</c:v>
                </c:pt>
                <c:pt idx="115">
                  <c:v>1870.15</c:v>
                </c:pt>
                <c:pt idx="116">
                  <c:v>2064.2333333333336</c:v>
                </c:pt>
                <c:pt idx="117">
                  <c:v>2065.3999999999996</c:v>
                </c:pt>
                <c:pt idx="118">
                  <c:v>2065.7666666666664</c:v>
                </c:pt>
                <c:pt idx="119">
                  <c:v>2066.1</c:v>
                </c:pt>
                <c:pt idx="120">
                  <c:v>2064.8666666666668</c:v>
                </c:pt>
                <c:pt idx="121">
                  <c:v>1850.35</c:v>
                </c:pt>
                <c:pt idx="122">
                  <c:v>1852.1999999999998</c:v>
                </c:pt>
                <c:pt idx="123">
                  <c:v>1858.15</c:v>
                </c:pt>
                <c:pt idx="124">
                  <c:v>1858.7</c:v>
                </c:pt>
                <c:pt idx="125">
                  <c:v>1851.5500000000002</c:v>
                </c:pt>
                <c:pt idx="126">
                  <c:v>1847.7</c:v>
                </c:pt>
                <c:pt idx="127">
                  <c:v>1850.8000000000002</c:v>
                </c:pt>
                <c:pt idx="128">
                  <c:v>1850.05</c:v>
                </c:pt>
                <c:pt idx="129">
                  <c:v>1844.95</c:v>
                </c:pt>
                <c:pt idx="130">
                  <c:v>1846.05</c:v>
                </c:pt>
                <c:pt idx="131">
                  <c:v>1846.2</c:v>
                </c:pt>
                <c:pt idx="132">
                  <c:v>1857.75</c:v>
                </c:pt>
                <c:pt idx="133">
                  <c:v>1863.45</c:v>
                </c:pt>
                <c:pt idx="134">
                  <c:v>1864.5</c:v>
                </c:pt>
                <c:pt idx="135">
                  <c:v>2133.9</c:v>
                </c:pt>
                <c:pt idx="136">
                  <c:v>2132.4</c:v>
                </c:pt>
                <c:pt idx="137">
                  <c:v>2130.8000000000002</c:v>
                </c:pt>
                <c:pt idx="138">
                  <c:v>2136.1</c:v>
                </c:pt>
                <c:pt idx="139">
                  <c:v>2135.3000000000002</c:v>
                </c:pt>
                <c:pt idx="140">
                  <c:v>2133.6999999999998</c:v>
                </c:pt>
                <c:pt idx="141">
                  <c:v>2132.3000000000002</c:v>
                </c:pt>
                <c:pt idx="142">
                  <c:v>2133</c:v>
                </c:pt>
                <c:pt idx="143">
                  <c:v>2134.3000000000002</c:v>
                </c:pt>
                <c:pt idx="144">
                  <c:v>2128.4</c:v>
                </c:pt>
                <c:pt idx="145">
                  <c:v>2136.5</c:v>
                </c:pt>
                <c:pt idx="146">
                  <c:v>2133.5</c:v>
                </c:pt>
                <c:pt idx="147">
                  <c:v>2133.1</c:v>
                </c:pt>
                <c:pt idx="148">
                  <c:v>2131.3000000000002</c:v>
                </c:pt>
                <c:pt idx="149">
                  <c:v>2133.1999999999998</c:v>
                </c:pt>
              </c:numCache>
            </c:numRef>
          </c:yVal>
          <c:smooth val="1"/>
          <c:extLst>
            <c:ext xmlns:c16="http://schemas.microsoft.com/office/drawing/2014/chart" uri="{C3380CC4-5D6E-409C-BE32-E72D297353CC}">
              <c16:uniqueId val="{00000002-CB72-4530-B0C6-3BE82F39D86A}"/>
            </c:ext>
          </c:extLst>
        </c:ser>
        <c:dLbls>
          <c:showLegendKey val="0"/>
          <c:showVal val="0"/>
          <c:showCatName val="0"/>
          <c:showSerName val="0"/>
          <c:showPercent val="0"/>
          <c:showBubbleSize val="0"/>
        </c:dLbls>
        <c:axId val="1853470720"/>
        <c:axId val="1853469280"/>
      </c:scatterChart>
      <c:valAx>
        <c:axId val="1853470720"/>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Inflation Pressure (psi)</a:t>
                </a:r>
              </a:p>
            </c:rich>
          </c:tx>
          <c:layout>
            <c:manualLayout>
              <c:xMode val="edge"/>
              <c:yMode val="edge"/>
              <c:x val="0.41453931996005466"/>
              <c:y val="0.81683523244913314"/>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69280"/>
        <c:crosses val="autoZero"/>
        <c:crossBetween val="midCat"/>
        <c:majorUnit val="25"/>
      </c:valAx>
      <c:valAx>
        <c:axId val="1853469280"/>
        <c:scaling>
          <c:orientation val="minMax"/>
          <c:max val="3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Volume (mL)</a:t>
                </a:r>
              </a:p>
            </c:rich>
          </c:tx>
          <c:layout>
            <c:manualLayout>
              <c:xMode val="edge"/>
              <c:yMode val="edge"/>
              <c:x val="1.0261034247615724E-2"/>
              <c:y val="0.26050642354463471"/>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707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2287418840875"/>
          <c:y val="4.5194896114824155E-2"/>
          <c:w val="0.85196575561609833"/>
          <c:h val="0.69892628961549397"/>
        </c:manualLayout>
      </c:layout>
      <c:scatterChart>
        <c:scatterStyle val="smoothMarker"/>
        <c:varyColors val="0"/>
        <c:ser>
          <c:idx val="0"/>
          <c:order val="0"/>
          <c:tx>
            <c:strRef>
              <c:f>byshape_1mm_12_SS!$Q$1</c:f>
              <c:strCache>
                <c:ptCount val="1"/>
                <c:pt idx="0">
                  <c:v>PEN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byshape_1mm_12_SS!$Q$2:$Q$1001</c:f>
              <c:numCache>
                <c:formatCode>General</c:formatCode>
                <c:ptCount val="1000"/>
                <c:pt idx="0">
                  <c:v>0</c:v>
                </c:pt>
                <c:pt idx="1">
                  <c:v>28.5</c:v>
                </c:pt>
                <c:pt idx="2">
                  <c:v>72.099999999999994</c:v>
                </c:pt>
                <c:pt idx="3">
                  <c:v>109.9</c:v>
                </c:pt>
                <c:pt idx="4">
                  <c:v>81.45</c:v>
                </c:pt>
                <c:pt idx="5">
                  <c:v>101.75</c:v>
                </c:pt>
                <c:pt idx="6">
                  <c:v>148.85</c:v>
                </c:pt>
                <c:pt idx="7">
                  <c:v>134.93333333333334</c:v>
                </c:pt>
                <c:pt idx="8">
                  <c:v>166.20000000000002</c:v>
                </c:pt>
                <c:pt idx="9">
                  <c:v>221.29999999999998</c:v>
                </c:pt>
                <c:pt idx="10">
                  <c:v>230.76666666666665</c:v>
                </c:pt>
                <c:pt idx="11">
                  <c:v>299.53333333333336</c:v>
                </c:pt>
                <c:pt idx="12">
                  <c:v>329.90000000000003</c:v>
                </c:pt>
                <c:pt idx="13">
                  <c:v>411.2</c:v>
                </c:pt>
                <c:pt idx="14">
                  <c:v>355.4</c:v>
                </c:pt>
                <c:pt idx="15">
                  <c:v>463.82500000000005</c:v>
                </c:pt>
                <c:pt idx="16">
                  <c:v>549.25</c:v>
                </c:pt>
                <c:pt idx="17">
                  <c:v>610.90000000000009</c:v>
                </c:pt>
                <c:pt idx="18">
                  <c:v>729.125</c:v>
                </c:pt>
                <c:pt idx="19">
                  <c:v>778.39999999999986</c:v>
                </c:pt>
                <c:pt idx="20">
                  <c:v>843.32499999999993</c:v>
                </c:pt>
                <c:pt idx="21">
                  <c:v>925.02499999999998</c:v>
                </c:pt>
                <c:pt idx="22">
                  <c:v>1007.3</c:v>
                </c:pt>
                <c:pt idx="23">
                  <c:v>1111</c:v>
                </c:pt>
                <c:pt idx="24">
                  <c:v>1165.1500000000001</c:v>
                </c:pt>
                <c:pt idx="25">
                  <c:v>1216.675</c:v>
                </c:pt>
                <c:pt idx="26">
                  <c:v>1280.3499999999999</c:v>
                </c:pt>
                <c:pt idx="27">
                  <c:v>1353.4750000000001</c:v>
                </c:pt>
                <c:pt idx="28">
                  <c:v>1400.925</c:v>
                </c:pt>
                <c:pt idx="29">
                  <c:v>1467.9750000000001</c:v>
                </c:pt>
                <c:pt idx="30">
                  <c:v>1480.3000000000002</c:v>
                </c:pt>
                <c:pt idx="31">
                  <c:v>1539.8000000000002</c:v>
                </c:pt>
                <c:pt idx="32">
                  <c:v>1574.9666666666665</c:v>
                </c:pt>
                <c:pt idx="33">
                  <c:v>1593.8333333333333</c:v>
                </c:pt>
                <c:pt idx="34">
                  <c:v>1650.8</c:v>
                </c:pt>
                <c:pt idx="35">
                  <c:v>1756.3000000000002</c:v>
                </c:pt>
                <c:pt idx="36">
                  <c:v>2035.8</c:v>
                </c:pt>
                <c:pt idx="37">
                  <c:v>2110.35</c:v>
                </c:pt>
                <c:pt idx="38">
                  <c:v>2155.4499999999998</c:v>
                </c:pt>
                <c:pt idx="39">
                  <c:v>1854</c:v>
                </c:pt>
                <c:pt idx="40">
                  <c:v>2289.25</c:v>
                </c:pt>
                <c:pt idx="41">
                  <c:v>2366.0500000000002</c:v>
                </c:pt>
                <c:pt idx="42">
                  <c:v>2411.65</c:v>
                </c:pt>
                <c:pt idx="43">
                  <c:v>2455.15</c:v>
                </c:pt>
                <c:pt idx="44">
                  <c:v>2475</c:v>
                </c:pt>
                <c:pt idx="45">
                  <c:v>2524.6999999999998</c:v>
                </c:pt>
                <c:pt idx="46">
                  <c:v>2560</c:v>
                </c:pt>
                <c:pt idx="47">
                  <c:v>2614.6</c:v>
                </c:pt>
                <c:pt idx="48">
                  <c:v>2666.1499999999996</c:v>
                </c:pt>
                <c:pt idx="49">
                  <c:v>2787.3500000000004</c:v>
                </c:pt>
                <c:pt idx="50">
                  <c:v>2850.2</c:v>
                </c:pt>
                <c:pt idx="51">
                  <c:v>2888.95</c:v>
                </c:pt>
                <c:pt idx="52">
                  <c:v>2468.1999999999998</c:v>
                </c:pt>
                <c:pt idx="53">
                  <c:v>2543.8000000000002</c:v>
                </c:pt>
                <c:pt idx="54">
                  <c:v>2612.8000000000002</c:v>
                </c:pt>
                <c:pt idx="55">
                  <c:v>2702.4</c:v>
                </c:pt>
                <c:pt idx="56">
                  <c:v>2732.4</c:v>
                </c:pt>
                <c:pt idx="57">
                  <c:v>2835.1</c:v>
                </c:pt>
                <c:pt idx="58">
                  <c:v>2854.6</c:v>
                </c:pt>
                <c:pt idx="59">
                  <c:v>3030.7</c:v>
                </c:pt>
                <c:pt idx="60">
                  <c:v>3073</c:v>
                </c:pt>
                <c:pt idx="61">
                  <c:v>3138.9</c:v>
                </c:pt>
                <c:pt idx="62">
                  <c:v>3231.2</c:v>
                </c:pt>
                <c:pt idx="63">
                  <c:v>3237.7</c:v>
                </c:pt>
                <c:pt idx="64">
                  <c:v>3242.1</c:v>
                </c:pt>
                <c:pt idx="65">
                  <c:v>3261.9</c:v>
                </c:pt>
                <c:pt idx="66">
                  <c:v>3372.6</c:v>
                </c:pt>
                <c:pt idx="67">
                  <c:v>3369.5</c:v>
                </c:pt>
              </c:numCache>
            </c:numRef>
          </c:yVal>
          <c:smooth val="1"/>
          <c:extLst>
            <c:ext xmlns:c16="http://schemas.microsoft.com/office/drawing/2014/chart" uri="{C3380CC4-5D6E-409C-BE32-E72D297353CC}">
              <c16:uniqueId val="{00000000-CB72-4530-B0C6-3BE82F39D86A}"/>
            </c:ext>
          </c:extLst>
        </c:ser>
        <c:ser>
          <c:idx val="1"/>
          <c:order val="1"/>
          <c:tx>
            <c:strRef>
              <c:f>byshape_1mm_12_SS!$R$1</c:f>
              <c:strCache>
                <c:ptCount val="1"/>
                <c:pt idx="0">
                  <c:v>OCT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byshape_1mm_12_SS!$R$2:$R$1001</c:f>
              <c:numCache>
                <c:formatCode>General</c:formatCode>
                <c:ptCount val="1000"/>
                <c:pt idx="0">
                  <c:v>0</c:v>
                </c:pt>
                <c:pt idx="1">
                  <c:v>24.766666666666666</c:v>
                </c:pt>
                <c:pt idx="2">
                  <c:v>47.900000000000006</c:v>
                </c:pt>
                <c:pt idx="3">
                  <c:v>69.375</c:v>
                </c:pt>
                <c:pt idx="4">
                  <c:v>96.25</c:v>
                </c:pt>
                <c:pt idx="5">
                  <c:v>142.6</c:v>
                </c:pt>
                <c:pt idx="6">
                  <c:v>168.3</c:v>
                </c:pt>
                <c:pt idx="7">
                  <c:v>213.17500000000001</c:v>
                </c:pt>
                <c:pt idx="8">
                  <c:v>259.42500000000001</c:v>
                </c:pt>
                <c:pt idx="9">
                  <c:v>285.45</c:v>
                </c:pt>
                <c:pt idx="10">
                  <c:v>333.77499999999998</c:v>
                </c:pt>
                <c:pt idx="11">
                  <c:v>380.625</c:v>
                </c:pt>
                <c:pt idx="12">
                  <c:v>438.07500000000005</c:v>
                </c:pt>
                <c:pt idx="13">
                  <c:v>507.06666666666666</c:v>
                </c:pt>
                <c:pt idx="14">
                  <c:v>539.06666666666661</c:v>
                </c:pt>
                <c:pt idx="15">
                  <c:v>619</c:v>
                </c:pt>
                <c:pt idx="16">
                  <c:v>651.33333333333337</c:v>
                </c:pt>
                <c:pt idx="17">
                  <c:v>690.36666666666667</c:v>
                </c:pt>
                <c:pt idx="18">
                  <c:v>785.29999999999984</c:v>
                </c:pt>
                <c:pt idx="19">
                  <c:v>840.93333333333339</c:v>
                </c:pt>
                <c:pt idx="20">
                  <c:v>935.56666666666661</c:v>
                </c:pt>
                <c:pt idx="21">
                  <c:v>1006.2666666666668</c:v>
                </c:pt>
                <c:pt idx="22">
                  <c:v>1085.8999999999999</c:v>
                </c:pt>
                <c:pt idx="23">
                  <c:v>1153.3</c:v>
                </c:pt>
                <c:pt idx="24">
                  <c:v>973.55</c:v>
                </c:pt>
                <c:pt idx="25">
                  <c:v>1019.7</c:v>
                </c:pt>
                <c:pt idx="26">
                  <c:v>1088.25</c:v>
                </c:pt>
                <c:pt idx="27">
                  <c:v>1157.6999999999998</c:v>
                </c:pt>
                <c:pt idx="28">
                  <c:v>1261.95</c:v>
                </c:pt>
                <c:pt idx="29">
                  <c:v>1518.5</c:v>
                </c:pt>
                <c:pt idx="30">
                  <c:v>1570.3000000000002</c:v>
                </c:pt>
                <c:pt idx="31">
                  <c:v>1689.4499999999998</c:v>
                </c:pt>
                <c:pt idx="32">
                  <c:v>1756.75</c:v>
                </c:pt>
                <c:pt idx="33">
                  <c:v>1800.05</c:v>
                </c:pt>
                <c:pt idx="34">
                  <c:v>1862.85</c:v>
                </c:pt>
                <c:pt idx="35">
                  <c:v>1939.8</c:v>
                </c:pt>
                <c:pt idx="36">
                  <c:v>1996.1</c:v>
                </c:pt>
                <c:pt idx="37">
                  <c:v>2061.6</c:v>
                </c:pt>
                <c:pt idx="38">
                  <c:v>2090.6</c:v>
                </c:pt>
                <c:pt idx="39">
                  <c:v>2152.4499999999998</c:v>
                </c:pt>
                <c:pt idx="40">
                  <c:v>2191.4499999999998</c:v>
                </c:pt>
                <c:pt idx="41">
                  <c:v>2247.5</c:v>
                </c:pt>
                <c:pt idx="42">
                  <c:v>2299.5500000000002</c:v>
                </c:pt>
                <c:pt idx="43">
                  <c:v>2333.25</c:v>
                </c:pt>
                <c:pt idx="44">
                  <c:v>2357.85</c:v>
                </c:pt>
                <c:pt idx="45">
                  <c:v>2379.6000000000004</c:v>
                </c:pt>
                <c:pt idx="46">
                  <c:v>2428.5</c:v>
                </c:pt>
                <c:pt idx="47">
                  <c:v>2489.5</c:v>
                </c:pt>
                <c:pt idx="48">
                  <c:v>2509.85</c:v>
                </c:pt>
                <c:pt idx="49">
                  <c:v>2369.9</c:v>
                </c:pt>
                <c:pt idx="50">
                  <c:v>2412.6</c:v>
                </c:pt>
                <c:pt idx="51">
                  <c:v>2413.9</c:v>
                </c:pt>
                <c:pt idx="52">
                  <c:v>2415.9</c:v>
                </c:pt>
                <c:pt idx="53">
                  <c:v>2419.8000000000002</c:v>
                </c:pt>
                <c:pt idx="54">
                  <c:v>2422.1</c:v>
                </c:pt>
                <c:pt idx="55">
                  <c:v>2455.1999999999998</c:v>
                </c:pt>
                <c:pt idx="56">
                  <c:v>2476.5</c:v>
                </c:pt>
                <c:pt idx="57">
                  <c:v>2478.6999999999998</c:v>
                </c:pt>
                <c:pt idx="58">
                  <c:v>2476.3000000000002</c:v>
                </c:pt>
                <c:pt idx="59">
                  <c:v>2478.8000000000002</c:v>
                </c:pt>
                <c:pt idx="60">
                  <c:v>2477.5</c:v>
                </c:pt>
                <c:pt idx="61">
                  <c:v>2476.3000000000002</c:v>
                </c:pt>
                <c:pt idx="62">
                  <c:v>2492</c:v>
                </c:pt>
                <c:pt idx="63">
                  <c:v>2494.1999999999998</c:v>
                </c:pt>
                <c:pt idx="64">
                  <c:v>2494</c:v>
                </c:pt>
                <c:pt idx="65">
                  <c:v>2462</c:v>
                </c:pt>
                <c:pt idx="66">
                  <c:v>2492.9</c:v>
                </c:pt>
                <c:pt idx="67">
                  <c:v>2496.8000000000002</c:v>
                </c:pt>
                <c:pt idx="68">
                  <c:v>2495.8000000000002</c:v>
                </c:pt>
                <c:pt idx="69">
                  <c:v>2492.1999999999998</c:v>
                </c:pt>
                <c:pt idx="70">
                  <c:v>2492.1999999999998</c:v>
                </c:pt>
                <c:pt idx="71">
                  <c:v>2490.6</c:v>
                </c:pt>
                <c:pt idx="72">
                  <c:v>2491.6999999999998</c:v>
                </c:pt>
                <c:pt idx="73">
                  <c:v>2493.6999999999998</c:v>
                </c:pt>
                <c:pt idx="74">
                  <c:v>2490.6</c:v>
                </c:pt>
                <c:pt idx="75">
                  <c:v>2490.4</c:v>
                </c:pt>
                <c:pt idx="76">
                  <c:v>2491.4</c:v>
                </c:pt>
                <c:pt idx="77">
                  <c:v>2490.4</c:v>
                </c:pt>
                <c:pt idx="78">
                  <c:v>2490.1999999999998</c:v>
                </c:pt>
                <c:pt idx="79">
                  <c:v>2490.6999999999998</c:v>
                </c:pt>
                <c:pt idx="80">
                  <c:v>2489.6</c:v>
                </c:pt>
                <c:pt idx="81">
                  <c:v>2492.6999999999998</c:v>
                </c:pt>
                <c:pt idx="82">
                  <c:v>2494.6999999999998</c:v>
                </c:pt>
                <c:pt idx="83">
                  <c:v>2490.4</c:v>
                </c:pt>
                <c:pt idx="84">
                  <c:v>2488.4</c:v>
                </c:pt>
                <c:pt idx="85">
                  <c:v>2491</c:v>
                </c:pt>
                <c:pt idx="86">
                  <c:v>2489.8000000000002</c:v>
                </c:pt>
                <c:pt idx="87">
                  <c:v>2489.4</c:v>
                </c:pt>
                <c:pt idx="88">
                  <c:v>2489.6999999999998</c:v>
                </c:pt>
                <c:pt idx="89">
                  <c:v>2489.5</c:v>
                </c:pt>
                <c:pt idx="90">
                  <c:v>2490.9</c:v>
                </c:pt>
                <c:pt idx="91">
                  <c:v>2490.1</c:v>
                </c:pt>
                <c:pt idx="92">
                  <c:v>2490.4</c:v>
                </c:pt>
                <c:pt idx="93">
                  <c:v>2489.4</c:v>
                </c:pt>
                <c:pt idx="94">
                  <c:v>2487.1999999999998</c:v>
                </c:pt>
                <c:pt idx="95">
                  <c:v>2488.5</c:v>
                </c:pt>
                <c:pt idx="96">
                  <c:v>2487.6999999999998</c:v>
                </c:pt>
                <c:pt idx="97">
                  <c:v>2488.5</c:v>
                </c:pt>
                <c:pt idx="98">
                  <c:v>2486.5</c:v>
                </c:pt>
                <c:pt idx="99">
                  <c:v>2486.3000000000002</c:v>
                </c:pt>
                <c:pt idx="100">
                  <c:v>2485.5</c:v>
                </c:pt>
                <c:pt idx="101">
                  <c:v>2487.1</c:v>
                </c:pt>
                <c:pt idx="102">
                  <c:v>2488.1</c:v>
                </c:pt>
                <c:pt idx="103">
                  <c:v>2489.5</c:v>
                </c:pt>
                <c:pt idx="104">
                  <c:v>2488.6</c:v>
                </c:pt>
                <c:pt idx="105">
                  <c:v>2488.6999999999998</c:v>
                </c:pt>
                <c:pt idx="106">
                  <c:v>2486.6999999999998</c:v>
                </c:pt>
                <c:pt idx="107">
                  <c:v>2490</c:v>
                </c:pt>
                <c:pt idx="108">
                  <c:v>2490.4</c:v>
                </c:pt>
                <c:pt idx="109">
                  <c:v>2490.9</c:v>
                </c:pt>
                <c:pt idx="110">
                  <c:v>2496.1999999999998</c:v>
                </c:pt>
                <c:pt idx="111">
                  <c:v>2501</c:v>
                </c:pt>
                <c:pt idx="112">
                  <c:v>2497.4</c:v>
                </c:pt>
                <c:pt idx="113">
                  <c:v>2487.8000000000002</c:v>
                </c:pt>
                <c:pt idx="114">
                  <c:v>2478.8000000000002</c:v>
                </c:pt>
                <c:pt idx="115">
                  <c:v>2478.5</c:v>
                </c:pt>
                <c:pt idx="116">
                  <c:v>2492.3000000000002</c:v>
                </c:pt>
                <c:pt idx="117">
                  <c:v>2487</c:v>
                </c:pt>
                <c:pt idx="118">
                  <c:v>2480.8000000000002</c:v>
                </c:pt>
                <c:pt idx="119">
                  <c:v>2484</c:v>
                </c:pt>
                <c:pt idx="120">
                  <c:v>2485.6999999999998</c:v>
                </c:pt>
                <c:pt idx="121">
                  <c:v>2485.9</c:v>
                </c:pt>
                <c:pt idx="122">
                  <c:v>2478.1999999999998</c:v>
                </c:pt>
                <c:pt idx="123">
                  <c:v>2476.3000000000002</c:v>
                </c:pt>
                <c:pt idx="124">
                  <c:v>2479.6</c:v>
                </c:pt>
                <c:pt idx="125">
                  <c:v>2486.3000000000002</c:v>
                </c:pt>
                <c:pt idx="126">
                  <c:v>2482.6999999999998</c:v>
                </c:pt>
                <c:pt idx="127">
                  <c:v>2483.1999999999998</c:v>
                </c:pt>
                <c:pt idx="128">
                  <c:v>2485.8000000000002</c:v>
                </c:pt>
                <c:pt idx="129">
                  <c:v>2479.1</c:v>
                </c:pt>
                <c:pt idx="130">
                  <c:v>2486.6</c:v>
                </c:pt>
                <c:pt idx="131">
                  <c:v>2483.9</c:v>
                </c:pt>
                <c:pt idx="132">
                  <c:v>2487.4</c:v>
                </c:pt>
                <c:pt idx="133">
                  <c:v>2482.5</c:v>
                </c:pt>
                <c:pt idx="134">
                  <c:v>2481.3000000000002</c:v>
                </c:pt>
                <c:pt idx="135">
                  <c:v>2486</c:v>
                </c:pt>
                <c:pt idx="136">
                  <c:v>2483.1</c:v>
                </c:pt>
                <c:pt idx="137">
                  <c:v>2481.5</c:v>
                </c:pt>
                <c:pt idx="138">
                  <c:v>2556.8000000000002</c:v>
                </c:pt>
                <c:pt idx="139">
                  <c:v>2570.1</c:v>
                </c:pt>
                <c:pt idx="140">
                  <c:v>2619.6</c:v>
                </c:pt>
                <c:pt idx="141">
                  <c:v>2622.5</c:v>
                </c:pt>
                <c:pt idx="142">
                  <c:v>2618.5</c:v>
                </c:pt>
                <c:pt idx="143">
                  <c:v>2611.5</c:v>
                </c:pt>
              </c:numCache>
            </c:numRef>
          </c:yVal>
          <c:smooth val="1"/>
          <c:extLst>
            <c:ext xmlns:c16="http://schemas.microsoft.com/office/drawing/2014/chart" uri="{C3380CC4-5D6E-409C-BE32-E72D297353CC}">
              <c16:uniqueId val="{00000001-CB72-4530-B0C6-3BE82F39D86A}"/>
            </c:ext>
          </c:extLst>
        </c:ser>
        <c:ser>
          <c:idx val="2"/>
          <c:order val="2"/>
          <c:tx>
            <c:strRef>
              <c:f>byshape_1mm_12_SS!$S$1</c:f>
              <c:strCache>
                <c:ptCount val="1"/>
                <c:pt idx="0">
                  <c:v>SEC</c:v>
                </c:pt>
              </c:strCache>
            </c:strRef>
          </c:tx>
          <c:spPr>
            <a:ln w="19050" cap="rnd">
              <a:solidFill>
                <a:schemeClr val="accent6"/>
              </a:solidFill>
              <a:round/>
            </a:ln>
            <a:effectLst/>
          </c:spPr>
          <c:marker>
            <c:symbol val="circle"/>
            <c:size val="5"/>
            <c:spPr>
              <a:solidFill>
                <a:schemeClr val="accent3"/>
              </a:solidFill>
              <a:ln w="9525">
                <a:solidFill>
                  <a:schemeClr val="accent3"/>
                </a:solidFill>
              </a:ln>
              <a:effectLst/>
            </c:spPr>
          </c:marker>
          <c:xVal>
            <c:strRef>
              <c:f>byshape_1mm_12_SS!$P$2:$P$1001</c:f>
              <c:strCache>
                <c:ptCount val="153"/>
                <c:pt idx="0">
                  <c:v>Pressure (psi)</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pt idx="151">
                  <c:v>150</c:v>
                </c:pt>
                <c:pt idx="152">
                  <c:v>151</c:v>
                </c:pt>
              </c:strCache>
            </c:strRef>
          </c:xVal>
          <c:yVal>
            <c:numRef>
              <c:f>byshape_1mm_12_SS!$S$2:$S$1001</c:f>
              <c:numCache>
                <c:formatCode>General</c:formatCode>
                <c:ptCount val="1000"/>
                <c:pt idx="0">
                  <c:v>0</c:v>
                </c:pt>
                <c:pt idx="1">
                  <c:v>13.4</c:v>
                </c:pt>
                <c:pt idx="2">
                  <c:v>27.625</c:v>
                </c:pt>
                <c:pt idx="3">
                  <c:v>55.675000000000004</c:v>
                </c:pt>
                <c:pt idx="4">
                  <c:v>86.45</c:v>
                </c:pt>
                <c:pt idx="5">
                  <c:v>121.30000000000001</c:v>
                </c:pt>
                <c:pt idx="6">
                  <c:v>159.80000000000001</c:v>
                </c:pt>
                <c:pt idx="7">
                  <c:v>200.22499999999999</c:v>
                </c:pt>
                <c:pt idx="8">
                  <c:v>242</c:v>
                </c:pt>
                <c:pt idx="9">
                  <c:v>287.60000000000002</c:v>
                </c:pt>
                <c:pt idx="10">
                  <c:v>320.25</c:v>
                </c:pt>
                <c:pt idx="11">
                  <c:v>370.27499999999998</c:v>
                </c:pt>
                <c:pt idx="12">
                  <c:v>416.65</c:v>
                </c:pt>
                <c:pt idx="13">
                  <c:v>467.75</c:v>
                </c:pt>
                <c:pt idx="14">
                  <c:v>522.20000000000005</c:v>
                </c:pt>
                <c:pt idx="15">
                  <c:v>463.8</c:v>
                </c:pt>
                <c:pt idx="16">
                  <c:v>515.02</c:v>
                </c:pt>
                <c:pt idx="17">
                  <c:v>566.79999999999995</c:v>
                </c:pt>
                <c:pt idx="18">
                  <c:v>651.04</c:v>
                </c:pt>
                <c:pt idx="19">
                  <c:v>693.2</c:v>
                </c:pt>
                <c:pt idx="20">
                  <c:v>775.93999999999994</c:v>
                </c:pt>
                <c:pt idx="21">
                  <c:v>859.54</c:v>
                </c:pt>
                <c:pt idx="22">
                  <c:v>940.22</c:v>
                </c:pt>
                <c:pt idx="23">
                  <c:v>1042.5</c:v>
                </c:pt>
                <c:pt idx="24">
                  <c:v>1112.98</c:v>
                </c:pt>
                <c:pt idx="25">
                  <c:v>1159.3399999999997</c:v>
                </c:pt>
                <c:pt idx="26">
                  <c:v>1207.2599999999998</c:v>
                </c:pt>
                <c:pt idx="27">
                  <c:v>1277.5</c:v>
                </c:pt>
                <c:pt idx="28">
                  <c:v>1329.06</c:v>
                </c:pt>
                <c:pt idx="29">
                  <c:v>1410.9</c:v>
                </c:pt>
                <c:pt idx="30">
                  <c:v>1449.3200000000002</c:v>
                </c:pt>
                <c:pt idx="31">
                  <c:v>1489.52</c:v>
                </c:pt>
                <c:pt idx="32">
                  <c:v>1533.38</c:v>
                </c:pt>
                <c:pt idx="33">
                  <c:v>1575.7599999999998</c:v>
                </c:pt>
                <c:pt idx="34">
                  <c:v>1619.78</c:v>
                </c:pt>
                <c:pt idx="35">
                  <c:v>1651.7</c:v>
                </c:pt>
                <c:pt idx="36">
                  <c:v>1691</c:v>
                </c:pt>
                <c:pt idx="37">
                  <c:v>1714.94</c:v>
                </c:pt>
                <c:pt idx="38">
                  <c:v>1735.0600000000002</c:v>
                </c:pt>
                <c:pt idx="39">
                  <c:v>1755.9</c:v>
                </c:pt>
                <c:pt idx="40">
                  <c:v>1775.86</c:v>
                </c:pt>
                <c:pt idx="41">
                  <c:v>1801.2</c:v>
                </c:pt>
                <c:pt idx="42">
                  <c:v>1823.72</c:v>
                </c:pt>
                <c:pt idx="43">
                  <c:v>1845.5</c:v>
                </c:pt>
                <c:pt idx="44">
                  <c:v>1872.92</c:v>
                </c:pt>
                <c:pt idx="45">
                  <c:v>1889.56</c:v>
                </c:pt>
                <c:pt idx="46">
                  <c:v>1914.9</c:v>
                </c:pt>
                <c:pt idx="47">
                  <c:v>1925.48</c:v>
                </c:pt>
                <c:pt idx="48">
                  <c:v>1938.56</c:v>
                </c:pt>
                <c:pt idx="49">
                  <c:v>1928.98</c:v>
                </c:pt>
                <c:pt idx="50">
                  <c:v>1924.86</c:v>
                </c:pt>
                <c:pt idx="51">
                  <c:v>1930.5400000000002</c:v>
                </c:pt>
                <c:pt idx="52">
                  <c:v>1936.48</c:v>
                </c:pt>
                <c:pt idx="53">
                  <c:v>1938.72</c:v>
                </c:pt>
                <c:pt idx="54">
                  <c:v>1947.8200000000002</c:v>
                </c:pt>
                <c:pt idx="55">
                  <c:v>1950.1200000000001</c:v>
                </c:pt>
                <c:pt idx="56">
                  <c:v>1952.1599999999999</c:v>
                </c:pt>
                <c:pt idx="57">
                  <c:v>1953.72</c:v>
                </c:pt>
                <c:pt idx="58">
                  <c:v>1959.6600000000003</c:v>
                </c:pt>
                <c:pt idx="59">
                  <c:v>1962.0199999999998</c:v>
                </c:pt>
                <c:pt idx="60">
                  <c:v>1964.8399999999997</c:v>
                </c:pt>
                <c:pt idx="61">
                  <c:v>1966.6799999999998</c:v>
                </c:pt>
                <c:pt idx="62">
                  <c:v>1964.1799999999998</c:v>
                </c:pt>
                <c:pt idx="63">
                  <c:v>1960.2800000000002</c:v>
                </c:pt>
                <c:pt idx="64">
                  <c:v>1961.36</c:v>
                </c:pt>
                <c:pt idx="65">
                  <c:v>1959.94</c:v>
                </c:pt>
                <c:pt idx="66">
                  <c:v>1958.8800000000003</c:v>
                </c:pt>
                <c:pt idx="67">
                  <c:v>1955.14</c:v>
                </c:pt>
                <c:pt idx="68">
                  <c:v>1960.5</c:v>
                </c:pt>
                <c:pt idx="69">
                  <c:v>1972.6599999999999</c:v>
                </c:pt>
                <c:pt idx="70">
                  <c:v>1980.02</c:v>
                </c:pt>
                <c:pt idx="71">
                  <c:v>1978.86</c:v>
                </c:pt>
                <c:pt idx="72">
                  <c:v>1979.3400000000001</c:v>
                </c:pt>
                <c:pt idx="73">
                  <c:v>1979.5400000000002</c:v>
                </c:pt>
                <c:pt idx="74">
                  <c:v>1978.1599999999999</c:v>
                </c:pt>
                <c:pt idx="75">
                  <c:v>1978.92</c:v>
                </c:pt>
                <c:pt idx="76">
                  <c:v>1986.4199999999996</c:v>
                </c:pt>
                <c:pt idx="77">
                  <c:v>1985.8</c:v>
                </c:pt>
                <c:pt idx="78">
                  <c:v>1985.7400000000002</c:v>
                </c:pt>
                <c:pt idx="79">
                  <c:v>1985.2400000000002</c:v>
                </c:pt>
                <c:pt idx="80">
                  <c:v>1986.2</c:v>
                </c:pt>
                <c:pt idx="81">
                  <c:v>1985.1599999999999</c:v>
                </c:pt>
                <c:pt idx="82">
                  <c:v>1985.1799999999998</c:v>
                </c:pt>
                <c:pt idx="83">
                  <c:v>1986.56</c:v>
                </c:pt>
                <c:pt idx="84">
                  <c:v>1986.36</c:v>
                </c:pt>
                <c:pt idx="85">
                  <c:v>1988.44</c:v>
                </c:pt>
                <c:pt idx="86">
                  <c:v>1987.5</c:v>
                </c:pt>
                <c:pt idx="87">
                  <c:v>1989.9800000000002</c:v>
                </c:pt>
                <c:pt idx="88">
                  <c:v>1993.52</c:v>
                </c:pt>
                <c:pt idx="89">
                  <c:v>2011.7600000000002</c:v>
                </c:pt>
                <c:pt idx="90">
                  <c:v>2017.1</c:v>
                </c:pt>
                <c:pt idx="91">
                  <c:v>2010.42</c:v>
                </c:pt>
                <c:pt idx="92">
                  <c:v>2017.7599999999998</c:v>
                </c:pt>
                <c:pt idx="93">
                  <c:v>2019.7599999999998</c:v>
                </c:pt>
                <c:pt idx="94">
                  <c:v>2021.7</c:v>
                </c:pt>
                <c:pt idx="95">
                  <c:v>2017.9</c:v>
                </c:pt>
                <c:pt idx="96">
                  <c:v>2019.72</c:v>
                </c:pt>
                <c:pt idx="97">
                  <c:v>2018.1</c:v>
                </c:pt>
                <c:pt idx="98">
                  <c:v>2013.3</c:v>
                </c:pt>
                <c:pt idx="99">
                  <c:v>2014.6599999999999</c:v>
                </c:pt>
                <c:pt idx="100">
                  <c:v>2202.9500000000003</c:v>
                </c:pt>
                <c:pt idx="101">
                  <c:v>2019.3</c:v>
                </c:pt>
                <c:pt idx="102">
                  <c:v>2016.9</c:v>
                </c:pt>
                <c:pt idx="103">
                  <c:v>2018.2</c:v>
                </c:pt>
                <c:pt idx="104">
                  <c:v>2203.2249999999999</c:v>
                </c:pt>
                <c:pt idx="105">
                  <c:v>2018.14</c:v>
                </c:pt>
                <c:pt idx="106">
                  <c:v>2032.3</c:v>
                </c:pt>
                <c:pt idx="107">
                  <c:v>2037.2</c:v>
                </c:pt>
                <c:pt idx="108">
                  <c:v>2029.7599999999998</c:v>
                </c:pt>
                <c:pt idx="109">
                  <c:v>2033.8800000000003</c:v>
                </c:pt>
                <c:pt idx="110">
                  <c:v>2036.78</c:v>
                </c:pt>
                <c:pt idx="111">
                  <c:v>2041.3799999999999</c:v>
                </c:pt>
                <c:pt idx="112">
                  <c:v>2040.5600000000002</c:v>
                </c:pt>
                <c:pt idx="113">
                  <c:v>2039.52</c:v>
                </c:pt>
                <c:pt idx="114">
                  <c:v>1868.8249999999998</c:v>
                </c:pt>
                <c:pt idx="115">
                  <c:v>1870.15</c:v>
                </c:pt>
                <c:pt idx="116">
                  <c:v>2064.2333333333336</c:v>
                </c:pt>
                <c:pt idx="117">
                  <c:v>2065.3999999999996</c:v>
                </c:pt>
                <c:pt idx="118">
                  <c:v>2065.7666666666664</c:v>
                </c:pt>
                <c:pt idx="119">
                  <c:v>2066.1</c:v>
                </c:pt>
                <c:pt idx="120">
                  <c:v>2064.8666666666668</c:v>
                </c:pt>
                <c:pt idx="121">
                  <c:v>1850.35</c:v>
                </c:pt>
                <c:pt idx="122">
                  <c:v>1852.1999999999998</c:v>
                </c:pt>
                <c:pt idx="123">
                  <c:v>1858.15</c:v>
                </c:pt>
                <c:pt idx="124">
                  <c:v>1858.7</c:v>
                </c:pt>
                <c:pt idx="125">
                  <c:v>1851.5500000000002</c:v>
                </c:pt>
                <c:pt idx="126">
                  <c:v>1847.7</c:v>
                </c:pt>
                <c:pt idx="127">
                  <c:v>1850.8000000000002</c:v>
                </c:pt>
                <c:pt idx="128">
                  <c:v>1850.05</c:v>
                </c:pt>
                <c:pt idx="129">
                  <c:v>1844.95</c:v>
                </c:pt>
                <c:pt idx="130">
                  <c:v>1846.05</c:v>
                </c:pt>
                <c:pt idx="131">
                  <c:v>1846.2</c:v>
                </c:pt>
                <c:pt idx="132">
                  <c:v>1857.75</c:v>
                </c:pt>
                <c:pt idx="133">
                  <c:v>1863.45</c:v>
                </c:pt>
                <c:pt idx="134">
                  <c:v>1864.5</c:v>
                </c:pt>
                <c:pt idx="135">
                  <c:v>2133.9</c:v>
                </c:pt>
                <c:pt idx="136">
                  <c:v>2132.4</c:v>
                </c:pt>
                <c:pt idx="137">
                  <c:v>2130.8000000000002</c:v>
                </c:pt>
                <c:pt idx="138">
                  <c:v>2136.1</c:v>
                </c:pt>
                <c:pt idx="139">
                  <c:v>2135.3000000000002</c:v>
                </c:pt>
                <c:pt idx="140">
                  <c:v>2133.6999999999998</c:v>
                </c:pt>
                <c:pt idx="141">
                  <c:v>2132.3000000000002</c:v>
                </c:pt>
                <c:pt idx="142">
                  <c:v>2133</c:v>
                </c:pt>
                <c:pt idx="143">
                  <c:v>2134.3000000000002</c:v>
                </c:pt>
                <c:pt idx="144">
                  <c:v>2128.4</c:v>
                </c:pt>
                <c:pt idx="145">
                  <c:v>2136.5</c:v>
                </c:pt>
                <c:pt idx="146">
                  <c:v>2133.5</c:v>
                </c:pt>
                <c:pt idx="147">
                  <c:v>2133.1</c:v>
                </c:pt>
                <c:pt idx="148">
                  <c:v>2131.3000000000002</c:v>
                </c:pt>
                <c:pt idx="149">
                  <c:v>2133.1999999999998</c:v>
                </c:pt>
              </c:numCache>
            </c:numRef>
          </c:yVal>
          <c:smooth val="1"/>
          <c:extLst>
            <c:ext xmlns:c16="http://schemas.microsoft.com/office/drawing/2014/chart" uri="{C3380CC4-5D6E-409C-BE32-E72D297353CC}">
              <c16:uniqueId val="{00000002-CB72-4530-B0C6-3BE82F39D86A}"/>
            </c:ext>
          </c:extLst>
        </c:ser>
        <c:dLbls>
          <c:showLegendKey val="0"/>
          <c:showVal val="0"/>
          <c:showCatName val="0"/>
          <c:showSerName val="0"/>
          <c:showPercent val="0"/>
          <c:showBubbleSize val="0"/>
        </c:dLbls>
        <c:axId val="1853470720"/>
        <c:axId val="1853469280"/>
      </c:scatterChart>
      <c:valAx>
        <c:axId val="1853470720"/>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Inflation Pressure (psi)</a:t>
                </a:r>
              </a:p>
            </c:rich>
          </c:tx>
          <c:layout>
            <c:manualLayout>
              <c:xMode val="edge"/>
              <c:yMode val="edge"/>
              <c:x val="0.41453931996005466"/>
              <c:y val="0.81683523244913314"/>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69280"/>
        <c:crosses val="autoZero"/>
        <c:crossBetween val="midCat"/>
        <c:majorUnit val="25"/>
      </c:valAx>
      <c:valAx>
        <c:axId val="1853469280"/>
        <c:scaling>
          <c:orientation val="minMax"/>
          <c:max val="3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u="none" strike="noStrike" kern="1200" baseline="0">
                    <a:solidFill>
                      <a:sysClr val="windowText" lastClr="000000">
                        <a:lumMod val="65000"/>
                        <a:lumOff val="35000"/>
                      </a:sysClr>
                    </a:solidFill>
                  </a:rPr>
                  <a:t>Volume (mL)</a:t>
                </a:r>
              </a:p>
            </c:rich>
          </c:tx>
          <c:layout>
            <c:manualLayout>
              <c:xMode val="edge"/>
              <c:yMode val="edge"/>
              <c:x val="1.0261034247615724E-2"/>
              <c:y val="0.26050642354463471"/>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707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3C_1BD1B6DC.xml><?xml version="1.0" encoding="utf-8"?>
<p188:cmLst xmlns:a="http://schemas.openxmlformats.org/drawingml/2006/main" xmlns:r="http://schemas.openxmlformats.org/officeDocument/2006/relationships" xmlns:p188="http://schemas.microsoft.com/office/powerpoint/2018/8/main">
  <p188:cm id="{9132FFBC-B254-459A-BDEB-C6DDD0F50CF7}" authorId="{E87486FE-BEC4-6235-B15D-404D5C5424E7}" status="resolved" created="2024-11-02T03:37:42.300">
    <ac:deMkLst xmlns:ac="http://schemas.microsoft.com/office/drawing/2013/main/command">
      <pc:docMk xmlns:pc="http://schemas.microsoft.com/office/powerpoint/2013/main/command"/>
      <pc:sldMk xmlns:pc="http://schemas.microsoft.com/office/powerpoint/2013/main/command" cId="466728668" sldId="316"/>
      <ac:spMk id="35" creationId="{52FC18A5-EA78-240E-14DA-C741E59B8AEC}"/>
    </ac:deMkLst>
    <p188:txBody>
      <a:bodyPr/>
      <a:lstStyle/>
      <a:p>
        <a:r>
          <a:rPr lang="en-US"/>
          <a:t>Caption</a:t>
        </a:r>
      </a:p>
    </p188:txBody>
    <p188:extLst>
      <p:ext xmlns:p="http://schemas.openxmlformats.org/presentationml/2006/main" uri="{57CB4572-C831-44C2-8A1C-0ADB6CCDFE69}">
        <p223:reactions xmlns:p223="http://schemas.microsoft.com/office/powerpoint/2022/03/main">
          <p223:rxn type="👍">
            <p223:instance time="2024-11-02T05:07:19.617" authorId="{55ABCA10-F5A9-1817-FAB4-871D0E1A9579}"/>
          </p223:rxn>
        </p223:reactions>
      </p:ext>
    </p188:extLst>
  </p188:cm>
</p188:cmLst>
</file>

<file path=ppt/comments/modernComment_156_D432C5D4.xml><?xml version="1.0" encoding="utf-8"?>
<p188:cmLst xmlns:a="http://schemas.openxmlformats.org/drawingml/2006/main" xmlns:r="http://schemas.openxmlformats.org/officeDocument/2006/relationships" xmlns:p188="http://schemas.microsoft.com/office/powerpoint/2018/8/main">
  <p188:cm id="{4E27D3D3-3C7A-49FB-BD7D-B37E8018386F}" authorId="{E87486FE-BEC4-6235-B15D-404D5C5424E7}" status="resolved" created="2024-11-01T19:54:41.502" complete="100000">
    <ac:deMkLst xmlns:ac="http://schemas.microsoft.com/office/drawing/2013/main/command">
      <pc:docMk xmlns:pc="http://schemas.microsoft.com/office/powerpoint/2013/main/command"/>
      <pc:sldMk xmlns:pc="http://schemas.microsoft.com/office/powerpoint/2013/main/command" cId="3560097236" sldId="342"/>
      <ac:spMk id="2" creationId="{451BA421-92EB-EE21-FAE0-94CA4DB46E62}"/>
    </ac:deMkLst>
    <p188:txBody>
      <a:bodyPr/>
      <a:lstStyle/>
      <a:p>
        <a:r>
          <a:rPr lang="en-US"/>
          <a:t>Why are we showing this exactly? I feel that everything that is said in the script is within the next slide. 
Given my comment in the next slide, consider changing the plot to this video if you really want to include it. </a:t>
        </a:r>
      </a:p>
    </p188:txBody>
  </p188:cm>
</p188:cmLst>
</file>

<file path=ppt/comments/modernComment_17A_714A455C.xml><?xml version="1.0" encoding="utf-8"?>
<p188:cmLst xmlns:a="http://schemas.openxmlformats.org/drawingml/2006/main" xmlns:r="http://schemas.openxmlformats.org/officeDocument/2006/relationships" xmlns:p188="http://schemas.microsoft.com/office/powerpoint/2018/8/main">
  <p188:cm id="{126CF316-ED39-4AF1-96CA-3F8833C7806E}" authorId="{E87486FE-BEC4-6235-B15D-404D5C5424E7}" status="resolved" created="2024-11-01T19:48:23.109">
    <ac:deMkLst xmlns:ac="http://schemas.microsoft.com/office/drawing/2013/main/command">
      <pc:docMk xmlns:pc="http://schemas.microsoft.com/office/powerpoint/2013/main/command"/>
      <pc:sldMk xmlns:pc="http://schemas.microsoft.com/office/powerpoint/2013/main/command" cId="1900692828" sldId="378"/>
      <ac:spMk id="14" creationId="{5240DCBB-FAA6-17F8-A9E2-B7511C646D57}"/>
    </ac:deMkLst>
    <p188:txBody>
      <a:bodyPr/>
      <a:lstStyle/>
      <a:p>
        <a:r>
          <a:rPr lang="en-US"/>
          <a:t>Also describe the modules used. Quantity, geom, thickness, material, size. </a:t>
        </a:r>
      </a:p>
    </p188:txBody>
  </p188:cm>
  <p188:cm id="{3A5C4985-FF2B-45F8-B8F6-C9A393249982}" authorId="{E87486FE-BEC4-6235-B15D-404D5C5424E7}" status="resolved" created="2024-11-01T19:51:54.585">
    <ac:deMkLst xmlns:ac="http://schemas.microsoft.com/office/drawing/2013/main/command">
      <pc:docMk xmlns:pc="http://schemas.microsoft.com/office/powerpoint/2013/main/command"/>
      <pc:sldMk xmlns:pc="http://schemas.microsoft.com/office/powerpoint/2013/main/command" cId="1900692828" sldId="378"/>
      <ac:picMk id="4" creationId="{7BD8617E-C035-092C-03DA-7D35E6C1A338}"/>
    </ac:deMkLst>
    <p188:txBody>
      <a:bodyPr/>
      <a:lstStyle/>
      <a:p>
        <a:r>
          <a:rPr lang="en-US"/>
          <a:t>Why include this if it is not talked about?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1631F-A571-4857-ACCF-3DFCDF2AB71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F8A6A6BB-4ABB-4663-AF10-E64DF524DCF0}">
      <dgm:prSet phldrT="[Text]"/>
      <dgm:spPr/>
      <dgm:t>
        <a:bodyPr/>
        <a:lstStyle/>
        <a:p>
          <a:r>
            <a:rPr lang="en-US"/>
            <a:t>Standardized inflation pressure </a:t>
          </a:r>
        </a:p>
      </dgm:t>
    </dgm:pt>
    <dgm:pt modelId="{73A83B73-2D52-4C58-A5B1-BD51364F87D4}" type="parTrans" cxnId="{ABAA1590-993A-4F4D-B2FE-5FC4059559FC}">
      <dgm:prSet/>
      <dgm:spPr/>
      <dgm:t>
        <a:bodyPr/>
        <a:lstStyle/>
        <a:p>
          <a:endParaRPr lang="en-US"/>
        </a:p>
      </dgm:t>
    </dgm:pt>
    <dgm:pt modelId="{4A41F26B-6CF0-45A4-97D4-8CA9CCCDCA7F}" type="sibTrans" cxnId="{ABAA1590-993A-4F4D-B2FE-5FC4059559FC}">
      <dgm:prSet/>
      <dgm:spPr/>
      <dgm:t>
        <a:bodyPr/>
        <a:lstStyle/>
        <a:p>
          <a:endParaRPr lang="en-US"/>
        </a:p>
      </dgm:t>
    </dgm:pt>
    <dgm:pt modelId="{034916EC-921B-419F-AAE2-D6CC1809EED7}">
      <dgm:prSet phldrT="[Text]"/>
      <dgm:spPr/>
      <dgm:t>
        <a:bodyPr/>
        <a:lstStyle/>
        <a:p>
          <a:r>
            <a:rPr lang="en-US"/>
            <a:t>Deformation as a function of pressure</a:t>
          </a:r>
        </a:p>
      </dgm:t>
    </dgm:pt>
    <dgm:pt modelId="{A315FE49-ED8E-4AD7-8C3D-9C6C3AFB3307}" type="parTrans" cxnId="{37A14B16-BE55-4FF3-98FF-AB0F82DD6527}">
      <dgm:prSet/>
      <dgm:spPr/>
      <dgm:t>
        <a:bodyPr/>
        <a:lstStyle/>
        <a:p>
          <a:endParaRPr lang="en-US"/>
        </a:p>
      </dgm:t>
    </dgm:pt>
    <dgm:pt modelId="{FDE21514-742E-4221-A1E6-26C638E429B7}" type="sibTrans" cxnId="{37A14B16-BE55-4FF3-98FF-AB0F82DD6527}">
      <dgm:prSet/>
      <dgm:spPr/>
      <dgm:t>
        <a:bodyPr/>
        <a:lstStyle/>
        <a:p>
          <a:endParaRPr lang="en-US"/>
        </a:p>
      </dgm:t>
    </dgm:pt>
    <dgm:pt modelId="{A5DE3FD3-CC01-49F8-AAF3-D794EE888DE4}">
      <dgm:prSet/>
      <dgm:spPr/>
      <dgm:t>
        <a:bodyPr/>
        <a:lstStyle/>
        <a:p>
          <a:endParaRPr lang="en-US"/>
        </a:p>
      </dgm:t>
    </dgm:pt>
    <dgm:pt modelId="{F9518629-D31D-49F1-889C-E17BF23FB927}" type="parTrans" cxnId="{1ADE7C6B-C464-4C16-986C-17E78D0B0DCC}">
      <dgm:prSet/>
      <dgm:spPr/>
      <dgm:t>
        <a:bodyPr/>
        <a:lstStyle/>
        <a:p>
          <a:endParaRPr lang="en-US"/>
        </a:p>
      </dgm:t>
    </dgm:pt>
    <dgm:pt modelId="{9496651B-38EB-4726-84B5-1515955B4634}" type="sibTrans" cxnId="{1ADE7C6B-C464-4C16-986C-17E78D0B0DCC}">
      <dgm:prSet/>
      <dgm:spPr/>
      <dgm:t>
        <a:bodyPr/>
        <a:lstStyle/>
        <a:p>
          <a:endParaRPr lang="en-US"/>
        </a:p>
      </dgm:t>
    </dgm:pt>
    <dgm:pt modelId="{1CF3FDFA-64CF-4D95-9395-AAD25338F0B6}">
      <dgm:prSet phldrT="[Text]"/>
      <dgm:spPr/>
      <dgm:t>
        <a:bodyPr/>
        <a:lstStyle/>
        <a:p>
          <a:r>
            <a:rPr lang="en-US"/>
            <a:t>Inflation under vacuum conditions</a:t>
          </a:r>
        </a:p>
      </dgm:t>
    </dgm:pt>
    <dgm:pt modelId="{F0A8EB98-8E9A-467D-A888-DE0A7BD81AF3}" type="sibTrans" cxnId="{23E920DC-9B79-48E3-A923-4C02F62B3257}">
      <dgm:prSet/>
      <dgm:spPr/>
      <dgm:t>
        <a:bodyPr/>
        <a:lstStyle/>
        <a:p>
          <a:endParaRPr lang="en-US"/>
        </a:p>
      </dgm:t>
    </dgm:pt>
    <dgm:pt modelId="{16CAD5E1-1D9E-43FB-A1D0-4E4779C3F983}" type="parTrans" cxnId="{23E920DC-9B79-48E3-A923-4C02F62B3257}">
      <dgm:prSet/>
      <dgm:spPr/>
      <dgm:t>
        <a:bodyPr/>
        <a:lstStyle/>
        <a:p>
          <a:endParaRPr lang="en-US"/>
        </a:p>
      </dgm:t>
    </dgm:pt>
    <dgm:pt modelId="{E4D46CCE-A075-425C-BA78-E78A967441E3}" type="pres">
      <dgm:prSet presAssocID="{6AE1631F-A571-4857-ACCF-3DFCDF2AB71E}" presName="Name0" presStyleCnt="0">
        <dgm:presLayoutVars>
          <dgm:chMax/>
          <dgm:chPref/>
          <dgm:dir/>
          <dgm:animLvl val="lvl"/>
        </dgm:presLayoutVars>
      </dgm:prSet>
      <dgm:spPr/>
    </dgm:pt>
    <dgm:pt modelId="{520C28BE-F00D-4D7D-8881-978C4E337D93}" type="pres">
      <dgm:prSet presAssocID="{F8A6A6BB-4ABB-4663-AF10-E64DF524DCF0}" presName="composite" presStyleCnt="0"/>
      <dgm:spPr/>
    </dgm:pt>
    <dgm:pt modelId="{8E140A85-B58E-4917-AE16-85717218A6D3}" type="pres">
      <dgm:prSet presAssocID="{F8A6A6BB-4ABB-4663-AF10-E64DF524DCF0}" presName="Parent1" presStyleLbl="node1" presStyleIdx="0" presStyleCnt="8">
        <dgm:presLayoutVars>
          <dgm:chMax val="1"/>
          <dgm:chPref val="1"/>
          <dgm:bulletEnabled val="1"/>
        </dgm:presLayoutVars>
      </dgm:prSet>
      <dgm:spPr>
        <a:solidFill>
          <a:srgbClr val="4E2A84"/>
        </a:solidFill>
      </dgm:spPr>
    </dgm:pt>
    <dgm:pt modelId="{6797F2B1-F9B1-469D-971E-6EDAA4A6224D}" type="pres">
      <dgm:prSet presAssocID="{F8A6A6BB-4ABB-4663-AF10-E64DF524DCF0}" presName="Childtext1" presStyleLbl="revTx" presStyleIdx="0" presStyleCnt="4">
        <dgm:presLayoutVars>
          <dgm:chMax val="0"/>
          <dgm:chPref val="0"/>
          <dgm:bulletEnabled val="1"/>
        </dgm:presLayoutVars>
      </dgm:prSet>
      <dgm:spPr/>
    </dgm:pt>
    <dgm:pt modelId="{443A91CB-7067-44BB-86BE-AC25BBE74BF2}" type="pres">
      <dgm:prSet presAssocID="{F8A6A6BB-4ABB-4663-AF10-E64DF524DCF0}" presName="BalanceSpacing" presStyleCnt="0"/>
      <dgm:spPr/>
    </dgm:pt>
    <dgm:pt modelId="{FC72F9BF-5081-4EA8-9369-3413F6113330}" type="pres">
      <dgm:prSet presAssocID="{F8A6A6BB-4ABB-4663-AF10-E64DF524DCF0}" presName="BalanceSpacing1" presStyleCnt="0"/>
      <dgm:spPr/>
    </dgm:pt>
    <dgm:pt modelId="{44447AEB-9432-4211-8C8D-44BB58E1B7E8}" type="pres">
      <dgm:prSet presAssocID="{4A41F26B-6CF0-45A4-97D4-8CA9CCCDCA7F}" presName="Accent1Text" presStyleLbl="node1" presStyleIdx="1" presStyleCnt="8"/>
      <dgm:spPr>
        <a:solidFill>
          <a:srgbClr val="4E2A84"/>
        </a:solidFill>
      </dgm:spPr>
    </dgm:pt>
    <dgm:pt modelId="{3F1B384C-0A43-4B45-9FFE-A44FE1849110}" type="pres">
      <dgm:prSet presAssocID="{4A41F26B-6CF0-45A4-97D4-8CA9CCCDCA7F}" presName="spaceBetweenRectangles" presStyleCnt="0"/>
      <dgm:spPr/>
    </dgm:pt>
    <dgm:pt modelId="{27352212-97AF-4220-8968-7E31951C7935}" type="pres">
      <dgm:prSet presAssocID="{034916EC-921B-419F-AAE2-D6CC1809EED7}" presName="composite" presStyleCnt="0"/>
      <dgm:spPr/>
    </dgm:pt>
    <dgm:pt modelId="{69F069B8-20F9-4E10-A3E0-F6F889ADAA5C}" type="pres">
      <dgm:prSet presAssocID="{034916EC-921B-419F-AAE2-D6CC1809EED7}" presName="Parent1" presStyleLbl="node1" presStyleIdx="2" presStyleCnt="8" custLinFactNeighborX="85" custLinFactNeighborY="-2091">
        <dgm:presLayoutVars>
          <dgm:chMax val="1"/>
          <dgm:chPref val="1"/>
          <dgm:bulletEnabled val="1"/>
        </dgm:presLayoutVars>
      </dgm:prSet>
      <dgm:spPr>
        <a:solidFill>
          <a:srgbClr val="4E2A84"/>
        </a:solidFill>
      </dgm:spPr>
    </dgm:pt>
    <dgm:pt modelId="{95995EC7-7345-459D-930E-4327B8628AAF}" type="pres">
      <dgm:prSet presAssocID="{034916EC-921B-419F-AAE2-D6CC1809EED7}" presName="Childtext1" presStyleLbl="revTx" presStyleIdx="1" presStyleCnt="4" custLinFactNeighborX="17448" custLinFactNeighborY="-16890">
        <dgm:presLayoutVars>
          <dgm:chMax val="0"/>
          <dgm:chPref val="0"/>
          <dgm:bulletEnabled val="1"/>
        </dgm:presLayoutVars>
      </dgm:prSet>
      <dgm:spPr/>
    </dgm:pt>
    <dgm:pt modelId="{511D46D8-585F-4153-8007-7347E94B9CB3}" type="pres">
      <dgm:prSet presAssocID="{034916EC-921B-419F-AAE2-D6CC1809EED7}" presName="BalanceSpacing" presStyleCnt="0"/>
      <dgm:spPr/>
    </dgm:pt>
    <dgm:pt modelId="{A2F43E44-B382-42E1-92A0-DC4C9655450A}" type="pres">
      <dgm:prSet presAssocID="{034916EC-921B-419F-AAE2-D6CC1809EED7}" presName="BalanceSpacing1" presStyleCnt="0"/>
      <dgm:spPr/>
    </dgm:pt>
    <dgm:pt modelId="{B4A7B9A2-E2E0-4EB0-8ED3-2A5A380A7D2B}" type="pres">
      <dgm:prSet presAssocID="{FDE21514-742E-4221-A1E6-26C638E429B7}" presName="Accent1Text" presStyleLbl="node1" presStyleIdx="3" presStyleCnt="8"/>
      <dgm:spPr>
        <a:solidFill>
          <a:srgbClr val="4E2A84"/>
        </a:solidFill>
      </dgm:spPr>
    </dgm:pt>
    <dgm:pt modelId="{61FA5AC8-C7EC-4A0B-A7D5-B9EB262AA80A}" type="pres">
      <dgm:prSet presAssocID="{FDE21514-742E-4221-A1E6-26C638E429B7}" presName="spaceBetweenRectangles" presStyleCnt="0"/>
      <dgm:spPr/>
    </dgm:pt>
    <dgm:pt modelId="{55B62397-0EFA-4499-976B-4E1FD64457FC}" type="pres">
      <dgm:prSet presAssocID="{1CF3FDFA-64CF-4D95-9395-AAD25338F0B6}" presName="composite" presStyleCnt="0"/>
      <dgm:spPr/>
    </dgm:pt>
    <dgm:pt modelId="{26D450DD-DBDF-4265-A530-801B0FEFB21A}" type="pres">
      <dgm:prSet presAssocID="{1CF3FDFA-64CF-4D95-9395-AAD25338F0B6}" presName="Parent1" presStyleLbl="node1" presStyleIdx="4" presStyleCnt="8">
        <dgm:presLayoutVars>
          <dgm:chMax val="1"/>
          <dgm:chPref val="1"/>
          <dgm:bulletEnabled val="1"/>
        </dgm:presLayoutVars>
      </dgm:prSet>
      <dgm:spPr>
        <a:solidFill>
          <a:srgbClr val="4E2A84"/>
        </a:solidFill>
      </dgm:spPr>
    </dgm:pt>
    <dgm:pt modelId="{5C14EBC1-DA27-41BC-9622-C654E62AC8D7}" type="pres">
      <dgm:prSet presAssocID="{1CF3FDFA-64CF-4D95-9395-AAD25338F0B6}" presName="Childtext1" presStyleLbl="revTx" presStyleIdx="2" presStyleCnt="4">
        <dgm:presLayoutVars>
          <dgm:chMax val="0"/>
          <dgm:chPref val="0"/>
          <dgm:bulletEnabled val="1"/>
        </dgm:presLayoutVars>
      </dgm:prSet>
      <dgm:spPr/>
    </dgm:pt>
    <dgm:pt modelId="{CE9138B6-A817-42BD-BC8F-08165B0357DA}" type="pres">
      <dgm:prSet presAssocID="{1CF3FDFA-64CF-4D95-9395-AAD25338F0B6}" presName="BalanceSpacing" presStyleCnt="0"/>
      <dgm:spPr/>
    </dgm:pt>
    <dgm:pt modelId="{91B7C209-B19D-4DB7-B1F2-691B767D6E4D}" type="pres">
      <dgm:prSet presAssocID="{1CF3FDFA-64CF-4D95-9395-AAD25338F0B6}" presName="BalanceSpacing1" presStyleCnt="0"/>
      <dgm:spPr/>
    </dgm:pt>
    <dgm:pt modelId="{58D6DA68-452E-467A-99DA-67EA4184D2AE}" type="pres">
      <dgm:prSet presAssocID="{F0A8EB98-8E9A-467D-A888-DE0A7BD81AF3}" presName="Accent1Text" presStyleLbl="node1" presStyleIdx="5" presStyleCnt="8"/>
      <dgm:spPr>
        <a:solidFill>
          <a:srgbClr val="4E2A84"/>
        </a:solidFill>
      </dgm:spPr>
    </dgm:pt>
    <dgm:pt modelId="{8F50A2ED-6ACD-4469-A99C-784E2708CD95}" type="pres">
      <dgm:prSet presAssocID="{F0A8EB98-8E9A-467D-A888-DE0A7BD81AF3}" presName="spaceBetweenRectangles" presStyleCnt="0"/>
      <dgm:spPr/>
    </dgm:pt>
    <dgm:pt modelId="{27F7D3EF-4CB2-4FAF-847A-FBB636FB2C94}" type="pres">
      <dgm:prSet presAssocID="{A5DE3FD3-CC01-49F8-AAF3-D794EE888DE4}" presName="composite" presStyleCnt="0"/>
      <dgm:spPr/>
    </dgm:pt>
    <dgm:pt modelId="{E41081E1-830B-4EE1-8B5A-F7F1E3BCF85E}" type="pres">
      <dgm:prSet presAssocID="{A5DE3FD3-CC01-49F8-AAF3-D794EE888DE4}" presName="Parent1" presStyleLbl="node1" presStyleIdx="6" presStyleCnt="8">
        <dgm:presLayoutVars>
          <dgm:chMax val="1"/>
          <dgm:chPref val="1"/>
          <dgm:bulletEnabled val="1"/>
        </dgm:presLayoutVars>
      </dgm:prSet>
      <dgm:spPr>
        <a:solidFill>
          <a:srgbClr val="4E2A84"/>
        </a:solidFill>
      </dgm:spPr>
    </dgm:pt>
    <dgm:pt modelId="{7027C7C3-29FF-449B-90F2-5C4025C232AF}" type="pres">
      <dgm:prSet presAssocID="{A5DE3FD3-CC01-49F8-AAF3-D794EE888DE4}" presName="Childtext1" presStyleLbl="revTx" presStyleIdx="3" presStyleCnt="4">
        <dgm:presLayoutVars>
          <dgm:chMax val="0"/>
          <dgm:chPref val="0"/>
          <dgm:bulletEnabled val="1"/>
        </dgm:presLayoutVars>
      </dgm:prSet>
      <dgm:spPr/>
    </dgm:pt>
    <dgm:pt modelId="{67E35357-78B0-4765-8864-7D36C4CC3622}" type="pres">
      <dgm:prSet presAssocID="{A5DE3FD3-CC01-49F8-AAF3-D794EE888DE4}" presName="BalanceSpacing" presStyleCnt="0"/>
      <dgm:spPr/>
    </dgm:pt>
    <dgm:pt modelId="{FC70E372-D663-4F46-9B0A-666C6BE745FD}" type="pres">
      <dgm:prSet presAssocID="{A5DE3FD3-CC01-49F8-AAF3-D794EE888DE4}" presName="BalanceSpacing1" presStyleCnt="0"/>
      <dgm:spPr/>
    </dgm:pt>
    <dgm:pt modelId="{55FF9A4D-B234-4843-A4DB-2BE84B0AAAC3}" type="pres">
      <dgm:prSet presAssocID="{9496651B-38EB-4726-84B5-1515955B4634}" presName="Accent1Text" presStyleLbl="node1" presStyleIdx="7" presStyleCnt="8"/>
      <dgm:spPr>
        <a:solidFill>
          <a:srgbClr val="4E2A84"/>
        </a:solidFill>
      </dgm:spPr>
    </dgm:pt>
  </dgm:ptLst>
  <dgm:cxnLst>
    <dgm:cxn modelId="{37A14B16-BE55-4FF3-98FF-AB0F82DD6527}" srcId="{6AE1631F-A571-4857-ACCF-3DFCDF2AB71E}" destId="{034916EC-921B-419F-AAE2-D6CC1809EED7}" srcOrd="1" destOrd="0" parTransId="{A315FE49-ED8E-4AD7-8C3D-9C6C3AFB3307}" sibTransId="{FDE21514-742E-4221-A1E6-26C638E429B7}"/>
    <dgm:cxn modelId="{56E3CC3E-08D5-4894-9783-A4D4CEF4930A}" type="presOf" srcId="{4A41F26B-6CF0-45A4-97D4-8CA9CCCDCA7F}" destId="{44447AEB-9432-4211-8C8D-44BB58E1B7E8}" srcOrd="0" destOrd="0" presId="urn:microsoft.com/office/officeart/2008/layout/AlternatingHexagons"/>
    <dgm:cxn modelId="{8538C151-8E9D-48D1-B7FF-5530288CA8E2}" type="presOf" srcId="{A5DE3FD3-CC01-49F8-AAF3-D794EE888DE4}" destId="{E41081E1-830B-4EE1-8B5A-F7F1E3BCF85E}" srcOrd="0" destOrd="0" presId="urn:microsoft.com/office/officeart/2008/layout/AlternatingHexagons"/>
    <dgm:cxn modelId="{9DBDD75A-CA6D-4D63-B87F-557D1518D14F}" type="presOf" srcId="{F0A8EB98-8E9A-467D-A888-DE0A7BD81AF3}" destId="{58D6DA68-452E-467A-99DA-67EA4184D2AE}" srcOrd="0" destOrd="0" presId="urn:microsoft.com/office/officeart/2008/layout/AlternatingHexagons"/>
    <dgm:cxn modelId="{2826AA62-63BF-4DA7-8CAD-B0D218DB8514}" type="presOf" srcId="{FDE21514-742E-4221-A1E6-26C638E429B7}" destId="{B4A7B9A2-E2E0-4EB0-8ED3-2A5A380A7D2B}" srcOrd="0" destOrd="0" presId="urn:microsoft.com/office/officeart/2008/layout/AlternatingHexagons"/>
    <dgm:cxn modelId="{AF074369-BF39-461C-90BD-9B374D20F4EE}" type="presOf" srcId="{1CF3FDFA-64CF-4D95-9395-AAD25338F0B6}" destId="{26D450DD-DBDF-4265-A530-801B0FEFB21A}" srcOrd="0" destOrd="0" presId="urn:microsoft.com/office/officeart/2008/layout/AlternatingHexagons"/>
    <dgm:cxn modelId="{1ADE7C6B-C464-4C16-986C-17E78D0B0DCC}" srcId="{6AE1631F-A571-4857-ACCF-3DFCDF2AB71E}" destId="{A5DE3FD3-CC01-49F8-AAF3-D794EE888DE4}" srcOrd="3" destOrd="0" parTransId="{F9518629-D31D-49F1-889C-E17BF23FB927}" sibTransId="{9496651B-38EB-4726-84B5-1515955B4634}"/>
    <dgm:cxn modelId="{ABAA1590-993A-4F4D-B2FE-5FC4059559FC}" srcId="{6AE1631F-A571-4857-ACCF-3DFCDF2AB71E}" destId="{F8A6A6BB-4ABB-4663-AF10-E64DF524DCF0}" srcOrd="0" destOrd="0" parTransId="{73A83B73-2D52-4C58-A5B1-BD51364F87D4}" sibTransId="{4A41F26B-6CF0-45A4-97D4-8CA9CCCDCA7F}"/>
    <dgm:cxn modelId="{A8CC72D6-6EDC-4899-AE26-2F96C62DAD3C}" type="presOf" srcId="{F8A6A6BB-4ABB-4663-AF10-E64DF524DCF0}" destId="{8E140A85-B58E-4917-AE16-85717218A6D3}" srcOrd="0" destOrd="0" presId="urn:microsoft.com/office/officeart/2008/layout/AlternatingHexagons"/>
    <dgm:cxn modelId="{23E920DC-9B79-48E3-A923-4C02F62B3257}" srcId="{6AE1631F-A571-4857-ACCF-3DFCDF2AB71E}" destId="{1CF3FDFA-64CF-4D95-9395-AAD25338F0B6}" srcOrd="2" destOrd="0" parTransId="{16CAD5E1-1D9E-43FB-A1D0-4E4779C3F983}" sibTransId="{F0A8EB98-8E9A-467D-A888-DE0A7BD81AF3}"/>
    <dgm:cxn modelId="{F01AC8DD-56EC-415A-B010-0FD44DF6DFFC}" type="presOf" srcId="{6AE1631F-A571-4857-ACCF-3DFCDF2AB71E}" destId="{E4D46CCE-A075-425C-BA78-E78A967441E3}" srcOrd="0" destOrd="0" presId="urn:microsoft.com/office/officeart/2008/layout/AlternatingHexagons"/>
    <dgm:cxn modelId="{0BE44DDF-6A96-41D4-998F-2113BABA35A7}" type="presOf" srcId="{034916EC-921B-419F-AAE2-D6CC1809EED7}" destId="{69F069B8-20F9-4E10-A3E0-F6F889ADAA5C}" srcOrd="0" destOrd="0" presId="urn:microsoft.com/office/officeart/2008/layout/AlternatingHexagons"/>
    <dgm:cxn modelId="{369B46F7-0B64-472C-8CF0-CB8C6F78E064}" type="presOf" srcId="{9496651B-38EB-4726-84B5-1515955B4634}" destId="{55FF9A4D-B234-4843-A4DB-2BE84B0AAAC3}" srcOrd="0" destOrd="0" presId="urn:microsoft.com/office/officeart/2008/layout/AlternatingHexagons"/>
    <dgm:cxn modelId="{AC03F500-8B27-446B-93B8-DF5702066EBD}" type="presParOf" srcId="{E4D46CCE-A075-425C-BA78-E78A967441E3}" destId="{520C28BE-F00D-4D7D-8881-978C4E337D93}" srcOrd="0" destOrd="0" presId="urn:microsoft.com/office/officeart/2008/layout/AlternatingHexagons"/>
    <dgm:cxn modelId="{870A0C47-4021-4611-9DFA-113B0795F509}" type="presParOf" srcId="{520C28BE-F00D-4D7D-8881-978C4E337D93}" destId="{8E140A85-B58E-4917-AE16-85717218A6D3}" srcOrd="0" destOrd="0" presId="urn:microsoft.com/office/officeart/2008/layout/AlternatingHexagons"/>
    <dgm:cxn modelId="{0355AF9F-B620-4AE7-8AC4-74A1B223D0AD}" type="presParOf" srcId="{520C28BE-F00D-4D7D-8881-978C4E337D93}" destId="{6797F2B1-F9B1-469D-971E-6EDAA4A6224D}" srcOrd="1" destOrd="0" presId="urn:microsoft.com/office/officeart/2008/layout/AlternatingHexagons"/>
    <dgm:cxn modelId="{C8A9708D-4A75-4328-ABF6-2F9BE65361D2}" type="presParOf" srcId="{520C28BE-F00D-4D7D-8881-978C4E337D93}" destId="{443A91CB-7067-44BB-86BE-AC25BBE74BF2}" srcOrd="2" destOrd="0" presId="urn:microsoft.com/office/officeart/2008/layout/AlternatingHexagons"/>
    <dgm:cxn modelId="{932EF7BD-E90F-4EF1-9E36-DEA17AE7E120}" type="presParOf" srcId="{520C28BE-F00D-4D7D-8881-978C4E337D93}" destId="{FC72F9BF-5081-4EA8-9369-3413F6113330}" srcOrd="3" destOrd="0" presId="urn:microsoft.com/office/officeart/2008/layout/AlternatingHexagons"/>
    <dgm:cxn modelId="{AB27E6A9-0C5D-4D7F-BCA9-04E97283D90E}" type="presParOf" srcId="{520C28BE-F00D-4D7D-8881-978C4E337D93}" destId="{44447AEB-9432-4211-8C8D-44BB58E1B7E8}" srcOrd="4" destOrd="0" presId="urn:microsoft.com/office/officeart/2008/layout/AlternatingHexagons"/>
    <dgm:cxn modelId="{C19AE978-E669-41C2-A696-1D848E301184}" type="presParOf" srcId="{E4D46CCE-A075-425C-BA78-E78A967441E3}" destId="{3F1B384C-0A43-4B45-9FFE-A44FE1849110}" srcOrd="1" destOrd="0" presId="urn:microsoft.com/office/officeart/2008/layout/AlternatingHexagons"/>
    <dgm:cxn modelId="{44FE4CBE-70EF-4E74-A151-7479155B3CC0}" type="presParOf" srcId="{E4D46CCE-A075-425C-BA78-E78A967441E3}" destId="{27352212-97AF-4220-8968-7E31951C7935}" srcOrd="2" destOrd="0" presId="urn:microsoft.com/office/officeart/2008/layout/AlternatingHexagons"/>
    <dgm:cxn modelId="{B4C7A16E-ADCB-4660-ADEA-47DB8697C7AD}" type="presParOf" srcId="{27352212-97AF-4220-8968-7E31951C7935}" destId="{69F069B8-20F9-4E10-A3E0-F6F889ADAA5C}" srcOrd="0" destOrd="0" presId="urn:microsoft.com/office/officeart/2008/layout/AlternatingHexagons"/>
    <dgm:cxn modelId="{AEFCB77A-931A-434E-B0CE-03C7DFC234E0}" type="presParOf" srcId="{27352212-97AF-4220-8968-7E31951C7935}" destId="{95995EC7-7345-459D-930E-4327B8628AAF}" srcOrd="1" destOrd="0" presId="urn:microsoft.com/office/officeart/2008/layout/AlternatingHexagons"/>
    <dgm:cxn modelId="{2EA6CC2E-B034-45D8-953F-ADCC4E2FEA20}" type="presParOf" srcId="{27352212-97AF-4220-8968-7E31951C7935}" destId="{511D46D8-585F-4153-8007-7347E94B9CB3}" srcOrd="2" destOrd="0" presId="urn:microsoft.com/office/officeart/2008/layout/AlternatingHexagons"/>
    <dgm:cxn modelId="{6F3683EC-81BB-476A-BEE2-BBD0A9BA9D35}" type="presParOf" srcId="{27352212-97AF-4220-8968-7E31951C7935}" destId="{A2F43E44-B382-42E1-92A0-DC4C9655450A}" srcOrd="3" destOrd="0" presId="urn:microsoft.com/office/officeart/2008/layout/AlternatingHexagons"/>
    <dgm:cxn modelId="{159EF1C0-B73F-4E97-86A6-A7E5F40756D5}" type="presParOf" srcId="{27352212-97AF-4220-8968-7E31951C7935}" destId="{B4A7B9A2-E2E0-4EB0-8ED3-2A5A380A7D2B}" srcOrd="4" destOrd="0" presId="urn:microsoft.com/office/officeart/2008/layout/AlternatingHexagons"/>
    <dgm:cxn modelId="{DA546D48-1DEB-4330-8646-B6CF135407B5}" type="presParOf" srcId="{E4D46CCE-A075-425C-BA78-E78A967441E3}" destId="{61FA5AC8-C7EC-4A0B-A7D5-B9EB262AA80A}" srcOrd="3" destOrd="0" presId="urn:microsoft.com/office/officeart/2008/layout/AlternatingHexagons"/>
    <dgm:cxn modelId="{12CA6C80-9CF5-4B72-86F8-8F25F8AC1768}" type="presParOf" srcId="{E4D46CCE-A075-425C-BA78-E78A967441E3}" destId="{55B62397-0EFA-4499-976B-4E1FD64457FC}" srcOrd="4" destOrd="0" presId="urn:microsoft.com/office/officeart/2008/layout/AlternatingHexagons"/>
    <dgm:cxn modelId="{91A604D9-BEDF-4351-A3FB-5F60806BBECC}" type="presParOf" srcId="{55B62397-0EFA-4499-976B-4E1FD64457FC}" destId="{26D450DD-DBDF-4265-A530-801B0FEFB21A}" srcOrd="0" destOrd="0" presId="urn:microsoft.com/office/officeart/2008/layout/AlternatingHexagons"/>
    <dgm:cxn modelId="{B3EAA8BD-502F-48A5-AD66-3FED108DAD3E}" type="presParOf" srcId="{55B62397-0EFA-4499-976B-4E1FD64457FC}" destId="{5C14EBC1-DA27-41BC-9622-C654E62AC8D7}" srcOrd="1" destOrd="0" presId="urn:microsoft.com/office/officeart/2008/layout/AlternatingHexagons"/>
    <dgm:cxn modelId="{A140CD92-4180-4CE0-9E35-F46E0560EE57}" type="presParOf" srcId="{55B62397-0EFA-4499-976B-4E1FD64457FC}" destId="{CE9138B6-A817-42BD-BC8F-08165B0357DA}" srcOrd="2" destOrd="0" presId="urn:microsoft.com/office/officeart/2008/layout/AlternatingHexagons"/>
    <dgm:cxn modelId="{343F8C81-17CD-4B38-B047-97F7DD5C354F}" type="presParOf" srcId="{55B62397-0EFA-4499-976B-4E1FD64457FC}" destId="{91B7C209-B19D-4DB7-B1F2-691B767D6E4D}" srcOrd="3" destOrd="0" presId="urn:microsoft.com/office/officeart/2008/layout/AlternatingHexagons"/>
    <dgm:cxn modelId="{6680767B-1B13-49BD-8BB7-2850219E97CA}" type="presParOf" srcId="{55B62397-0EFA-4499-976B-4E1FD64457FC}" destId="{58D6DA68-452E-467A-99DA-67EA4184D2AE}" srcOrd="4" destOrd="0" presId="urn:microsoft.com/office/officeart/2008/layout/AlternatingHexagons"/>
    <dgm:cxn modelId="{E1E5E46A-357E-4CA8-A6EB-1002AB460999}" type="presParOf" srcId="{E4D46CCE-A075-425C-BA78-E78A967441E3}" destId="{8F50A2ED-6ACD-4469-A99C-784E2708CD95}" srcOrd="5" destOrd="0" presId="urn:microsoft.com/office/officeart/2008/layout/AlternatingHexagons"/>
    <dgm:cxn modelId="{7776E198-3541-465C-A0B8-D9637A2667BF}" type="presParOf" srcId="{E4D46CCE-A075-425C-BA78-E78A967441E3}" destId="{27F7D3EF-4CB2-4FAF-847A-FBB636FB2C94}" srcOrd="6" destOrd="0" presId="urn:microsoft.com/office/officeart/2008/layout/AlternatingHexagons"/>
    <dgm:cxn modelId="{F719CCD5-F5C5-4F76-9A34-AA6B74ACC1C5}" type="presParOf" srcId="{27F7D3EF-4CB2-4FAF-847A-FBB636FB2C94}" destId="{E41081E1-830B-4EE1-8B5A-F7F1E3BCF85E}" srcOrd="0" destOrd="0" presId="urn:microsoft.com/office/officeart/2008/layout/AlternatingHexagons"/>
    <dgm:cxn modelId="{6BB9323E-D8F3-4F65-AB05-2451C040107B}" type="presParOf" srcId="{27F7D3EF-4CB2-4FAF-847A-FBB636FB2C94}" destId="{7027C7C3-29FF-449B-90F2-5C4025C232AF}" srcOrd="1" destOrd="0" presId="urn:microsoft.com/office/officeart/2008/layout/AlternatingHexagons"/>
    <dgm:cxn modelId="{7A1C9D97-8638-4A2A-ABFB-ABE2666270F5}" type="presParOf" srcId="{27F7D3EF-4CB2-4FAF-847A-FBB636FB2C94}" destId="{67E35357-78B0-4765-8864-7D36C4CC3622}" srcOrd="2" destOrd="0" presId="urn:microsoft.com/office/officeart/2008/layout/AlternatingHexagons"/>
    <dgm:cxn modelId="{B195C8F4-300A-488A-9BA0-A8D9C4CA7572}" type="presParOf" srcId="{27F7D3EF-4CB2-4FAF-847A-FBB636FB2C94}" destId="{FC70E372-D663-4F46-9B0A-666C6BE745FD}" srcOrd="3" destOrd="0" presId="urn:microsoft.com/office/officeart/2008/layout/AlternatingHexagons"/>
    <dgm:cxn modelId="{698D2382-A19D-4636-94EC-83FFC17498FC}" type="presParOf" srcId="{27F7D3EF-4CB2-4FAF-847A-FBB636FB2C94}" destId="{55FF9A4D-B234-4843-A4DB-2BE84B0AAAC3}"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40A85-B58E-4917-AE16-85717218A6D3}">
      <dsp:nvSpPr>
        <dsp:cNvPr id="0" name=""/>
        <dsp:cNvSpPr/>
      </dsp:nvSpPr>
      <dsp:spPr>
        <a:xfrm rot="5400000">
          <a:off x="3640753" y="103023"/>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Standardized inflation pressure </a:t>
          </a:r>
        </a:p>
      </dsp:txBody>
      <dsp:txXfrm rot="-5400000">
        <a:off x="3946782" y="241614"/>
        <a:ext cx="913704" cy="1050233"/>
      </dsp:txXfrm>
    </dsp:sp>
    <dsp:sp modelId="{6797F2B1-F9B1-469D-971E-6EDAA4A6224D}">
      <dsp:nvSpPr>
        <dsp:cNvPr id="0" name=""/>
        <dsp:cNvSpPr/>
      </dsp:nvSpPr>
      <dsp:spPr>
        <a:xfrm>
          <a:off x="5107622" y="309001"/>
          <a:ext cx="1702752" cy="915458"/>
        </a:xfrm>
        <a:prstGeom prst="rect">
          <a:avLst/>
        </a:prstGeom>
        <a:noFill/>
        <a:ln>
          <a:noFill/>
        </a:ln>
        <a:effectLst/>
      </dsp:spPr>
      <dsp:style>
        <a:lnRef idx="0">
          <a:scrgbClr r="0" g="0" b="0"/>
        </a:lnRef>
        <a:fillRef idx="0">
          <a:scrgbClr r="0" g="0" b="0"/>
        </a:fillRef>
        <a:effectRef idx="0">
          <a:scrgbClr r="0" g="0" b="0"/>
        </a:effectRef>
        <a:fontRef idx="minor"/>
      </dsp:style>
    </dsp:sp>
    <dsp:sp modelId="{44447AEB-9432-4211-8C8D-44BB58E1B7E8}">
      <dsp:nvSpPr>
        <dsp:cNvPr id="0" name=""/>
        <dsp:cNvSpPr/>
      </dsp:nvSpPr>
      <dsp:spPr>
        <a:xfrm rot="5400000">
          <a:off x="2207145" y="103023"/>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513174" y="241614"/>
        <a:ext cx="913704" cy="1050233"/>
      </dsp:txXfrm>
    </dsp:sp>
    <dsp:sp modelId="{69F069B8-20F9-4E10-A3E0-F6F889ADAA5C}">
      <dsp:nvSpPr>
        <dsp:cNvPr id="0" name=""/>
        <dsp:cNvSpPr/>
      </dsp:nvSpPr>
      <dsp:spPr>
        <a:xfrm rot="5400000">
          <a:off x="2922331" y="1366188"/>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Deformation as a function of pressure</a:t>
          </a:r>
        </a:p>
      </dsp:txBody>
      <dsp:txXfrm rot="-5400000">
        <a:off x="3228360" y="1504779"/>
        <a:ext cx="913704" cy="1050233"/>
      </dsp:txXfrm>
    </dsp:sp>
    <dsp:sp modelId="{95995EC7-7345-459D-930E-4327B8628AAF}">
      <dsp:nvSpPr>
        <dsp:cNvPr id="0" name=""/>
        <dsp:cNvSpPr/>
      </dsp:nvSpPr>
      <dsp:spPr>
        <a:xfrm>
          <a:off x="1605137" y="1449449"/>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B4A7B9A2-E2E0-4EB0-8ED3-2A5A380A7D2B}">
      <dsp:nvSpPr>
        <dsp:cNvPr id="0" name=""/>
        <dsp:cNvSpPr/>
      </dsp:nvSpPr>
      <dsp:spPr>
        <a:xfrm rot="5400000">
          <a:off x="4354810" y="1398092"/>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660839" y="1536683"/>
        <a:ext cx="913704" cy="1050233"/>
      </dsp:txXfrm>
    </dsp:sp>
    <dsp:sp modelId="{26D450DD-DBDF-4265-A530-801B0FEFB21A}">
      <dsp:nvSpPr>
        <dsp:cNvPr id="0" name=""/>
        <dsp:cNvSpPr/>
      </dsp:nvSpPr>
      <dsp:spPr>
        <a:xfrm rot="5400000">
          <a:off x="3640753" y="2693160"/>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Inflation under vacuum conditions</a:t>
          </a:r>
        </a:p>
      </dsp:txBody>
      <dsp:txXfrm rot="-5400000">
        <a:off x="3946782" y="2831751"/>
        <a:ext cx="913704" cy="1050233"/>
      </dsp:txXfrm>
    </dsp:sp>
    <dsp:sp modelId="{5C14EBC1-DA27-41BC-9622-C654E62AC8D7}">
      <dsp:nvSpPr>
        <dsp:cNvPr id="0" name=""/>
        <dsp:cNvSpPr/>
      </dsp:nvSpPr>
      <dsp:spPr>
        <a:xfrm>
          <a:off x="5107622" y="2899138"/>
          <a:ext cx="1702752" cy="915458"/>
        </a:xfrm>
        <a:prstGeom prst="rect">
          <a:avLst/>
        </a:prstGeom>
        <a:noFill/>
        <a:ln>
          <a:noFill/>
        </a:ln>
        <a:effectLst/>
      </dsp:spPr>
      <dsp:style>
        <a:lnRef idx="0">
          <a:scrgbClr r="0" g="0" b="0"/>
        </a:lnRef>
        <a:fillRef idx="0">
          <a:scrgbClr r="0" g="0" b="0"/>
        </a:fillRef>
        <a:effectRef idx="0">
          <a:scrgbClr r="0" g="0" b="0"/>
        </a:effectRef>
        <a:fontRef idx="minor"/>
      </dsp:style>
    </dsp:sp>
    <dsp:sp modelId="{58D6DA68-452E-467A-99DA-67EA4184D2AE}">
      <dsp:nvSpPr>
        <dsp:cNvPr id="0" name=""/>
        <dsp:cNvSpPr/>
      </dsp:nvSpPr>
      <dsp:spPr>
        <a:xfrm rot="5400000">
          <a:off x="2207145" y="2693160"/>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513174" y="2831751"/>
        <a:ext cx="913704" cy="1050233"/>
      </dsp:txXfrm>
    </dsp:sp>
    <dsp:sp modelId="{E41081E1-830B-4EE1-8B5A-F7F1E3BCF85E}">
      <dsp:nvSpPr>
        <dsp:cNvPr id="0" name=""/>
        <dsp:cNvSpPr/>
      </dsp:nvSpPr>
      <dsp:spPr>
        <a:xfrm rot="5400000">
          <a:off x="2921202" y="3988228"/>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227231" y="4126819"/>
        <a:ext cx="913704" cy="1050233"/>
      </dsp:txXfrm>
    </dsp:sp>
    <dsp:sp modelId="{7027C7C3-29FF-449B-90F2-5C4025C232AF}">
      <dsp:nvSpPr>
        <dsp:cNvPr id="0" name=""/>
        <dsp:cNvSpPr/>
      </dsp:nvSpPr>
      <dsp:spPr>
        <a:xfrm>
          <a:off x="1317625" y="4194206"/>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55FF9A4D-B234-4843-A4DB-2BE84B0AAAC3}">
      <dsp:nvSpPr>
        <dsp:cNvPr id="0" name=""/>
        <dsp:cNvSpPr/>
      </dsp:nvSpPr>
      <dsp:spPr>
        <a:xfrm rot="5400000">
          <a:off x="4354810" y="3988228"/>
          <a:ext cx="1525763" cy="1327414"/>
        </a:xfrm>
        <a:prstGeom prst="hexagon">
          <a:avLst>
            <a:gd name="adj" fmla="val 25000"/>
            <a:gd name="vf" fmla="val 115470"/>
          </a:avLst>
        </a:prstGeom>
        <a:solidFill>
          <a:srgbClr val="4E2A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660839" y="4126819"/>
        <a:ext cx="913704" cy="105023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9:34.499"/>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0 3852,'122'2,"128"-4,-105-22,-100 20,-1-2,45-12,91-35,-120 34,-1-2,67-35,-11 5,-77 34,-1-2,-1-2,-1-1,0-1,53-49,231-242,-129 137,-134 119,-11 12,40-55,-56 58,42-89,-12 20,-24 58,73-85,9-10,90-153,-174 251,31-68,13-22,-13 50,4 2,86-85,-139 157,54-52,110-85,-2 3,-83 62,288-284,-321 322,-12 12,45-36,-59 49,32-30,-35 28,-27 23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40:48.935"/>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40:53.293"/>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40:58.506"/>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1:52.768"/>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11428 17,'-141'2,"-150"-5,231-3,-65-3,103 10,-45-2,0 3,0 3,-126 26,31 1,114-22,-64 4,95-11,0 0,0 1,-21 8,-27 6,-105 10,121-18,30-6,0 0,0-1,-26 1,15-3,-1 2,-35 8,-36 4,-89 16,144-24,-70 19,10-1,-190 37,234-52,1 3,-112 38,79-16,-102 22,80-28,-154 36,212-52,-59 5,-22 5,17 17,66-25,0 1,-72 32,44-16,28-11,-152 61,189-74,0-1,-27 6,-24 8,-270 118,84-41,57-21,-191 39,342-103,-312 85,135-41,33-10,-288 94,211-53,-84 41,77-32,6-2,93-32,97-36,-29 12,-136 43,68-43,-90 21,164-34,-68 2,26 3,-437 108,240-44,174-52,119-32,27-6,0 0,0-2,-30 2,36-6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1:54.967"/>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414 1,'-47'2,"-85"16,63-7,52-8,-19 2,-63 2,85-7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2:00.83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8373 1,'-742'16,"639"-12,0 4,-179 39,195-32,-40 10,-63 16,38-10,96-19,32-8,1 1,-46 17,39-9,-202 73,41-39,-142 46,-149 63,390-128,-209 57,-190 41,281-73,98-28,-108 41,68-11,61-24,-86 27,-445 77,195-42,220-64,-27 6,-167 12,205-33,137-5,-96 2,15 4,-430-16,432 18,-1-18,126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2:06.512"/>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7867 1,'-1107'15,"821"1,-63-3,250-9,39-2,-72 11,-34 5,22-4,-170 21,183-11,-48 2,39-4,-387 44,348-40,-29 2,168-26,20-1,0 1,0 0,-26 7,-97 21,-10 3,96-19,-84 10,-19 5,-66 10,160-30,5 0,-171 21,148-16,61-8,-1-2,-28 2,-102 10,70-1,63-10,0-1,-37 3,45-6,0 1,1 0,-1 1,-13 4,13-3,1 0,-1-2,0 1,-14 0,-12 0,-52 10,-4 1,-16-2,-122 7,182-17,0 3,-51 11,51-7,-98 5,113-12,-63 11,64-6,0-3,-37 1,-203 10,29-16,232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2:12.042"/>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3786 47,'-802'0,"767"-2,1-2,-47-10,31 4,-9 2,0 3,-69 2,121 3,-41-1,1 3,-56 9,60-6,-1-2,-81-5,33-1,32 3,-1 3,-111 19,139-17,-1-2,0-1,-39-3,35 0,0 2,-43 5,15 1,-1-3,-87-6,39-1,-27 1,-148 5,170 12,80-9,-78 4,-162-11,267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2:15.81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3109 78,'-70'1,"-1"-2,0-4,-130-26,153 21,0 3,-50-2,-20-2,90 8,0 1,0 2,0 1,0 1,-35 8,0-1,-1-3,-67-2,-54 12,16-1,3 1,-345-17,341-15,33 1,100 15,2 3,-1 0,-63 16,56-7,21-5,-1-2,1 0,-1-1,-39 1,-107-6,156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3:56.81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10811 0,'-332'8,"-38"0,253 7,-127 17,60-2,26-6,61-8,-275 46,281-41,-109 40,-210 62,146-56,-29 15,277-78,-157 33,18-5,-393 98,347-86,-239 40,286-59,61-13,79-9,-61 8,-121 35,-18 5,79-23,-155 23,237-43,-170 29,-108 35,203-40,-111 20,-71 17,-68 33,92-41,105-25,32-3,89-19,39-10,1 0,-38 15,28-9,0-1,0-2,-1-1,-54 3,70-7,-219 33,78 4,33-7,50-19,70-13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9:38.589"/>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0 1698,'38'-2,"-1"-2,45-9,46-5,136 8,400 10,-524-13,-98 8,0-2,0-2,-1-2,0-1,61-28,-68 24,-1-1,-1-1,-1-1,0-2,-2-2,0 0,-2-2,-1-1,0-1,-2-1,-2-1,0-1,29-55,-18 27,2 1,3 2,45-51,15-20,-66 84,2 2,1 2,47-39,128-90,-208 165,118-83,-53 39,75-67,-1-6,-101 89,-35 25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01.14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7582 0,'-87'4,"-161"30,118-13,73-13,1 3,-96 32,123-35,0 0,-43 4,-9 2,-174 32,168-31,43-8,0 2,-56 18,62-17,0-1,-74 8,96-15,-60 5,36-4,-77 17,51-6,-99 8,86-14,-14 4,3 0,-105 1,119-14,-9 0,-131 14,60 3,-40 13,-106 16,55-1,-114 23,224-59,34-4,-6 3,42-4,-81 14,0 7,-56 11,3-1,82-23,85-9,0 1,-48 11,-131 22,93-19,-20 5,37-7,-186 51,154-18,44-15,-131 30,100-41,30-2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01.145"/>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8778 0,'-13'2,"1"0,-1 0,1 1,0 1,0 0,0 1,1 0,-22 13,-31 14,-129 24,11-3,130-31,-55 30,0 2,26-21,-2-3,-90 20,-178 24,217-48,-68 19,-42 9,-80 10,-275 89,101-23,-72 44,182 9,45-18,-279 101,18-20,-234 106,691-283,-4-6,-294 79,304-110,-162 45,280-68,1 1,-1 2,-38 26,-1 0,-29 16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01.144"/>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5596 0,'-69'67,"-4"-3,-3-3,-2-3,-120 66,65-52,-2-7,-180 60,119-54,-108 52,92-34,54-14,55-22,16-12,31-13,-1-2,-87 26,-258 93,160-51,-96 60,110-45,-48-9,75-30,49-6,98-38,-2-3,0-2,-93 21,116-37,11-2,0 0,0 2,1 0,-1 2,1 0,0 1,1 1,0 1,-21 14,-286 203,296-207,-25 18,-152 98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17.302"/>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2956 187,'-19'4,"-53"7,59-10,-1 0,1 1,-1 1,1 0,-14 5,12-3,0-2,0 0,-1 0,1-1,-1-1,0-1,-19-2,13 1,0 2,-41 4,16 1,0-2,0-2,-56-5,3 0,59 3,-291 12,183-7,105-6,0 2,-45 7,-69 10,89-12,-106-5,-30 2,-195 31,142-15,251-19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01.143"/>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3970 0,'-54'3,"1"3,-1 2,-80 23,28-6,-139 18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07.507"/>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2376 36,'-182'-9,"0"0,-92 0,229 6,-27-3,-100 6,9 9,85-2,-266 13,-512-20,848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44:10.958"/>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617 0,'-277'19,"254"-20,-1 2,0 1,1 1,-1 1,1 1,-23 8,15-3,-1-1,-50 8,74-17</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8:38.131"/>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8:52.809"/>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9:04.749"/>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2:22.307"/>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3045 1,'-1'4,"0"1,0-1,-1 0,0 0,0 0,0 0,0-1,-1 1,1 0,-7 5,-1 5,-64 84,-4-3,-95 88,22-24,126-134,-1 0,-1-2,-2-1,-58 35,15-18,-80 31,95-48,0-3,-81 16,11-14,-26 6,133-23,0-2,-1 0,-39-2,-25 1,-494 18,479-19,-35 12,-417-12,542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39:09.126"/>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39:14.387"/>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39:20.011"/>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7:15.474"/>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9552 69,'-65'0,"0"1,1-2,-72-12,-89-9,75 9,59 7,-344-1,245 10,-2109-3,2174-10,91 9,-1 2,1 1,0 2,-64 15,82-15,-1-2,1 0,-24 1,2-1,4 1,-92 4,-28 3,116-10,-260-9,-50 6,182 5,-137 8,-263-10,380 10,-88-1,-270-9,459-9,64 5,-1 1,-24 0,34 3,-200 9,79 9,74-10,1-3,-1-3,-66-6,0-5,-299-1,306 10,40 10,60-6,0-2,-28 2,-594-4,632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7:23.561"/>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4732 0,'-7'1,"1"0,-1 1,0 0,1 0,0 1,-7 3,-18 5,-136 34,68-23,55-13,0 2,-79 30,29-3,53-23,1 2,-59 35,-5 1,8-3,-54 25,-3 2,25 10,-22 29,63-47,3-5,12-11,-71 68,75-59,31-29,-54 62,-52 65,38-46,-65 99,8-8,97-130,-81 98,108-128,-1-3,-3-1,-59 47,54-49,-84 84,93-83,-3-2,-1-1,-2-3,-68 42,56-46,-2-2,-94 31,31-16,-39 12,49-9,-146 31,240-71,-1-2,-36 6,-2-1,48-7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7:59.50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4538 1,'-4140'0,"3941"17,95-4,53 1,16-2,27-11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14.773"/>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21.693"/>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3952 19,'48'-10,"-12"1,-88 13,-88-5,45-2,-10 13,73-6,-44 1,-4-6,-109 3,-14 7,-404-9,501-9,73 4,-43 0,21 5,-108 16,116-11,0-2,-84-5,33-1,-962 3,1022 2,-61 11,61-7,-65 2,8-6,-85-4,100-14,73 15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27.159"/>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1226 7,'-84'18,"67"-16,0-1,0-1,0-1,0 0,0-1,0-1,-26-7,27 6,0 2,-1 0,1 0,-1 2,1 0,-21 3,-17 0,-448-3,347 9,30-9,117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34.735"/>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2366 0,'-600'0,"586"1,-1 1,0 0,-26 9,-18 2,41-10,-3 1,0-1,0-1,-1-1,1-1,0 0,-26-5,47 5,0 0,0 0,-1 1,1-1,0 0,0 0,-1 0,1 0,0 0,0 0,0 0,-1 0,1 0,0 0,0 0,-1 0,1 0,0 0,0 0,-1 0,1 0,0 0,0-1,0 1,-1 0,1 0,0 0,0 0,0 0,-1-1,1 1,0 0,0 0,0 0,0 0,0-1,-1 1,1 0,0 0,0 0,0-1,0 1,0 0,0 0,0-1,0 1,0 0,0 0,0-1,0 1,0 0,0 0,0-1,0 1,0 0,0 0,0 0,0-1,0 1,0 0,0 0,1 0,-1-1,0 1,18-9,-4 1,-38 5,-1398 4,1414-1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2:27.24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734 17,'-27'0,"-12"1,0-2,-48-8,46 4,0 2,-79 6,32-1,23-3,-70 3,133-2,1 1,-1-1,1 1,0 0,-1-1,1 1,-1 0,1 0,0 0,0 0,-1 0,1 0,0 1,0-1,0 0,1 1,-1-1,0 0,0 1,1-1,-1 1,1-1,-1 1,1 0,-1-1,1 1,0-1,0 1,0 0,0 2,2 63,0-44,9 118,-10-122,-2 0,-1 0,0 0,-1-1,-1 1,-1-1,-1 0,-8 19,10-30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40.096"/>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3101 1,'-15'1,"-1"0,1 2,-25 6,25-4,-1-2,0 0,-26 1,-83 6,95-5,-1 1,1 2,0 1,0 1,1 2,-30 16,5-3,-88 49,-41-2,17-8,79-30,-1-3,-104 21,133-37,-165 42,23-17,-48 13,3 11,-19 3,125-45,111-17,-51 2,29-4,-16 13,35-7,25-7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42.914"/>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913 1,'-17'1,"0"1,1 1,-1 0,1 1,-19 8,14-6,1 0,-33 5,-27 9,16-3,6-6,-11 4,-135 9,145-14,47-7,1-1,0 0,-20 0,12-1,0 0,0 2,-19 4,32-5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47.462"/>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1483 1,'-242'10,"101"-12,-145 4,-7 7,82 1,136-9,-78-2,78-11,68 10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38:50.340"/>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368 1,'-41'0,"-1"2,1 2,-71 15,-13 20,118-37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2:32.841"/>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685 1,'0'15,"-2"1,0 0,-6 17,5-17,-1 0,-1 31,-6 182,11-205,-2 0,-1 0,-1-1,-1 0,0 1,-2-2,-1 1,-1-1,-1 0,-1-1,0 0,-2-1,-27 34,27-38,-1-1,-1-1,0 0,-1-1,0-1,-1 0,-1-2,-31 16,20-11,-61 39,46-27,-53 25,80-45,0 1,-30 20,40-23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2:35.371"/>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904 0,'-2'45,"-2"-1,-19 82,7-43,3 59,6-107,-1 0,-2 0,-1-1,-2 0,-1-1,-2 0,-1-1,-2-1,-1-1,-24 29,25-35,0-1,-2-1,0-1,-1-1,-1-1,-1-1,-1-1,-44 23,46-30,-1 0,0-1,0-1,-1-2,1 0,-41 3,-117 4,159-13,13-1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3T21:52:40.850"/>
    </inkml:context>
    <inkml:brush xml:id="br0">
      <inkml:brushProperty name="width" value="0.3" units="cm"/>
      <inkml:brushProperty name="height" value="0.6" units="cm"/>
      <inkml:brushProperty name="color" value="#C6C2C3"/>
      <inkml:brushProperty name="transparency" value="127"/>
      <inkml:brushProperty name="tip" value="rectangle"/>
      <inkml:brushProperty name="rasterOp" value="maskPen"/>
      <inkml:brushProperty name="ignorePressure" value="1"/>
    </inkml:brush>
  </inkml:definitions>
  <inkml:trace contextRef="#ctx0" brushRef="#br0">1388 0,'1'1,"0"0,1-1,-1 1,0 0,0 0,0 0,0 0,0 0,0 1,0-1,0 0,0 0,-1 1,1-1,0 0,-1 1,1-1,-1 0,1 1,-1-1,0 1,0-1,0 3,6 36,-5-16,0 0,-2 0,0-1,-2 1,0 0,-2-1,-13 42,5-32,-1-1,-1 0,-1-2,-2 0,-2 0,0-2,-2-1,-33 33,10-16,-67 58,85-79,-1-2,0-1,-2-2,-43 21,34-23,-1-2,0-2,-81 13,-128 1,12-24,127-3,100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40:32.699"/>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1T14:40:37.870"/>
    </inkml:context>
    <inkml:brush xml:id="br0">
      <inkml:brushProperty name="width" value="0.3" units="cm"/>
      <inkml:brushProperty name="height" value="0.6" units="cm"/>
      <inkml:brushProperty name="color" value="#C6C2C3"/>
      <inkml:brushProperty name="transparency" value="191"/>
      <inkml:brushProperty name="tip" value="rectangle"/>
      <inkml:brushProperty name="rasterOp" value="maskPen"/>
      <inkml:brushProperty name="ignorePressure" value="1"/>
    </inkml:brush>
  </inkml:definitions>
  <inkml:trace contextRef="#ctx0" brushRef="#br0">2024 5,'-119'-2,"-129"4,187 5,42-3,-1-2,0 0,0-1,0-1,0-1,-39-7,34 3,-1 2,0 1,0 1,-35 3,-1 0,-86 15,-517-17,516-18,25 29,80-6,-3-3,33-1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300B1-D580-D04C-BE28-F8E1E6D32E21}"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0DA09-A794-5241-B25E-BB0AE6462F65}" type="slidenum">
              <a:rPr lang="en-US" smtClean="0"/>
              <a:t>‹#›</a:t>
            </a:fld>
            <a:endParaRPr lang="en-US"/>
          </a:p>
        </p:txBody>
      </p:sp>
    </p:spTree>
    <p:extLst>
      <p:ext uri="{BB962C8B-B14F-4D97-AF65-F5344CB8AC3E}">
        <p14:creationId xmlns:p14="http://schemas.microsoft.com/office/powerpoint/2010/main" val="112126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EC9B-4A95-2C0A-3D95-886F79977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8DA11-70FE-D689-CA96-4E2684284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BA834-8590-56E4-3DD3-21D8DF226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BDDE31-F14A-D6D0-66A5-5EAB4F24E820}"/>
              </a:ext>
            </a:extLst>
          </p:cNvPr>
          <p:cNvSpPr>
            <a:spLocks noGrp="1"/>
          </p:cNvSpPr>
          <p:nvPr>
            <p:ph type="sldNum" sz="quarter" idx="5"/>
          </p:nvPr>
        </p:nvSpPr>
        <p:spPr/>
        <p:txBody>
          <a:bodyPr/>
          <a:lstStyle/>
          <a:p>
            <a:fld id="{2010DA09-A794-5241-B25E-BB0AE6462F65}" type="slidenum">
              <a:rPr lang="en-US" smtClean="0"/>
              <a:t>3</a:t>
            </a:fld>
            <a:endParaRPr lang="en-US"/>
          </a:p>
        </p:txBody>
      </p:sp>
    </p:spTree>
    <p:extLst>
      <p:ext uri="{BB962C8B-B14F-4D97-AF65-F5344CB8AC3E}">
        <p14:creationId xmlns:p14="http://schemas.microsoft.com/office/powerpoint/2010/main" val="249317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54CE5-A5DE-20EF-959E-FF202336D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84116-E555-A29B-FFE1-CF4944D29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19C1E-5407-9408-4CD2-59D88A4C5DD3}"/>
              </a:ext>
            </a:extLst>
          </p:cNvPr>
          <p:cNvSpPr>
            <a:spLocks noGrp="1"/>
          </p:cNvSpPr>
          <p:nvPr>
            <p:ph type="body" idx="1"/>
          </p:nvPr>
        </p:nvSpPr>
        <p:spPr/>
        <p:txBody>
          <a:bodyPr/>
          <a:lstStyle/>
          <a:p>
            <a:pPr marL="342900" indent="-342900">
              <a:buFont typeface="+mj-lt"/>
              <a:buAutoNum type="arabicPeriod"/>
            </a:pPr>
            <a:r>
              <a:rPr lang="en-US"/>
              <a:t>Deployed (but empty) module is then lowered into a hole</a:t>
            </a:r>
          </a:p>
          <a:p>
            <a:pPr marL="342900" indent="-342900">
              <a:buFont typeface="+mj-lt"/>
              <a:buAutoNum type="arabicPeriod"/>
            </a:pPr>
            <a:r>
              <a:rPr lang="en-US"/>
              <a:t>Connected via piping to cryogenic fluid distribution network</a:t>
            </a:r>
          </a:p>
          <a:p>
            <a:pPr marL="342900" indent="-342900">
              <a:buFont typeface="+mj-lt"/>
              <a:buAutoNum type="arabicPeriod"/>
            </a:pPr>
            <a:r>
              <a:rPr lang="en-US"/>
              <a:t>Buried under regolith and filled with cryogenic fluid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Key benefits of burying: </a:t>
            </a:r>
          </a:p>
          <a:p>
            <a:r>
              <a:rPr lang="en-US"/>
              <a:t>	1. Damps periodic temperature fluctuations of day-night cycle </a:t>
            </a:r>
          </a:p>
          <a:p>
            <a:r>
              <a:rPr lang="en-US"/>
              <a:t>	2. Protection from micrometeorites/radiation (just increase depth until desired safety is achieved!)</a:t>
            </a:r>
          </a:p>
          <a:p>
            <a:r>
              <a:rPr lang="en-US"/>
              <a:t>	3. Exceptional thermal insulation performance for long-term cryogenic storage with minimal energy input</a:t>
            </a:r>
          </a:p>
          <a:p>
            <a:endParaRPr lang="en-US"/>
          </a:p>
        </p:txBody>
      </p:sp>
      <p:sp>
        <p:nvSpPr>
          <p:cNvPr id="4" name="Slide Number Placeholder 3">
            <a:extLst>
              <a:ext uri="{FF2B5EF4-FFF2-40B4-BE49-F238E27FC236}">
                <a16:creationId xmlns:a16="http://schemas.microsoft.com/office/drawing/2014/main" id="{6D21407B-6F2E-6DE6-F359-CB09599EB2B8}"/>
              </a:ext>
            </a:extLst>
          </p:cNvPr>
          <p:cNvSpPr>
            <a:spLocks noGrp="1"/>
          </p:cNvSpPr>
          <p:nvPr>
            <p:ph type="sldNum" sz="quarter" idx="5"/>
          </p:nvPr>
        </p:nvSpPr>
        <p:spPr/>
        <p:txBody>
          <a:bodyPr/>
          <a:lstStyle/>
          <a:p>
            <a:fld id="{2010DA09-A794-5241-B25E-BB0AE6462F65}" type="slidenum">
              <a:rPr lang="en-US" smtClean="0"/>
              <a:t>13</a:t>
            </a:fld>
            <a:endParaRPr lang="en-US"/>
          </a:p>
        </p:txBody>
      </p:sp>
    </p:spTree>
    <p:extLst>
      <p:ext uri="{BB962C8B-B14F-4D97-AF65-F5344CB8AC3E}">
        <p14:creationId xmlns:p14="http://schemas.microsoft.com/office/powerpoint/2010/main" val="252206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C312-9F34-9012-5F06-7C1FD9CAE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0880D-F4F4-8802-2775-6211851FD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57F3E-C8C0-A325-08C1-102A82543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1453B7-6309-C580-C17E-09EEA5C516D1}"/>
              </a:ext>
            </a:extLst>
          </p:cNvPr>
          <p:cNvSpPr>
            <a:spLocks noGrp="1"/>
          </p:cNvSpPr>
          <p:nvPr>
            <p:ph type="sldNum" sz="quarter" idx="5"/>
          </p:nvPr>
        </p:nvSpPr>
        <p:spPr/>
        <p:txBody>
          <a:bodyPr/>
          <a:lstStyle/>
          <a:p>
            <a:fld id="{2010DA09-A794-5241-B25E-BB0AE6462F65}" type="slidenum">
              <a:rPr lang="en-US" smtClean="0"/>
              <a:t>14</a:t>
            </a:fld>
            <a:endParaRPr lang="en-US"/>
          </a:p>
        </p:txBody>
      </p:sp>
    </p:spTree>
    <p:extLst>
      <p:ext uri="{BB962C8B-B14F-4D97-AF65-F5344CB8AC3E}">
        <p14:creationId xmlns:p14="http://schemas.microsoft.com/office/powerpoint/2010/main" val="99266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A2D25-0B03-987E-2040-C58D0A8E7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5B318-3A3D-6A59-517F-DA818FBB2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CC990-BF9A-A26F-CD0E-3DBCD0E4EF56}"/>
              </a:ext>
            </a:extLst>
          </p:cNvPr>
          <p:cNvSpPr>
            <a:spLocks noGrp="1"/>
          </p:cNvSpPr>
          <p:nvPr>
            <p:ph type="body" idx="1"/>
          </p:nvPr>
        </p:nvSpPr>
        <p:spPr/>
        <p:txBody>
          <a:bodyPr/>
          <a:lstStyle/>
          <a:p>
            <a:r>
              <a:rPr lang="en-US"/>
              <a:t>MAXIMIZE VOLUME AND MINIMIZE STRESS</a:t>
            </a:r>
          </a:p>
        </p:txBody>
      </p:sp>
      <p:sp>
        <p:nvSpPr>
          <p:cNvPr id="4" name="Slide Number Placeholder 3">
            <a:extLst>
              <a:ext uri="{FF2B5EF4-FFF2-40B4-BE49-F238E27FC236}">
                <a16:creationId xmlns:a16="http://schemas.microsoft.com/office/drawing/2014/main" id="{08CFEDB3-FB6F-9C92-431A-2FDF26EE4FA4}"/>
              </a:ext>
            </a:extLst>
          </p:cNvPr>
          <p:cNvSpPr>
            <a:spLocks noGrp="1"/>
          </p:cNvSpPr>
          <p:nvPr>
            <p:ph type="sldNum" sz="quarter" idx="5"/>
          </p:nvPr>
        </p:nvSpPr>
        <p:spPr/>
        <p:txBody>
          <a:bodyPr/>
          <a:lstStyle/>
          <a:p>
            <a:fld id="{2010DA09-A794-5241-B25E-BB0AE6462F65}" type="slidenum">
              <a:rPr lang="en-US" smtClean="0"/>
              <a:t>15</a:t>
            </a:fld>
            <a:endParaRPr lang="en-US"/>
          </a:p>
        </p:txBody>
      </p:sp>
    </p:spTree>
    <p:extLst>
      <p:ext uri="{BB962C8B-B14F-4D97-AF65-F5344CB8AC3E}">
        <p14:creationId xmlns:p14="http://schemas.microsoft.com/office/powerpoint/2010/main" val="291662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31A7-5B58-AAA3-47E7-B55BB9107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05B616-C016-EA4F-4679-26FB59B12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7B94D-55E3-40A0-C2D1-80EB3D123A7C}"/>
              </a:ext>
            </a:extLst>
          </p:cNvPr>
          <p:cNvSpPr>
            <a:spLocks noGrp="1"/>
          </p:cNvSpPr>
          <p:nvPr>
            <p:ph type="body" idx="1"/>
          </p:nvPr>
        </p:nvSpPr>
        <p:spPr/>
        <p:txBody>
          <a:bodyPr/>
          <a:lstStyle/>
          <a:p>
            <a:pPr algn="l" rtl="0">
              <a:spcAft>
                <a:spcPts val="1200"/>
              </a:spcAft>
            </a:pPr>
            <a:r>
              <a:rPr lang="en-US" sz="1800" b="0" i="0" u="none" strike="noStrike">
                <a:solidFill>
                  <a:srgbClr val="000000"/>
                </a:solidFill>
                <a:effectLst/>
                <a:latin typeface="Times New Roman" panose="02020603050405020304" pitchFamily="18" charset="0"/>
              </a:rPr>
              <a:t>At a depth of 40cm into the lunar surface, thermal fluctuations dampen to less than 10 degrees Kelvin, limiting exposure to high daytime temperatures and making temperature-control more manageable.</a:t>
            </a:r>
          </a:p>
          <a:p>
            <a:pPr algn="l" rtl="0">
              <a:spcAft>
                <a:spcPts val="1200"/>
              </a:spcAft>
            </a:pPr>
            <a:endParaRPr lang="en-US" sz="1800" b="0" i="0" u="none" strike="noStrike">
              <a:solidFill>
                <a:srgbClr val="000000"/>
              </a:solidFill>
              <a:effectLst/>
              <a:latin typeface="Times New Roman" panose="02020603050405020304" pitchFamily="18" charset="0"/>
            </a:endParaRPr>
          </a:p>
          <a:p>
            <a:pPr algn="l" rtl="0">
              <a:spcAft>
                <a:spcPts val="1200"/>
              </a:spcAft>
            </a:pPr>
            <a:r>
              <a:rPr lang="en-US" sz="1800" b="0" i="0" u="none" strike="noStrike">
                <a:solidFill>
                  <a:srgbClr val="000000"/>
                </a:solidFill>
                <a:effectLst/>
                <a:latin typeface="Times New Roman" panose="02020603050405020304" pitchFamily="18" charset="0"/>
              </a:rPr>
              <a:t>The proposed burying depth for METALS inflatables at at a minimum depth of 40 cm under regolith layer. This is intended for exemplary radiation shielding, micrometeorite protection, and thermal insulation without any mass penalty of transporting additional material to the Moon.</a:t>
            </a:r>
            <a:br>
              <a:rPr lang="en-US"/>
            </a:br>
            <a:endParaRPr lang="en-US" b="0">
              <a:effectLst/>
            </a:endParaRPr>
          </a:p>
        </p:txBody>
      </p:sp>
      <p:sp>
        <p:nvSpPr>
          <p:cNvPr id="4" name="Slide Number Placeholder 3">
            <a:extLst>
              <a:ext uri="{FF2B5EF4-FFF2-40B4-BE49-F238E27FC236}">
                <a16:creationId xmlns:a16="http://schemas.microsoft.com/office/drawing/2014/main" id="{F25456AF-3BF9-2F05-FCD7-2AB06833572E}"/>
              </a:ext>
            </a:extLst>
          </p:cNvPr>
          <p:cNvSpPr>
            <a:spLocks noGrp="1"/>
          </p:cNvSpPr>
          <p:nvPr>
            <p:ph type="sldNum" sz="quarter" idx="5"/>
          </p:nvPr>
        </p:nvSpPr>
        <p:spPr/>
        <p:txBody>
          <a:bodyPr/>
          <a:lstStyle/>
          <a:p>
            <a:fld id="{2010DA09-A794-5241-B25E-BB0AE6462F65}" type="slidenum">
              <a:rPr lang="en-US" smtClean="0"/>
              <a:t>16</a:t>
            </a:fld>
            <a:endParaRPr lang="en-US"/>
          </a:p>
        </p:txBody>
      </p:sp>
    </p:spTree>
    <p:extLst>
      <p:ext uri="{BB962C8B-B14F-4D97-AF65-F5344CB8AC3E}">
        <p14:creationId xmlns:p14="http://schemas.microsoft.com/office/powerpoint/2010/main" val="425165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0" i="0" u="none" strike="noStrike">
                <a:solidFill>
                  <a:srgbClr val="000000"/>
                </a:solidFill>
                <a:effectLst/>
                <a:latin typeface="Times New Roman" panose="02020603050405020304" pitchFamily="18" charset="0"/>
              </a:rPr>
              <a:t>A physical experiment was initially pursued for characterizing thermal performance of cryogenic METALS modules, as seen on the right. However, it was determined that controlling initial temperatures and applying a vacuum in a test environment compatible with lunar regolith was not within the budget, and our yielded results did not hold significant meaning to the mission scenario.</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800" b="0" i="0" u="none" strike="noStrike">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0" i="0" u="none" strike="noStrike">
                <a:solidFill>
                  <a:srgbClr val="000000"/>
                </a:solidFill>
                <a:effectLst/>
                <a:latin typeface="Times New Roman" panose="02020603050405020304" pitchFamily="18" charset="0"/>
              </a:rPr>
              <a:t>An improved experimental setup accurate to mission scenario was determined for potential future research, which would take place in a dusty thermal vacuum chamber. A connected cryocooler would maintain cryogenic temperatures within the module, with thermocouples to record temperature over time.</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800" b="0" i="0" u="none" strike="noStrike">
              <a:solidFill>
                <a:srgbClr val="000000"/>
              </a:solidFill>
              <a:effectLst/>
              <a:latin typeface="Times New Roman" panose="02020603050405020304" pitchFamily="18" charset="0"/>
            </a:endParaRPr>
          </a:p>
          <a:p>
            <a:pPr rtl="0">
              <a:spcAft>
                <a:spcPts val="1200"/>
              </a:spcAft>
            </a:pPr>
            <a:r>
              <a:rPr lang="en-US" b="0">
                <a:effectLst/>
              </a:rPr>
              <a:t>Due to the difficulty and high-cost of this proposed experiment, a thermal model </a:t>
            </a:r>
            <a:r>
              <a:rPr lang="en-US" sz="1200"/>
              <a:t>created using finite element analysis was pursued. </a:t>
            </a:r>
            <a:r>
              <a:rPr lang="en-US" b="0">
                <a:effectLst/>
              </a:rPr>
              <a:t>This allowed us to model the worst-case mission scenario accurately, considering constant sunlight, perfect regolith solar absorptivity, and the minimum expected fluid storage temperature of 70K. </a:t>
            </a:r>
            <a:r>
              <a:rPr lang="en-US"/>
              <a:t> </a:t>
            </a:r>
            <a:br>
              <a:rPr lang="en-US"/>
            </a:br>
            <a:endParaRPr lang="en-US" b="0">
              <a:effectLst/>
            </a:endParaRPr>
          </a:p>
        </p:txBody>
      </p:sp>
      <p:sp>
        <p:nvSpPr>
          <p:cNvPr id="4" name="Slide Number Placeholder 3"/>
          <p:cNvSpPr>
            <a:spLocks noGrp="1"/>
          </p:cNvSpPr>
          <p:nvPr>
            <p:ph type="sldNum" sz="quarter" idx="5"/>
          </p:nvPr>
        </p:nvSpPr>
        <p:spPr/>
        <p:txBody>
          <a:bodyPr/>
          <a:lstStyle/>
          <a:p>
            <a:fld id="{2010DA09-A794-5241-B25E-BB0AE6462F65}" type="slidenum">
              <a:rPr lang="en-US" smtClean="0"/>
              <a:t>17</a:t>
            </a:fld>
            <a:endParaRPr lang="en-US"/>
          </a:p>
        </p:txBody>
      </p:sp>
    </p:spTree>
    <p:extLst>
      <p:ext uri="{BB962C8B-B14F-4D97-AF65-F5344CB8AC3E}">
        <p14:creationId xmlns:p14="http://schemas.microsoft.com/office/powerpoint/2010/main" val="301544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9EBB-ADD9-7CAA-2D86-356663742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0F9BD-C73D-9282-2141-1B53BD1C6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B54A8-B711-7645-85CF-D8B0351D23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t>This Ansys Mechanical model simulates an inflatable structure buried under regolith, representing a scenario with high thermal gradients due to direct solar heating at the lunar surface. </a:t>
            </a:r>
            <a:r>
              <a:rPr lang="en-US" sz="1800" b="0" i="0" u="none" strike="noStrike">
                <a:solidFill>
                  <a:srgbClr val="000000"/>
                </a:solidFill>
                <a:effectLst/>
                <a:latin typeface="Times New Roman" panose="02020603050405020304" pitchFamily="18" charset="0"/>
              </a:rPr>
              <a:t>The model’s two-dimensional axisymmetric geometry centers on an ellipsoidal shape representing a buried inflatable. The top of the model receives a solar flux accurate to 85 degrees latitude, the approximate region where the Artemis base will reside. The temperature field is color-coded on the simulation results, shown in Kelvin.</a:t>
            </a:r>
            <a:endParaRPr lang="en-US" sz="1200"/>
          </a:p>
        </p:txBody>
      </p:sp>
      <p:sp>
        <p:nvSpPr>
          <p:cNvPr id="4" name="Slide Number Placeholder 3">
            <a:extLst>
              <a:ext uri="{FF2B5EF4-FFF2-40B4-BE49-F238E27FC236}">
                <a16:creationId xmlns:a16="http://schemas.microsoft.com/office/drawing/2014/main" id="{CB4D25B8-6E3F-21C0-326F-5F59AED74EFE}"/>
              </a:ext>
            </a:extLst>
          </p:cNvPr>
          <p:cNvSpPr>
            <a:spLocks noGrp="1"/>
          </p:cNvSpPr>
          <p:nvPr>
            <p:ph type="sldNum" sz="quarter" idx="5"/>
          </p:nvPr>
        </p:nvSpPr>
        <p:spPr/>
        <p:txBody>
          <a:bodyPr/>
          <a:lstStyle/>
          <a:p>
            <a:fld id="{2010DA09-A794-5241-B25E-BB0AE6462F65}" type="slidenum">
              <a:rPr lang="en-US" smtClean="0"/>
              <a:t>18</a:t>
            </a:fld>
            <a:endParaRPr lang="en-US"/>
          </a:p>
        </p:txBody>
      </p:sp>
    </p:spTree>
    <p:extLst>
      <p:ext uri="{BB962C8B-B14F-4D97-AF65-F5344CB8AC3E}">
        <p14:creationId xmlns:p14="http://schemas.microsoft.com/office/powerpoint/2010/main" val="398719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32C8-684D-5F31-CDF1-D0BFF3D30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327D1-BCE0-3183-AF1D-A4E8A7013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F7E21-364F-E4D8-9D71-33A35F84E1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0"/>
              <a:t>By solving for steady-state heat transfer, the model showed </a:t>
            </a:r>
            <a:r>
              <a:rPr lang="en-US" sz="1200" b="0" i="0" u="none" strike="noStrike">
                <a:solidFill>
                  <a:srgbClr val="000000"/>
                </a:solidFill>
                <a:effectLst/>
                <a:latin typeface="Aptos" panose="020B0004020202020204" pitchFamily="34" charset="0"/>
              </a:rPr>
              <a:t>Burying depths of at least 0.45 meters and inflatables of manufactured diameter of at least 4 meters can maintain cryogenic temperatures for no more than </a:t>
            </a:r>
            <a:r>
              <a:rPr lang="en-US" sz="1200" b="0" i="0" u="none" strike="noStrike">
                <a:solidFill>
                  <a:srgbClr val="C00000"/>
                </a:solidFill>
                <a:effectLst/>
                <a:latin typeface="Aptos" panose="020B0004020202020204" pitchFamily="34" charset="0"/>
              </a:rPr>
              <a:t>2 W per cubic meter</a:t>
            </a:r>
            <a:r>
              <a:rPr lang="en-US" sz="1200" b="0" i="0" u="none" strike="noStrike">
                <a:solidFill>
                  <a:srgbClr val="000000"/>
                </a:solidFill>
                <a:effectLst/>
                <a:latin typeface="Aptos" panose="020B0004020202020204" pitchFamily="34" charset="0"/>
              </a:rPr>
              <a:t> of liquid oxygen storage. This value is sufficient for storing the entire propellant capacity of Starship HLS (1052.6 m3) for just </a:t>
            </a:r>
            <a:r>
              <a:rPr lang="en-US" sz="1200" b="0" u="none" strike="noStrike">
                <a:solidFill>
                  <a:srgbClr val="C00000"/>
                </a:solidFill>
                <a:effectLst/>
                <a:latin typeface="Aptos" panose="020B0004020202020204" pitchFamily="34" charset="0"/>
              </a:rPr>
              <a:t>2105 Watts</a:t>
            </a:r>
            <a:r>
              <a:rPr lang="en-US" sz="1200" b="0" i="0" u="none" strike="noStrike">
                <a:solidFill>
                  <a:srgbClr val="000000"/>
                </a:solidFill>
                <a:effectLst/>
                <a:latin typeface="Aptos" panose="020B0004020202020204" pitchFamily="34" charset="0"/>
              </a:rPr>
              <a:t>. </a:t>
            </a:r>
            <a:r>
              <a:rPr lang="en-US" sz="1200" b="0"/>
              <a:t>These results confirm that regolith is a highly effective insulator, reducing energy consumption and ensuring long-term, sustainable cryogenic storage. </a:t>
            </a:r>
            <a:endParaRPr lang="en-US" b="0">
              <a:effectLst/>
            </a:endParaRPr>
          </a:p>
        </p:txBody>
      </p:sp>
      <p:sp>
        <p:nvSpPr>
          <p:cNvPr id="4" name="Slide Number Placeholder 3">
            <a:extLst>
              <a:ext uri="{FF2B5EF4-FFF2-40B4-BE49-F238E27FC236}">
                <a16:creationId xmlns:a16="http://schemas.microsoft.com/office/drawing/2014/main" id="{7AD1B52A-8D71-0922-A0DE-0FF3E5C43F6B}"/>
              </a:ext>
            </a:extLst>
          </p:cNvPr>
          <p:cNvSpPr>
            <a:spLocks noGrp="1"/>
          </p:cNvSpPr>
          <p:nvPr>
            <p:ph type="sldNum" sz="quarter" idx="5"/>
          </p:nvPr>
        </p:nvSpPr>
        <p:spPr/>
        <p:txBody>
          <a:bodyPr/>
          <a:lstStyle/>
          <a:p>
            <a:fld id="{2010DA09-A794-5241-B25E-BB0AE6462F65}" type="slidenum">
              <a:rPr lang="en-US" smtClean="0"/>
              <a:t>19</a:t>
            </a:fld>
            <a:endParaRPr lang="en-US"/>
          </a:p>
        </p:txBody>
      </p:sp>
    </p:spTree>
    <p:extLst>
      <p:ext uri="{BB962C8B-B14F-4D97-AF65-F5344CB8AC3E}">
        <p14:creationId xmlns:p14="http://schemas.microsoft.com/office/powerpoint/2010/main" val="81767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52255-4E8D-A001-4956-736B831E6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7F177-78F3-D072-9DD3-1465023A5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C49DB-1D1A-EFB7-6225-13AEC30029A0}"/>
              </a:ext>
            </a:extLst>
          </p:cNvPr>
          <p:cNvSpPr>
            <a:spLocks noGrp="1"/>
          </p:cNvSpPr>
          <p:nvPr>
            <p:ph type="body" idx="1"/>
          </p:nvPr>
        </p:nvSpPr>
        <p:spPr/>
        <p:txBody>
          <a:bodyPr/>
          <a:lstStyle/>
          <a:p>
            <a:pPr rtl="0"/>
            <a:r>
              <a:rPr lang="en-US" sz="1800" b="0" i="0" u="none" strike="noStrike">
                <a:solidFill>
                  <a:srgbClr val="000000"/>
                </a:solidFill>
                <a:effectLst/>
                <a:latin typeface="Times New Roman" panose="02020603050405020304" pitchFamily="18" charset="0"/>
              </a:rPr>
              <a:t>Further methods for feasible cryogenic storage have been identified to add flexibility of the METALS mission scenario, but must be simulated or experimented in order to quantify thermal benefits, energy consumption, and cost. In conjunction with burying under regolith, a light-weight “tarp” shade of low-emissivity material (such as aluminized Mylar, 0.044) can be constructed above buried modules to block regolith absorption of solar flux, significantly reducing regolith temperatures by up to 60K [10], and thus the rate of heat transfer.</a:t>
            </a:r>
            <a:endParaRPr lang="en-US" b="0">
              <a:effectLst/>
            </a:endParaRPr>
          </a:p>
          <a:p>
            <a:pPr rtl="0">
              <a:spcAft>
                <a:spcPts val="1200"/>
              </a:spcAft>
            </a:pPr>
            <a:r>
              <a:rPr lang="en-US" sz="1800" b="0" i="0" u="none" strike="noStrike">
                <a:solidFill>
                  <a:srgbClr val="000000"/>
                </a:solidFill>
                <a:effectLst/>
                <a:latin typeface="Times New Roman" panose="02020603050405020304" pitchFamily="18" charset="0"/>
              </a:rPr>
              <a:t>Within Permanently Shadowed Region (PSR) mean temperature of 18K, thermal management becomes an issue of heating, not cooling. This will be safely and reliably accomplished with resistive heating directly in contact with the module. Alternatively, liquid fuel can be pumped to the surface with reasonable efficiency since some energy is recovered on the way down. Additionally, fluid can be stored solid to increase storage density and reduce energy consumption, as heating is only necessary when fluid is to be transferred. This particular mission scenario may be especially energy efficient as continuous energy expenditure is not needed to maintain storage.</a:t>
            </a:r>
          </a:p>
          <a:p>
            <a:pPr rtl="0">
              <a:spcAft>
                <a:spcPts val="1200"/>
              </a:spcAft>
            </a:pPr>
            <a:endParaRPr lang="en-US" sz="1800" b="0" i="0" u="none" strike="noStrike">
              <a:solidFill>
                <a:srgbClr val="000000"/>
              </a:solidFill>
              <a:effectLst/>
              <a:latin typeface="Times New Roman" panose="02020603050405020304" pitchFamily="18" charset="0"/>
            </a:endParaRPr>
          </a:p>
          <a:p>
            <a:pPr rtl="0">
              <a:spcAft>
                <a:spcPts val="1200"/>
              </a:spcAft>
            </a:pPr>
            <a:endParaRPr lang="en-US" sz="1800" b="0" i="0" u="none" strike="noStrike">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0" i="0" u="none" strike="noStrike">
                <a:solidFill>
                  <a:srgbClr val="000000"/>
                </a:solidFill>
                <a:effectLst/>
                <a:latin typeface="Times New Roman" panose="02020603050405020304" pitchFamily="18" charset="0"/>
              </a:rPr>
              <a:t>(</a:t>
            </a:r>
            <a:r>
              <a:rPr lang="en-US" b="1"/>
              <a:t>While potentially more logistically challenging to construct/install, storage in a PSR represents the most optimal storage scenario. Active heating is simpler and more reliable, and a loss of power results in solidification, not gasification and loss of stored fluids)</a:t>
            </a:r>
          </a:p>
        </p:txBody>
      </p:sp>
      <p:sp>
        <p:nvSpPr>
          <p:cNvPr id="4" name="Slide Number Placeholder 3">
            <a:extLst>
              <a:ext uri="{FF2B5EF4-FFF2-40B4-BE49-F238E27FC236}">
                <a16:creationId xmlns:a16="http://schemas.microsoft.com/office/drawing/2014/main" id="{96834167-0748-7613-2C7A-4ED19AA0004A}"/>
              </a:ext>
            </a:extLst>
          </p:cNvPr>
          <p:cNvSpPr>
            <a:spLocks noGrp="1"/>
          </p:cNvSpPr>
          <p:nvPr>
            <p:ph type="sldNum" sz="quarter" idx="5"/>
          </p:nvPr>
        </p:nvSpPr>
        <p:spPr/>
        <p:txBody>
          <a:bodyPr/>
          <a:lstStyle/>
          <a:p>
            <a:fld id="{2010DA09-A794-5241-B25E-BB0AE6462F65}" type="slidenum">
              <a:rPr lang="en-US" smtClean="0"/>
              <a:t>20</a:t>
            </a:fld>
            <a:endParaRPr lang="en-US"/>
          </a:p>
        </p:txBody>
      </p:sp>
    </p:spTree>
    <p:extLst>
      <p:ext uri="{BB962C8B-B14F-4D97-AF65-F5344CB8AC3E}">
        <p14:creationId xmlns:p14="http://schemas.microsoft.com/office/powerpoint/2010/main" val="1549286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0CAFF-2827-E469-65D1-F27590710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F4E13-A43D-BCA9-60D9-85FE62C3E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92F0A-C3D8-7164-A110-ADD1834DE9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A88330-5D52-C648-C0B6-97FB7629B85F}"/>
              </a:ext>
            </a:extLst>
          </p:cNvPr>
          <p:cNvSpPr>
            <a:spLocks noGrp="1"/>
          </p:cNvSpPr>
          <p:nvPr>
            <p:ph type="sldNum" sz="quarter" idx="5"/>
          </p:nvPr>
        </p:nvSpPr>
        <p:spPr/>
        <p:txBody>
          <a:bodyPr/>
          <a:lstStyle/>
          <a:p>
            <a:fld id="{2010DA09-A794-5241-B25E-BB0AE6462F65}" type="slidenum">
              <a:rPr lang="en-US" smtClean="0"/>
              <a:t>21</a:t>
            </a:fld>
            <a:endParaRPr lang="en-US"/>
          </a:p>
        </p:txBody>
      </p:sp>
    </p:spTree>
    <p:extLst>
      <p:ext uri="{BB962C8B-B14F-4D97-AF65-F5344CB8AC3E}">
        <p14:creationId xmlns:p14="http://schemas.microsoft.com/office/powerpoint/2010/main" val="4184810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0DA09-A794-5241-B25E-BB0AE6462F65}" type="slidenum">
              <a:rPr lang="en-US" smtClean="0"/>
              <a:t>25</a:t>
            </a:fld>
            <a:endParaRPr lang="en-US"/>
          </a:p>
        </p:txBody>
      </p:sp>
    </p:spTree>
    <p:extLst>
      <p:ext uri="{BB962C8B-B14F-4D97-AF65-F5344CB8AC3E}">
        <p14:creationId xmlns:p14="http://schemas.microsoft.com/office/powerpoint/2010/main" val="2381138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E54E2-91DE-6892-D457-F96513831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1B213-7D25-E595-D5D4-2A8592487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F1785-225C-E824-1096-F394908711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A0F7F1-A73D-78C3-779C-228D71745FE2}"/>
              </a:ext>
            </a:extLst>
          </p:cNvPr>
          <p:cNvSpPr>
            <a:spLocks noGrp="1"/>
          </p:cNvSpPr>
          <p:nvPr>
            <p:ph type="sldNum" sz="quarter" idx="5"/>
          </p:nvPr>
        </p:nvSpPr>
        <p:spPr/>
        <p:txBody>
          <a:bodyPr/>
          <a:lstStyle/>
          <a:p>
            <a:fld id="{2010DA09-A794-5241-B25E-BB0AE6462F65}" type="slidenum">
              <a:rPr lang="en-US" smtClean="0"/>
              <a:t>4</a:t>
            </a:fld>
            <a:endParaRPr lang="en-US"/>
          </a:p>
        </p:txBody>
      </p:sp>
    </p:spTree>
    <p:extLst>
      <p:ext uri="{BB962C8B-B14F-4D97-AF65-F5344CB8AC3E}">
        <p14:creationId xmlns:p14="http://schemas.microsoft.com/office/powerpoint/2010/main" val="142263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10DA09-A794-5241-B25E-BB0AE6462F65}" type="slidenum">
              <a:rPr lang="en-US" smtClean="0"/>
              <a:t>54</a:t>
            </a:fld>
            <a:endParaRPr lang="en-US"/>
          </a:p>
        </p:txBody>
      </p:sp>
    </p:spTree>
    <p:extLst>
      <p:ext uri="{BB962C8B-B14F-4D97-AF65-F5344CB8AC3E}">
        <p14:creationId xmlns:p14="http://schemas.microsoft.com/office/powerpoint/2010/main" val="55122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DCD1-2C9B-0216-A045-C0CF3911E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D7CFA-FBCE-8F88-1F25-6691A0ABC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C1F70-CADD-AE10-00CA-FF23786E26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812FE5-7F19-1EEF-F7D7-713E5F685EF9}"/>
              </a:ext>
            </a:extLst>
          </p:cNvPr>
          <p:cNvSpPr>
            <a:spLocks noGrp="1"/>
          </p:cNvSpPr>
          <p:nvPr>
            <p:ph type="sldNum" sz="quarter" idx="5"/>
          </p:nvPr>
        </p:nvSpPr>
        <p:spPr/>
        <p:txBody>
          <a:bodyPr/>
          <a:lstStyle/>
          <a:p>
            <a:fld id="{2010DA09-A794-5241-B25E-BB0AE6462F65}" type="slidenum">
              <a:rPr lang="en-US" smtClean="0"/>
              <a:t>55</a:t>
            </a:fld>
            <a:endParaRPr lang="en-US"/>
          </a:p>
        </p:txBody>
      </p:sp>
    </p:spTree>
    <p:extLst>
      <p:ext uri="{BB962C8B-B14F-4D97-AF65-F5344CB8AC3E}">
        <p14:creationId xmlns:p14="http://schemas.microsoft.com/office/powerpoint/2010/main" val="167576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07DF-D7AF-FA46-05D4-8B946C51C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6BF35-CAB8-B472-5A77-8810F8287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5D373-61E8-44AC-67C1-7E9ACEEF76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36F255-AF27-89B7-EC1D-28435CE2BB16}"/>
              </a:ext>
            </a:extLst>
          </p:cNvPr>
          <p:cNvSpPr>
            <a:spLocks noGrp="1"/>
          </p:cNvSpPr>
          <p:nvPr>
            <p:ph type="sldNum" sz="quarter" idx="5"/>
          </p:nvPr>
        </p:nvSpPr>
        <p:spPr/>
        <p:txBody>
          <a:bodyPr/>
          <a:lstStyle/>
          <a:p>
            <a:fld id="{2010DA09-A794-5241-B25E-BB0AE6462F65}" type="slidenum">
              <a:rPr lang="en-US" smtClean="0"/>
              <a:t>5</a:t>
            </a:fld>
            <a:endParaRPr lang="en-US"/>
          </a:p>
        </p:txBody>
      </p:sp>
    </p:spTree>
    <p:extLst>
      <p:ext uri="{BB962C8B-B14F-4D97-AF65-F5344CB8AC3E}">
        <p14:creationId xmlns:p14="http://schemas.microsoft.com/office/powerpoint/2010/main" val="309637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F1B0E-87DD-6A2C-18FD-A770BA7F9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5296E-226F-7AC2-2C18-23F3BE453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F32C-139C-D0DE-DD57-0AA662B118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252007-DFE6-1681-FCD8-5C78F06166BF}"/>
              </a:ext>
            </a:extLst>
          </p:cNvPr>
          <p:cNvSpPr>
            <a:spLocks noGrp="1"/>
          </p:cNvSpPr>
          <p:nvPr>
            <p:ph type="sldNum" sz="quarter" idx="5"/>
          </p:nvPr>
        </p:nvSpPr>
        <p:spPr/>
        <p:txBody>
          <a:bodyPr/>
          <a:lstStyle/>
          <a:p>
            <a:fld id="{2010DA09-A794-5241-B25E-BB0AE6462F65}" type="slidenum">
              <a:rPr lang="en-US" smtClean="0"/>
              <a:t>6</a:t>
            </a:fld>
            <a:endParaRPr lang="en-US"/>
          </a:p>
        </p:txBody>
      </p:sp>
    </p:spTree>
    <p:extLst>
      <p:ext uri="{BB962C8B-B14F-4D97-AF65-F5344CB8AC3E}">
        <p14:creationId xmlns:p14="http://schemas.microsoft.com/office/powerpoint/2010/main" val="385254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72136-3AEE-95B9-10D4-F11D15EAE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E2DC0-73A4-D3BC-5D86-648CA955D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65D4E-2BE8-85FE-7900-85606C2C9AEE}"/>
              </a:ext>
            </a:extLst>
          </p:cNvPr>
          <p:cNvSpPr>
            <a:spLocks noGrp="1"/>
          </p:cNvSpPr>
          <p:nvPr>
            <p:ph type="body" idx="1"/>
          </p:nvPr>
        </p:nvSpPr>
        <p:spPr/>
        <p:txBody>
          <a:bodyPr/>
          <a:lstStyle/>
          <a:p>
            <a:r>
              <a:rPr lang="en-US"/>
              <a:t>So now you might be wondering, </a:t>
            </a:r>
            <a:r>
              <a:rPr lang="en-US" err="1"/>
              <a:t>ubt</a:t>
            </a:r>
            <a:r>
              <a:rPr lang="en-US"/>
              <a:t> how you do make a metal inflatable? Well, the process is actually very simple, [simple enough for a undergrad like myself to figure out]. </a:t>
            </a:r>
          </a:p>
          <a:p>
            <a:endParaRPr lang="en-US"/>
          </a:p>
          <a:p>
            <a:r>
              <a:rPr lang="en-US"/>
              <a:t>First off, the inflatable geometry is waterjet-cut from sheet metal.</a:t>
            </a:r>
          </a:p>
          <a:p>
            <a:endParaRPr lang="en-US"/>
          </a:p>
          <a:p>
            <a:r>
              <a:rPr lang="en-US"/>
              <a:t>Then, the inflation valve is butt-welded on, followed by edge welding to connect two sheet metal pieces together. </a:t>
            </a:r>
          </a:p>
          <a:p>
            <a:endParaRPr lang="en-US"/>
          </a:p>
          <a:p>
            <a:r>
              <a:rPr lang="en-US"/>
              <a:t>Finally, this 2D shape is pressurized via an air compressor or pressure washer, inflating modules to their 3-dimensional deployed state</a:t>
            </a:r>
          </a:p>
        </p:txBody>
      </p:sp>
      <p:sp>
        <p:nvSpPr>
          <p:cNvPr id="4" name="Slide Number Placeholder 3">
            <a:extLst>
              <a:ext uri="{FF2B5EF4-FFF2-40B4-BE49-F238E27FC236}">
                <a16:creationId xmlns:a16="http://schemas.microsoft.com/office/drawing/2014/main" id="{C94C6840-DFF3-91E4-1C2A-6058A3404666}"/>
              </a:ext>
            </a:extLst>
          </p:cNvPr>
          <p:cNvSpPr>
            <a:spLocks noGrp="1"/>
          </p:cNvSpPr>
          <p:nvPr>
            <p:ph type="sldNum" sz="quarter" idx="5"/>
          </p:nvPr>
        </p:nvSpPr>
        <p:spPr/>
        <p:txBody>
          <a:bodyPr/>
          <a:lstStyle/>
          <a:p>
            <a:fld id="{2010DA09-A794-5241-B25E-BB0AE6462F65}" type="slidenum">
              <a:rPr lang="en-US" smtClean="0"/>
              <a:t>8</a:t>
            </a:fld>
            <a:endParaRPr lang="en-US"/>
          </a:p>
        </p:txBody>
      </p:sp>
    </p:spTree>
    <p:extLst>
      <p:ext uri="{BB962C8B-B14F-4D97-AF65-F5344CB8AC3E}">
        <p14:creationId xmlns:p14="http://schemas.microsoft.com/office/powerpoint/2010/main" val="64902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DD4F-0592-C8BD-5475-3AE8E90F4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312E6-BFDA-ED7C-96BC-9F9CD4394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6349D-E5B2-3C47-DB97-6F0397669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100014-9580-F39B-4914-74A7D18AEC5C}"/>
              </a:ext>
            </a:extLst>
          </p:cNvPr>
          <p:cNvSpPr>
            <a:spLocks noGrp="1"/>
          </p:cNvSpPr>
          <p:nvPr>
            <p:ph type="sldNum" sz="quarter" idx="5"/>
          </p:nvPr>
        </p:nvSpPr>
        <p:spPr/>
        <p:txBody>
          <a:bodyPr/>
          <a:lstStyle/>
          <a:p>
            <a:fld id="{2010DA09-A794-5241-B25E-BB0AE6462F65}" type="slidenum">
              <a:rPr lang="en-US" smtClean="0"/>
              <a:t>9</a:t>
            </a:fld>
            <a:endParaRPr lang="en-US"/>
          </a:p>
        </p:txBody>
      </p:sp>
    </p:spTree>
    <p:extLst>
      <p:ext uri="{BB962C8B-B14F-4D97-AF65-F5344CB8AC3E}">
        <p14:creationId xmlns:p14="http://schemas.microsoft.com/office/powerpoint/2010/main" val="375512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DD206-43E3-0F46-DB19-02F6A602B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A7252-520C-5D6C-341F-F94706347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99775-F557-CAF0-B6C6-52DB6ADC56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simplicity of METALS’ manufacturing method stands in contrast to the complex, highly-specialized manufacturing of traditional polymer-based inflatables, thus enabling METALS to achieve accelerated production times, reduced fabrication costs, and accessible entrance by a plethora of commercial suppliers. These benefits streamline the further scaling, optimization, and flight qualification of metal inflatable technologies, </a:t>
            </a:r>
            <a:r>
              <a:rPr lang="en-US" b="1"/>
              <a:t>making METALS a near-term, high value solution relevant for Artemis missions within this decade.</a:t>
            </a:r>
          </a:p>
          <a:p>
            <a:endParaRPr lang="en-US"/>
          </a:p>
        </p:txBody>
      </p:sp>
      <p:sp>
        <p:nvSpPr>
          <p:cNvPr id="4" name="Slide Number Placeholder 3">
            <a:extLst>
              <a:ext uri="{FF2B5EF4-FFF2-40B4-BE49-F238E27FC236}">
                <a16:creationId xmlns:a16="http://schemas.microsoft.com/office/drawing/2014/main" id="{72AC82AD-0146-83CA-AB8C-FB53BB0CFFE5}"/>
              </a:ext>
            </a:extLst>
          </p:cNvPr>
          <p:cNvSpPr>
            <a:spLocks noGrp="1"/>
          </p:cNvSpPr>
          <p:nvPr>
            <p:ph type="sldNum" sz="quarter" idx="5"/>
          </p:nvPr>
        </p:nvSpPr>
        <p:spPr/>
        <p:txBody>
          <a:bodyPr/>
          <a:lstStyle/>
          <a:p>
            <a:fld id="{2010DA09-A794-5241-B25E-BB0AE6462F65}" type="slidenum">
              <a:rPr lang="en-US" smtClean="0"/>
              <a:t>10</a:t>
            </a:fld>
            <a:endParaRPr lang="en-US"/>
          </a:p>
        </p:txBody>
      </p:sp>
    </p:spTree>
    <p:extLst>
      <p:ext uri="{BB962C8B-B14F-4D97-AF65-F5344CB8AC3E}">
        <p14:creationId xmlns:p14="http://schemas.microsoft.com/office/powerpoint/2010/main" val="232029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D9F2-9A40-B97C-50DC-61AC8ECDA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F554B-B991-9EEE-AA71-523976BD4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A6557-FE8B-1F0C-AE76-1D06760E0D7B}"/>
              </a:ext>
            </a:extLst>
          </p:cNvPr>
          <p:cNvSpPr>
            <a:spLocks noGrp="1"/>
          </p:cNvSpPr>
          <p:nvPr>
            <p:ph type="body" idx="1"/>
          </p:nvPr>
        </p:nvSpPr>
        <p:spPr/>
        <p:txBody>
          <a:bodyPr/>
          <a:lstStyle/>
          <a:p>
            <a:pPr marL="742950" lvl="1" indent="-285750">
              <a:buFont typeface="Arial" panose="020B0604020202020204" pitchFamily="34" charset="0"/>
              <a:buChar char="•"/>
            </a:pPr>
            <a:r>
              <a:rPr lang="en-US"/>
              <a:t>Oxygen for life support, propellant </a:t>
            </a:r>
          </a:p>
          <a:p>
            <a:pPr marL="742950" lvl="1" indent="-285750">
              <a:buFont typeface="Arial" panose="020B0604020202020204" pitchFamily="34" charset="0"/>
              <a:buChar char="•"/>
            </a:pPr>
            <a:r>
              <a:rPr lang="en-US"/>
              <a:t>Methane for propellant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no metal- or composite-based fluid storage tanks have been designed to be inflatable/deployable. </a:t>
            </a:r>
          </a:p>
          <a:p>
            <a:pPr marL="285750" indent="-285750">
              <a:buFont typeface="Arial" panose="020B0604020202020204" pitchFamily="34" charset="0"/>
              <a:buChar char="•"/>
            </a:pPr>
            <a:r>
              <a:rPr lang="en-US"/>
              <a:t>Traditional polymer-based inflatables lose their toughness at cryogenic temperatures</a:t>
            </a:r>
          </a:p>
          <a:p>
            <a:pPr marL="285750" indent="-285750">
              <a:buFont typeface="Arial" panose="020B0604020202020204" pitchFamily="34" charset="0"/>
              <a:buChar char="•"/>
            </a:pPr>
            <a:r>
              <a:rPr lang="en-US"/>
              <a:t>Thus, the transport of fixed-shape, rigid tanks constitutes the current SOTA in lunar cryogenic storage </a:t>
            </a:r>
            <a:r>
              <a:rPr lang="en-US">
                <a:sym typeface="Wingdings" panose="05000000000000000000" pitchFamily="2" charset="2"/>
              </a:rPr>
              <a:t> inherently volume-prohibitive</a:t>
            </a:r>
            <a:r>
              <a:rPr lang="en-US"/>
              <a:t> </a:t>
            </a:r>
          </a:p>
          <a:p>
            <a:pPr marL="285750" indent="-285750">
              <a:buFont typeface="Arial" panose="020B0604020202020204" pitchFamily="34" charset="0"/>
              <a:buChar char="•"/>
            </a:pPr>
            <a:r>
              <a:rPr lang="en-US"/>
              <a:t>a material class suitable for pressurization at cryogenic temperatures + an inflation capability that enables scalable deployed storage capacity</a:t>
            </a:r>
          </a:p>
          <a:p>
            <a:endParaRPr lang="en-US"/>
          </a:p>
        </p:txBody>
      </p:sp>
      <p:sp>
        <p:nvSpPr>
          <p:cNvPr id="4" name="Slide Number Placeholder 3">
            <a:extLst>
              <a:ext uri="{FF2B5EF4-FFF2-40B4-BE49-F238E27FC236}">
                <a16:creationId xmlns:a16="http://schemas.microsoft.com/office/drawing/2014/main" id="{09C961E7-566D-4970-4BFE-CB3AE8AAFB6A}"/>
              </a:ext>
            </a:extLst>
          </p:cNvPr>
          <p:cNvSpPr>
            <a:spLocks noGrp="1"/>
          </p:cNvSpPr>
          <p:nvPr>
            <p:ph type="sldNum" sz="quarter" idx="5"/>
          </p:nvPr>
        </p:nvSpPr>
        <p:spPr/>
        <p:txBody>
          <a:bodyPr/>
          <a:lstStyle/>
          <a:p>
            <a:fld id="{2010DA09-A794-5241-B25E-BB0AE6462F65}" type="slidenum">
              <a:rPr lang="en-US" smtClean="0"/>
              <a:t>11</a:t>
            </a:fld>
            <a:endParaRPr lang="en-US"/>
          </a:p>
        </p:txBody>
      </p:sp>
    </p:spTree>
    <p:extLst>
      <p:ext uri="{BB962C8B-B14F-4D97-AF65-F5344CB8AC3E}">
        <p14:creationId xmlns:p14="http://schemas.microsoft.com/office/powerpoint/2010/main" val="85452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FCEC0-4D25-F000-D88C-A11EBE0D4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6FDE2-48DA-9BB9-9967-A28B36935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DDDA6-8FF2-F3B7-5EAA-9F3A9A85EE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F0F5C4-9676-44E3-C54F-22353FBBC3E5}"/>
              </a:ext>
            </a:extLst>
          </p:cNvPr>
          <p:cNvSpPr>
            <a:spLocks noGrp="1"/>
          </p:cNvSpPr>
          <p:nvPr>
            <p:ph type="sldNum" sz="quarter" idx="5"/>
          </p:nvPr>
        </p:nvSpPr>
        <p:spPr/>
        <p:txBody>
          <a:bodyPr/>
          <a:lstStyle/>
          <a:p>
            <a:fld id="{2010DA09-A794-5241-B25E-BB0AE6462F65}" type="slidenum">
              <a:rPr lang="en-US" smtClean="0"/>
              <a:t>12</a:t>
            </a:fld>
            <a:endParaRPr lang="en-US"/>
          </a:p>
        </p:txBody>
      </p:sp>
    </p:spTree>
    <p:extLst>
      <p:ext uri="{BB962C8B-B14F-4D97-AF65-F5344CB8AC3E}">
        <p14:creationId xmlns:p14="http://schemas.microsoft.com/office/powerpoint/2010/main" val="194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science.nasa.gov/mission/cassini/thermal-blankets/" TargetMode="External"/><Relationship Id="rId5" Type="http://schemas.openxmlformats.org/officeDocument/2006/relationships/image" Target="../media/image44.jpeg"/><Relationship Id="rId4" Type="http://schemas.openxmlformats.org/officeDocument/2006/relationships/hyperlink" Target="https://www.lpi.usra.edu/lunar/lunar-south-pole-atlas/"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60.png"/><Relationship Id="rId18" Type="http://schemas.openxmlformats.org/officeDocument/2006/relationships/customXml" Target="../ink/ink8.xml"/><Relationship Id="rId3" Type="http://schemas.openxmlformats.org/officeDocument/2006/relationships/image" Target="../media/image54.png"/><Relationship Id="rId21" Type="http://schemas.openxmlformats.org/officeDocument/2006/relationships/customXml" Target="../ink/ink10.xml"/><Relationship Id="rId7" Type="http://schemas.openxmlformats.org/officeDocument/2006/relationships/image" Target="../media/image57.png"/><Relationship Id="rId12" Type="http://schemas.openxmlformats.org/officeDocument/2006/relationships/customXml" Target="../ink/ink5.xml"/><Relationship Id="rId17" Type="http://schemas.openxmlformats.org/officeDocument/2006/relationships/image" Target="../media/image62.png"/><Relationship Id="rId2" Type="http://schemas.openxmlformats.org/officeDocument/2006/relationships/image" Target="../media/image55.png"/><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customXml" Target="../ink/ink12.xml"/><Relationship Id="rId10" Type="http://schemas.openxmlformats.org/officeDocument/2006/relationships/customXml" Target="../ink/ink4.xml"/><Relationship Id="rId19" Type="http://schemas.openxmlformats.org/officeDocument/2006/relationships/image" Target="../media/image63.png"/><Relationship Id="rId4" Type="http://schemas.openxmlformats.org/officeDocument/2006/relationships/customXml" Target="../ink/ink1.xml"/><Relationship Id="rId9" Type="http://schemas.openxmlformats.org/officeDocument/2006/relationships/image" Target="../media/image58.png"/><Relationship Id="rId14" Type="http://schemas.openxmlformats.org/officeDocument/2006/relationships/customXml" Target="../ink/ink6.xml"/><Relationship Id="rId22" Type="http://schemas.openxmlformats.org/officeDocument/2006/relationships/customXml" Target="../ink/ink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customXml" Target="../ink/ink20.xml"/><Relationship Id="rId26" Type="http://schemas.openxmlformats.org/officeDocument/2006/relationships/customXml" Target="../ink/ink24.xml"/><Relationship Id="rId21" Type="http://schemas.openxmlformats.org/officeDocument/2006/relationships/image" Target="../media/image72.png"/><Relationship Id="rId34" Type="http://schemas.openxmlformats.org/officeDocument/2006/relationships/customXml" Target="../ink/ink28.xml"/><Relationship Id="rId7" Type="http://schemas.openxmlformats.org/officeDocument/2006/relationships/image" Target="../media/image65.png"/><Relationship Id="rId12" Type="http://schemas.openxmlformats.org/officeDocument/2006/relationships/customXml" Target="../ink/ink17.xml"/><Relationship Id="rId17" Type="http://schemas.openxmlformats.org/officeDocument/2006/relationships/image" Target="../media/image70.png"/><Relationship Id="rId25" Type="http://schemas.openxmlformats.org/officeDocument/2006/relationships/image" Target="../media/image74.png"/><Relationship Id="rId33" Type="http://schemas.openxmlformats.org/officeDocument/2006/relationships/image" Target="../media/image63.png"/><Relationship Id="rId38" Type="http://schemas.openxmlformats.org/officeDocument/2006/relationships/customXml" Target="../ink/ink32.xml"/><Relationship Id="rId2" Type="http://schemas.openxmlformats.org/officeDocument/2006/relationships/image" Target="../media/image55.png"/><Relationship Id="rId16" Type="http://schemas.openxmlformats.org/officeDocument/2006/relationships/customXml" Target="../ink/ink19.xml"/><Relationship Id="rId20" Type="http://schemas.openxmlformats.org/officeDocument/2006/relationships/customXml" Target="../ink/ink21.xml"/><Relationship Id="rId29"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customXml" Target="../ink/ink14.xml"/><Relationship Id="rId11" Type="http://schemas.openxmlformats.org/officeDocument/2006/relationships/image" Target="../media/image67.png"/><Relationship Id="rId24" Type="http://schemas.openxmlformats.org/officeDocument/2006/relationships/customXml" Target="../ink/ink23.xml"/><Relationship Id="rId32" Type="http://schemas.openxmlformats.org/officeDocument/2006/relationships/customXml" Target="../ink/ink27.xml"/><Relationship Id="rId37" Type="http://schemas.openxmlformats.org/officeDocument/2006/relationships/customXml" Target="../ink/ink31.xml"/><Relationship Id="rId5" Type="http://schemas.openxmlformats.org/officeDocument/2006/relationships/image" Target="../media/image64.png"/><Relationship Id="rId15" Type="http://schemas.openxmlformats.org/officeDocument/2006/relationships/image" Target="../media/image69.png"/><Relationship Id="rId23" Type="http://schemas.openxmlformats.org/officeDocument/2006/relationships/image" Target="../media/image73.png"/><Relationship Id="rId28" Type="http://schemas.openxmlformats.org/officeDocument/2006/relationships/customXml" Target="../ink/ink25.xml"/><Relationship Id="rId36" Type="http://schemas.openxmlformats.org/officeDocument/2006/relationships/customXml" Target="../ink/ink30.xml"/><Relationship Id="rId10" Type="http://schemas.openxmlformats.org/officeDocument/2006/relationships/customXml" Target="../ink/ink16.xml"/><Relationship Id="rId19" Type="http://schemas.openxmlformats.org/officeDocument/2006/relationships/image" Target="../media/image71.png"/><Relationship Id="rId31" Type="http://schemas.openxmlformats.org/officeDocument/2006/relationships/image" Target="../media/image77.png"/><Relationship Id="rId4" Type="http://schemas.openxmlformats.org/officeDocument/2006/relationships/customXml" Target="../ink/ink13.xml"/><Relationship Id="rId9" Type="http://schemas.openxmlformats.org/officeDocument/2006/relationships/image" Target="../media/image66.png"/><Relationship Id="rId14" Type="http://schemas.openxmlformats.org/officeDocument/2006/relationships/customXml" Target="../ink/ink18.xml"/><Relationship Id="rId22" Type="http://schemas.openxmlformats.org/officeDocument/2006/relationships/customXml" Target="../ink/ink22.xml"/><Relationship Id="rId27" Type="http://schemas.openxmlformats.org/officeDocument/2006/relationships/image" Target="../media/image75.png"/><Relationship Id="rId30" Type="http://schemas.openxmlformats.org/officeDocument/2006/relationships/customXml" Target="../ink/ink26.xml"/><Relationship Id="rId35" Type="http://schemas.openxmlformats.org/officeDocument/2006/relationships/customXml" Target="../ink/ink29.xml"/><Relationship Id="rId8" Type="http://schemas.openxmlformats.org/officeDocument/2006/relationships/customXml" Target="../ink/ink15.xml"/><Relationship Id="rId3"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customXml" Target="../ink/ink35.xml"/><Relationship Id="rId13" Type="http://schemas.openxmlformats.org/officeDocument/2006/relationships/image" Target="../media/image82.png"/><Relationship Id="rId18" Type="http://schemas.openxmlformats.org/officeDocument/2006/relationships/customXml" Target="../ink/ink40.xml"/><Relationship Id="rId3" Type="http://schemas.openxmlformats.org/officeDocument/2006/relationships/image" Target="../media/image54.png"/><Relationship Id="rId21" Type="http://schemas.openxmlformats.org/officeDocument/2006/relationships/image" Target="../media/image86.png"/><Relationship Id="rId7" Type="http://schemas.openxmlformats.org/officeDocument/2006/relationships/image" Target="../media/image79.png"/><Relationship Id="rId12" Type="http://schemas.openxmlformats.org/officeDocument/2006/relationships/customXml" Target="../ink/ink37.xml"/><Relationship Id="rId17" Type="http://schemas.openxmlformats.org/officeDocument/2006/relationships/image" Target="../media/image84.png"/><Relationship Id="rId25" Type="http://schemas.openxmlformats.org/officeDocument/2006/relationships/image" Target="../media/image88.png"/><Relationship Id="rId2" Type="http://schemas.openxmlformats.org/officeDocument/2006/relationships/image" Target="../media/image55.png"/><Relationship Id="rId16" Type="http://schemas.openxmlformats.org/officeDocument/2006/relationships/customXml" Target="../ink/ink39.xml"/><Relationship Id="rId20" Type="http://schemas.openxmlformats.org/officeDocument/2006/relationships/customXml" Target="../ink/ink41.xml"/><Relationship Id="rId1" Type="http://schemas.openxmlformats.org/officeDocument/2006/relationships/slideLayout" Target="../slideLayouts/slideLayout1.xml"/><Relationship Id="rId6" Type="http://schemas.openxmlformats.org/officeDocument/2006/relationships/customXml" Target="../ink/ink34.xml"/><Relationship Id="rId11" Type="http://schemas.openxmlformats.org/officeDocument/2006/relationships/image" Target="../media/image81.png"/><Relationship Id="rId24" Type="http://schemas.openxmlformats.org/officeDocument/2006/relationships/customXml" Target="../ink/ink43.xml"/><Relationship Id="rId5" Type="http://schemas.openxmlformats.org/officeDocument/2006/relationships/image" Target="../media/image78.png"/><Relationship Id="rId15" Type="http://schemas.openxmlformats.org/officeDocument/2006/relationships/image" Target="../media/image83.png"/><Relationship Id="rId23" Type="http://schemas.openxmlformats.org/officeDocument/2006/relationships/image" Target="../media/image87.png"/><Relationship Id="rId10" Type="http://schemas.openxmlformats.org/officeDocument/2006/relationships/customXml" Target="../ink/ink36.xml"/><Relationship Id="rId19" Type="http://schemas.openxmlformats.org/officeDocument/2006/relationships/image" Target="../media/image85.png"/><Relationship Id="rId4" Type="http://schemas.openxmlformats.org/officeDocument/2006/relationships/customXml" Target="../ink/ink33.xml"/><Relationship Id="rId9" Type="http://schemas.openxmlformats.org/officeDocument/2006/relationships/image" Target="../media/image80.png"/><Relationship Id="rId14" Type="http://schemas.openxmlformats.org/officeDocument/2006/relationships/customXml" Target="../ink/ink38.xml"/><Relationship Id="rId22" Type="http://schemas.openxmlformats.org/officeDocument/2006/relationships/customXml" Target="../ink/ink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microsoft.com/office/2018/10/relationships/comments" Target="../comments/modernComment_156_D432C5D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microsoft.com/office/2018/10/relationships/comments" Target="../comments/modernComment_17A_714A455C.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microsoft.com/office/2018/10/relationships/comments" Target="../comments/modernComment_13C_1BD1B6DC.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0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2.jpeg"/><Relationship Id="rId5" Type="http://schemas.openxmlformats.org/officeDocument/2006/relationships/slideLayout" Target="../slideLayouts/slideLayout1.xml"/><Relationship Id="rId4" Type="http://schemas.openxmlformats.org/officeDocument/2006/relationships/video" Target="../media/media2.mov"/></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0.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sv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black umbrellas on a sandy surface&#10;&#10;Description automatically generated">
            <a:extLst>
              <a:ext uri="{FF2B5EF4-FFF2-40B4-BE49-F238E27FC236}">
                <a16:creationId xmlns:a16="http://schemas.microsoft.com/office/drawing/2014/main" id="{703CC0CD-BD03-F7A0-30DC-75D4A47B35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2410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66B3-BFF5-98BD-6024-6AED73166B93}"/>
            </a:ext>
          </a:extLst>
        </p:cNvPr>
        <p:cNvGrpSpPr/>
        <p:nvPr/>
      </p:nvGrpSpPr>
      <p:grpSpPr>
        <a:xfrm>
          <a:off x="0" y="0"/>
          <a:ext cx="0" cy="0"/>
          <a:chOff x="0" y="0"/>
          <a:chExt cx="0" cy="0"/>
        </a:xfrm>
      </p:grpSpPr>
      <p:pic>
        <p:nvPicPr>
          <p:cNvPr id="18" name="Picture 17" descr="A moon with a group of umbrellas&#10;&#10;Description automatically generated with medium confidence">
            <a:extLst>
              <a:ext uri="{FF2B5EF4-FFF2-40B4-BE49-F238E27FC236}">
                <a16:creationId xmlns:a16="http://schemas.microsoft.com/office/drawing/2014/main" id="{69F7B7CD-4CAB-1ED3-D70B-1EB10813BA64}"/>
              </a:ext>
            </a:extLst>
          </p:cNvPr>
          <p:cNvPicPr>
            <a:picLocks noChangeAspect="1"/>
          </p:cNvPicPr>
          <p:nvPr/>
        </p:nvPicPr>
        <p:blipFill>
          <a:blip r:embed="rId3" cstate="screen">
            <a:extLst>
              <a:ext uri="{28A0092B-C50C-407E-A947-70E740481C1C}">
                <a14:useLocalDpi xmlns:a14="http://schemas.microsoft.com/office/drawing/2010/main"/>
              </a:ext>
            </a:extLst>
          </a:blip>
          <a:srcRect l="14529" t="1" r="16044" b="14794"/>
          <a:stretch/>
        </p:blipFill>
        <p:spPr>
          <a:xfrm>
            <a:off x="8280874" y="1991256"/>
            <a:ext cx="3532954" cy="2438972"/>
          </a:xfrm>
          <a:prstGeom prst="rect">
            <a:avLst/>
          </a:prstGeom>
        </p:spPr>
      </p:pic>
      <p:sp>
        <p:nvSpPr>
          <p:cNvPr id="19" name="Rectangle 18">
            <a:extLst>
              <a:ext uri="{FF2B5EF4-FFF2-40B4-BE49-F238E27FC236}">
                <a16:creationId xmlns:a16="http://schemas.microsoft.com/office/drawing/2014/main" id="{7314FEAC-0AA7-9DCA-CE5B-12691F138E98}"/>
              </a:ext>
            </a:extLst>
          </p:cNvPr>
          <p:cNvSpPr/>
          <p:nvPr/>
        </p:nvSpPr>
        <p:spPr>
          <a:xfrm>
            <a:off x="8278624" y="1985108"/>
            <a:ext cx="865376" cy="765752"/>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D65305-178C-8A80-F77C-9366B185F611}"/>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606BBD-5FD1-080D-8823-7EBC350C2EB4}"/>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C172BE-81DA-8FF8-D1B4-60E8DBA4A859}"/>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63A0D3-8969-6545-D6BE-3B494524EB62}"/>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82B0B4AF-2B08-BB99-BFB6-536EFDADFD62}"/>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METALS Overview – Simple Manufacturing Process</a:t>
            </a:r>
          </a:p>
        </p:txBody>
      </p:sp>
      <p:sp>
        <p:nvSpPr>
          <p:cNvPr id="6" name="Rectangle: Rounded Corners 5">
            <a:extLst>
              <a:ext uri="{FF2B5EF4-FFF2-40B4-BE49-F238E27FC236}">
                <a16:creationId xmlns:a16="http://schemas.microsoft.com/office/drawing/2014/main" id="{5D42FC01-75D3-D031-5DBD-80B5BF2A8211}"/>
              </a:ext>
            </a:extLst>
          </p:cNvPr>
          <p:cNvSpPr/>
          <p:nvPr/>
        </p:nvSpPr>
        <p:spPr>
          <a:xfrm>
            <a:off x="8052390" y="1110719"/>
            <a:ext cx="3951047" cy="3667654"/>
          </a:xfrm>
          <a:prstGeom prst="roundRect">
            <a:avLst/>
          </a:prstGeom>
          <a:no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Rapid optimization, scalability, </a:t>
            </a:r>
          </a:p>
          <a:p>
            <a:pPr algn="ctr"/>
            <a:r>
              <a:rPr lang="en-US">
                <a:solidFill>
                  <a:schemeClr val="tx1"/>
                </a:solidFill>
              </a:rPr>
              <a:t>and flight qualification</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sp>
        <p:nvSpPr>
          <p:cNvPr id="7" name="Rectangle: Rounded Corners 6">
            <a:extLst>
              <a:ext uri="{FF2B5EF4-FFF2-40B4-BE49-F238E27FC236}">
                <a16:creationId xmlns:a16="http://schemas.microsoft.com/office/drawing/2014/main" id="{00D499B3-FEFA-070B-25FD-B251BEA7EDB6}"/>
              </a:ext>
            </a:extLst>
          </p:cNvPr>
          <p:cNvSpPr/>
          <p:nvPr/>
        </p:nvSpPr>
        <p:spPr>
          <a:xfrm>
            <a:off x="2540624" y="5275944"/>
            <a:ext cx="7110752" cy="942674"/>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Simplicity in manufacturing makes METALS a near-term, high value solution relevant for Artemis missions within this decade. </a:t>
            </a:r>
          </a:p>
        </p:txBody>
      </p:sp>
      <p:pic>
        <p:nvPicPr>
          <p:cNvPr id="8" name="Picture 7" descr="A group of metal plates and boxes&#10;&#10;Description automatically generated">
            <a:extLst>
              <a:ext uri="{FF2B5EF4-FFF2-40B4-BE49-F238E27FC236}">
                <a16:creationId xmlns:a16="http://schemas.microsoft.com/office/drawing/2014/main" id="{8F5404E4-0D9E-34D8-8D76-CF1F2F8806B4}"/>
              </a:ext>
            </a:extLst>
          </p:cNvPr>
          <p:cNvPicPr>
            <a:picLocks noChangeAspect="1"/>
          </p:cNvPicPr>
          <p:nvPr/>
        </p:nvPicPr>
        <p:blipFill>
          <a:blip r:embed="rId4" cstate="screen">
            <a:extLst>
              <a:ext uri="{28A0092B-C50C-407E-A947-70E740481C1C}">
                <a14:useLocalDpi xmlns:a14="http://schemas.microsoft.com/office/drawing/2010/main"/>
              </a:ext>
            </a:extLst>
          </a:blip>
          <a:srcRect l="28571" t="-436" r="-657"/>
          <a:stretch/>
        </p:blipFill>
        <p:spPr>
          <a:xfrm>
            <a:off x="502397" y="1942674"/>
            <a:ext cx="2714620" cy="2638263"/>
          </a:xfrm>
          <a:prstGeom prst="rect">
            <a:avLst/>
          </a:prstGeom>
        </p:spPr>
      </p:pic>
      <p:sp>
        <p:nvSpPr>
          <p:cNvPr id="15" name="Rectangle: Rounded Corners 14">
            <a:extLst>
              <a:ext uri="{FF2B5EF4-FFF2-40B4-BE49-F238E27FC236}">
                <a16:creationId xmlns:a16="http://schemas.microsoft.com/office/drawing/2014/main" id="{96D77D5E-0F37-78C8-140F-58AE222C5BB0}"/>
              </a:ext>
            </a:extLst>
          </p:cNvPr>
          <p:cNvSpPr/>
          <p:nvPr/>
        </p:nvSpPr>
        <p:spPr>
          <a:xfrm>
            <a:off x="189404" y="1110364"/>
            <a:ext cx="3340606" cy="3673931"/>
          </a:xfrm>
          <a:prstGeom prst="roundRect">
            <a:avLst/>
          </a:prstGeom>
          <a:no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Simple, reliable, proven manufacturing process</a:t>
            </a: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a:p>
            <a:pPr algn="ctr"/>
            <a:endParaRPr lang="en-US">
              <a:solidFill>
                <a:schemeClr val="tx1"/>
              </a:solidFill>
            </a:endParaRPr>
          </a:p>
        </p:txBody>
      </p:sp>
      <p:pic>
        <p:nvPicPr>
          <p:cNvPr id="1026" name="Picture 2" descr="An arrowhead combined with a depiction of a trans-lunar injection trajectory forms an &quot;A&quot;, with an &quot;Artemis&quot; wordmark printed underneath">
            <a:extLst>
              <a:ext uri="{FF2B5EF4-FFF2-40B4-BE49-F238E27FC236}">
                <a16:creationId xmlns:a16="http://schemas.microsoft.com/office/drawing/2014/main" id="{FEAAEAE4-5AFA-169D-EBD7-E04518D37B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78624" y="1987409"/>
            <a:ext cx="865376" cy="7634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D6A3F40-9434-25AA-8E93-86E0FDDC0B37}"/>
              </a:ext>
            </a:extLst>
          </p:cNvPr>
          <p:cNvSpPr/>
          <p:nvPr/>
        </p:nvSpPr>
        <p:spPr>
          <a:xfrm>
            <a:off x="4418299" y="1110541"/>
            <a:ext cx="2745801" cy="3668009"/>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Accelerated </a:t>
            </a:r>
          </a:p>
          <a:p>
            <a:pPr algn="ctr"/>
            <a:r>
              <a:rPr lang="en-US">
                <a:solidFill>
                  <a:schemeClr val="tx1"/>
                </a:solidFill>
              </a:rPr>
              <a:t>Production Times</a:t>
            </a:r>
          </a:p>
          <a:p>
            <a:pPr algn="ctr"/>
            <a:endParaRPr lang="en-US">
              <a:solidFill>
                <a:schemeClr val="tx1"/>
              </a:solidFill>
            </a:endParaRPr>
          </a:p>
          <a:p>
            <a:pPr algn="ctr"/>
            <a:r>
              <a:rPr lang="en-US">
                <a:solidFill>
                  <a:schemeClr val="tx1"/>
                </a:solidFill>
              </a:rPr>
              <a:t>Reduced </a:t>
            </a:r>
          </a:p>
          <a:p>
            <a:pPr algn="ctr"/>
            <a:r>
              <a:rPr lang="en-US">
                <a:solidFill>
                  <a:schemeClr val="tx1"/>
                </a:solidFill>
              </a:rPr>
              <a:t>Fabrication Costs</a:t>
            </a:r>
          </a:p>
          <a:p>
            <a:pPr algn="ctr"/>
            <a:endParaRPr lang="en-US">
              <a:solidFill>
                <a:schemeClr val="tx1"/>
              </a:solidFill>
            </a:endParaRPr>
          </a:p>
          <a:p>
            <a:pPr algn="ctr"/>
            <a:r>
              <a:rPr lang="en-US">
                <a:solidFill>
                  <a:schemeClr val="tx1"/>
                </a:solidFill>
              </a:rPr>
              <a:t>Accessible Entrance by Commercial Suppliers </a:t>
            </a:r>
          </a:p>
          <a:p>
            <a:pPr algn="ctr"/>
            <a:endParaRPr lang="en-US">
              <a:solidFill>
                <a:schemeClr val="tx1"/>
              </a:solidFill>
            </a:endParaRPr>
          </a:p>
        </p:txBody>
      </p:sp>
      <p:sp>
        <p:nvSpPr>
          <p:cNvPr id="5" name="Arrow: Down 4">
            <a:extLst>
              <a:ext uri="{FF2B5EF4-FFF2-40B4-BE49-F238E27FC236}">
                <a16:creationId xmlns:a16="http://schemas.microsoft.com/office/drawing/2014/main" id="{88FEA4D5-D6EC-8D98-265B-2C62CE112466}"/>
              </a:ext>
            </a:extLst>
          </p:cNvPr>
          <p:cNvSpPr/>
          <p:nvPr/>
        </p:nvSpPr>
        <p:spPr>
          <a:xfrm rot="16200000">
            <a:off x="3571552" y="2225444"/>
            <a:ext cx="890301" cy="1438201"/>
          </a:xfrm>
          <a:prstGeom prst="downArrow">
            <a:avLst>
              <a:gd name="adj1" fmla="val 46881"/>
              <a:gd name="adj2" fmla="val 82060"/>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AB28480-4D16-BC82-2293-5B2B1316D781}"/>
              </a:ext>
            </a:extLst>
          </p:cNvPr>
          <p:cNvSpPr/>
          <p:nvPr/>
        </p:nvSpPr>
        <p:spPr>
          <a:xfrm rot="16200000">
            <a:off x="7163095" y="2228228"/>
            <a:ext cx="890301" cy="1438201"/>
          </a:xfrm>
          <a:prstGeom prst="downArrow">
            <a:avLst>
              <a:gd name="adj1" fmla="val 46881"/>
              <a:gd name="adj2" fmla="val 82060"/>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0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P spid="7" grpId="0" animBg="1"/>
      <p:bldP spid="2" grpId="0" animBg="1"/>
      <p:bldP spid="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B7D6-6055-0BB6-8BC8-E160692B23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13A12CC-4C7F-1908-F6F5-1B7529FB2E4B}"/>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101DB0-B5EA-34A3-A795-9A41E645DA2C}"/>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2E1B9B-0238-EE90-FB43-F9D37F589097}"/>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5A5DD3-43FA-9D3E-82E5-6F3BA7C007F5}"/>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F93C08AD-2DF5-C0A5-7040-54313C5749D6}"/>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Application: Cryogenic Storage</a:t>
            </a:r>
          </a:p>
        </p:txBody>
      </p:sp>
      <p:sp>
        <p:nvSpPr>
          <p:cNvPr id="2" name="TextBox 1">
            <a:extLst>
              <a:ext uri="{FF2B5EF4-FFF2-40B4-BE49-F238E27FC236}">
                <a16:creationId xmlns:a16="http://schemas.microsoft.com/office/drawing/2014/main" id="{D62C7EFD-CEF0-9991-F4B4-31569023E390}"/>
              </a:ext>
            </a:extLst>
          </p:cNvPr>
          <p:cNvSpPr txBox="1"/>
          <p:nvPr/>
        </p:nvSpPr>
        <p:spPr>
          <a:xfrm>
            <a:off x="349179" y="1144291"/>
            <a:ext cx="746782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 sustained human lunar presence requires extensive fluid storage capabilities (especially for cryogenics) with two design criteria: </a:t>
            </a:r>
          </a:p>
          <a:p>
            <a:pPr marL="285750" indent="-285750">
              <a:buFont typeface="Arial" panose="020B0604020202020204" pitchFamily="34" charset="0"/>
              <a:buChar char="•"/>
            </a:pPr>
            <a:endParaRPr lang="en-US"/>
          </a:p>
          <a:p>
            <a:endParaRPr lang="en-US"/>
          </a:p>
        </p:txBody>
      </p:sp>
      <p:sp>
        <p:nvSpPr>
          <p:cNvPr id="4" name="Rectangle: Rounded Corners 3">
            <a:extLst>
              <a:ext uri="{FF2B5EF4-FFF2-40B4-BE49-F238E27FC236}">
                <a16:creationId xmlns:a16="http://schemas.microsoft.com/office/drawing/2014/main" id="{B68D216D-6933-2083-E520-CC2DBD00E98B}"/>
              </a:ext>
            </a:extLst>
          </p:cNvPr>
          <p:cNvSpPr/>
          <p:nvPr/>
        </p:nvSpPr>
        <p:spPr>
          <a:xfrm>
            <a:off x="1220177" y="5123907"/>
            <a:ext cx="5846396" cy="923330"/>
          </a:xfrm>
          <a:prstGeom prst="roundRect">
            <a:avLst/>
          </a:prstGeom>
          <a:solidFill>
            <a:srgbClr val="4E2A84"/>
          </a:solidFill>
          <a:ln w="5715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Metal inflatables are the inevitable solution for the Artemis requirement for scalable cryogenic storage</a:t>
            </a:r>
          </a:p>
        </p:txBody>
      </p:sp>
      <p:pic>
        <p:nvPicPr>
          <p:cNvPr id="1026" name="Picture 2" descr="Starship HLS - Wikipedia">
            <a:extLst>
              <a:ext uri="{FF2B5EF4-FFF2-40B4-BE49-F238E27FC236}">
                <a16:creationId xmlns:a16="http://schemas.microsoft.com/office/drawing/2014/main" id="{5BAB7ABB-0176-54E6-E9ED-E306182E0C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80874" y="1060714"/>
            <a:ext cx="3494392" cy="5241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CB0D99F-F0E3-3809-A023-7CE540D23C0C}"/>
              </a:ext>
            </a:extLst>
          </p:cNvPr>
          <p:cNvSpPr/>
          <p:nvPr/>
        </p:nvSpPr>
        <p:spPr>
          <a:xfrm>
            <a:off x="349179" y="2002485"/>
            <a:ext cx="3611880" cy="1828800"/>
          </a:xfrm>
          <a:prstGeom prst="roundRect">
            <a:avLst/>
          </a:prstGeom>
          <a:noFill/>
          <a:ln w="3810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4E2A84"/>
                </a:solidFill>
              </a:rPr>
              <a:t>1. </a:t>
            </a:r>
          </a:p>
          <a:p>
            <a:pPr algn="ctr"/>
            <a:r>
              <a:rPr lang="en-US" sz="2200">
                <a:solidFill>
                  <a:schemeClr val="tx1"/>
                </a:solidFill>
              </a:rPr>
              <a:t>Scalable deployed storage capacity from compact stowed configuration</a:t>
            </a:r>
          </a:p>
        </p:txBody>
      </p:sp>
      <p:sp>
        <p:nvSpPr>
          <p:cNvPr id="6" name="Rectangle: Rounded Corners 5">
            <a:extLst>
              <a:ext uri="{FF2B5EF4-FFF2-40B4-BE49-F238E27FC236}">
                <a16:creationId xmlns:a16="http://schemas.microsoft.com/office/drawing/2014/main" id="{0AF94E0F-5D53-0A94-BC5B-75A78BB7033C}"/>
              </a:ext>
            </a:extLst>
          </p:cNvPr>
          <p:cNvSpPr/>
          <p:nvPr/>
        </p:nvSpPr>
        <p:spPr>
          <a:xfrm>
            <a:off x="4205126" y="2002485"/>
            <a:ext cx="3611880" cy="1828800"/>
          </a:xfrm>
          <a:prstGeom prst="roundRect">
            <a:avLst/>
          </a:prstGeom>
          <a:noFill/>
          <a:ln w="3810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4E2A84"/>
                </a:solidFill>
              </a:rPr>
              <a:t>2. </a:t>
            </a:r>
          </a:p>
          <a:p>
            <a:pPr algn="ctr"/>
            <a:r>
              <a:rPr lang="en-US" sz="2200">
                <a:solidFill>
                  <a:schemeClr val="tx1"/>
                </a:solidFill>
              </a:rPr>
              <a:t>Material that retains toughness at cryogenic temperatures</a:t>
            </a:r>
          </a:p>
        </p:txBody>
      </p:sp>
      <p:sp>
        <p:nvSpPr>
          <p:cNvPr id="7" name="TextBox 6">
            <a:extLst>
              <a:ext uri="{FF2B5EF4-FFF2-40B4-BE49-F238E27FC236}">
                <a16:creationId xmlns:a16="http://schemas.microsoft.com/office/drawing/2014/main" id="{8FCDBE1B-7BB9-1679-C8D2-19727695A9E6}"/>
              </a:ext>
            </a:extLst>
          </p:cNvPr>
          <p:cNvSpPr txBox="1"/>
          <p:nvPr/>
        </p:nvSpPr>
        <p:spPr>
          <a:xfrm>
            <a:off x="349179" y="3898991"/>
            <a:ext cx="3611880" cy="1015663"/>
          </a:xfrm>
          <a:prstGeom prst="rect">
            <a:avLst/>
          </a:prstGeom>
          <a:noFill/>
        </p:spPr>
        <p:txBody>
          <a:bodyPr wrap="square" rtlCol="0">
            <a:spAutoFit/>
          </a:bodyPr>
          <a:lstStyle/>
          <a:p>
            <a:pPr algn="r"/>
            <a:r>
              <a:rPr lang="en-US" sz="2000"/>
              <a:t>Rigid metal tanks❌</a:t>
            </a:r>
          </a:p>
          <a:p>
            <a:pPr algn="r"/>
            <a:r>
              <a:rPr lang="en-US" sz="2000"/>
              <a:t>Inflatables✅</a:t>
            </a:r>
          </a:p>
          <a:p>
            <a:pPr algn="r"/>
            <a:r>
              <a:rPr lang="en-US" sz="2000"/>
              <a:t> </a:t>
            </a:r>
          </a:p>
        </p:txBody>
      </p:sp>
      <p:sp>
        <p:nvSpPr>
          <p:cNvPr id="8" name="TextBox 7">
            <a:extLst>
              <a:ext uri="{FF2B5EF4-FFF2-40B4-BE49-F238E27FC236}">
                <a16:creationId xmlns:a16="http://schemas.microsoft.com/office/drawing/2014/main" id="{2A75727E-CDEA-62ED-1FB8-D66618413A91}"/>
              </a:ext>
            </a:extLst>
          </p:cNvPr>
          <p:cNvSpPr txBox="1"/>
          <p:nvPr/>
        </p:nvSpPr>
        <p:spPr>
          <a:xfrm>
            <a:off x="4525166" y="3898991"/>
            <a:ext cx="3291840" cy="1015663"/>
          </a:xfrm>
          <a:prstGeom prst="rect">
            <a:avLst/>
          </a:prstGeom>
          <a:noFill/>
        </p:spPr>
        <p:txBody>
          <a:bodyPr wrap="square" rtlCol="0">
            <a:spAutoFit/>
          </a:bodyPr>
          <a:lstStyle/>
          <a:p>
            <a:pPr algn="r"/>
            <a:r>
              <a:rPr lang="en-US" sz="2000"/>
              <a:t>Polymers❌</a:t>
            </a:r>
          </a:p>
          <a:p>
            <a:pPr algn="r"/>
            <a:r>
              <a:rPr lang="en-US" sz="2000"/>
              <a:t>Metals✅</a:t>
            </a:r>
          </a:p>
          <a:p>
            <a:pPr algn="r"/>
            <a:r>
              <a:rPr lang="en-US" sz="2000"/>
              <a:t> </a:t>
            </a:r>
          </a:p>
        </p:txBody>
      </p:sp>
    </p:spTree>
    <p:extLst>
      <p:ext uri="{BB962C8B-B14F-4D97-AF65-F5344CB8AC3E}">
        <p14:creationId xmlns:p14="http://schemas.microsoft.com/office/powerpoint/2010/main" val="9830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82D3-7396-DE27-1F9A-BAAA812B83B6}"/>
            </a:ext>
          </a:extLst>
        </p:cNvPr>
        <p:cNvGrpSpPr/>
        <p:nvPr/>
      </p:nvGrpSpPr>
      <p:grpSpPr>
        <a:xfrm>
          <a:off x="0" y="0"/>
          <a:ext cx="0" cy="0"/>
          <a:chOff x="0" y="0"/>
          <a:chExt cx="0" cy="0"/>
        </a:xfrm>
      </p:grpSpPr>
      <p:pic>
        <p:nvPicPr>
          <p:cNvPr id="3" name="Picture 2" descr="Starship HLS - Wikipedia">
            <a:extLst>
              <a:ext uri="{FF2B5EF4-FFF2-40B4-BE49-F238E27FC236}">
                <a16:creationId xmlns:a16="http://schemas.microsoft.com/office/drawing/2014/main" id="{5FD6ACE4-C632-9A57-0427-A479C478FD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70119" y="765441"/>
            <a:ext cx="3773765" cy="5660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4489C6-789D-6102-6619-F5E701E81836}"/>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546A66-9716-4D6D-2468-E4BEF78E7B27}"/>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1FB3A5-DC4F-E46D-FFAE-6DF66C5F05C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81BEF2-C271-BB99-067A-FB2B539519FC}"/>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B0038C3E-CA15-FD60-D4D2-0D76CBB499D0}"/>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Mission Scenario</a:t>
            </a:r>
          </a:p>
        </p:txBody>
      </p:sp>
      <p:sp>
        <p:nvSpPr>
          <p:cNvPr id="2" name="TextBox 1">
            <a:extLst>
              <a:ext uri="{FF2B5EF4-FFF2-40B4-BE49-F238E27FC236}">
                <a16:creationId xmlns:a16="http://schemas.microsoft.com/office/drawing/2014/main" id="{15B7E459-9D12-3719-5652-4900A0847E24}"/>
              </a:ext>
            </a:extLst>
          </p:cNvPr>
          <p:cNvSpPr txBox="1"/>
          <p:nvPr/>
        </p:nvSpPr>
        <p:spPr>
          <a:xfrm>
            <a:off x="229903" y="1395005"/>
            <a:ext cx="774021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mj-lt"/>
              <a:buAutoNum type="arabicPeriod"/>
            </a:pPr>
            <a:r>
              <a:rPr lang="en-US" sz="2200"/>
              <a:t>Flat METALS modules densely stacked within payload volume of lunar lander.</a:t>
            </a:r>
          </a:p>
          <a:p>
            <a:pPr marL="457200" indent="-457200">
              <a:buFont typeface="+mj-lt"/>
              <a:buAutoNum type="arabicPeriod"/>
            </a:pPr>
            <a:r>
              <a:rPr lang="en-US" sz="2200"/>
              <a:t>Off load from lander.</a:t>
            </a:r>
          </a:p>
          <a:p>
            <a:pPr marL="457200" indent="-457200">
              <a:buFont typeface="+mj-lt"/>
              <a:buAutoNum type="arabicPeriod"/>
            </a:pPr>
            <a:r>
              <a:rPr lang="en-US" sz="2200"/>
              <a:t>Inflate with gas under direct sunlight.</a:t>
            </a:r>
          </a:p>
          <a:p>
            <a:pPr marL="914400" lvl="1" indent="-457200">
              <a:buAutoNum type="alphaLcPeriod"/>
            </a:pPr>
            <a:r>
              <a:rPr lang="en-US" sz="2200"/>
              <a:t>Increased ductility and toughness during inflation.</a:t>
            </a:r>
          </a:p>
          <a:p>
            <a:pPr marL="914400" lvl="1" indent="-457200">
              <a:buAutoNum type="alphaLcPeriod"/>
            </a:pPr>
            <a:r>
              <a:rPr lang="en-US" sz="2200"/>
              <a:t>Inflation gas can be heated to amplify this effect. </a:t>
            </a:r>
          </a:p>
          <a:p>
            <a:pPr marL="457200" indent="-457200">
              <a:buFont typeface="+mj-lt"/>
              <a:buAutoNum type="arabicPeriod"/>
            </a:pPr>
            <a:r>
              <a:rPr lang="en-US" sz="2200"/>
              <a:t>Gas is recovered and used to inflate other modules. </a:t>
            </a:r>
            <a:endParaRPr lang="en-US" sz="1600"/>
          </a:p>
        </p:txBody>
      </p:sp>
      <p:pic>
        <p:nvPicPr>
          <p:cNvPr id="7" name="Picture 6" descr="A group of hexagons on a black background&#10;&#10;Description automatically generated">
            <a:extLst>
              <a:ext uri="{FF2B5EF4-FFF2-40B4-BE49-F238E27FC236}">
                <a16:creationId xmlns:a16="http://schemas.microsoft.com/office/drawing/2014/main" id="{D348619D-C7FC-440F-E376-BA048464BC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064424" y="2019635"/>
            <a:ext cx="5585157" cy="3152258"/>
          </a:xfrm>
          <a:prstGeom prst="rect">
            <a:avLst/>
          </a:prstGeom>
        </p:spPr>
      </p:pic>
      <p:pic>
        <p:nvPicPr>
          <p:cNvPr id="6" name="Picture 5">
            <a:extLst>
              <a:ext uri="{FF2B5EF4-FFF2-40B4-BE49-F238E27FC236}">
                <a16:creationId xmlns:a16="http://schemas.microsoft.com/office/drawing/2014/main" id="{B80E7C4E-943B-D665-5953-2653A343C4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827162" y="3106935"/>
            <a:ext cx="2315962" cy="4114873"/>
          </a:xfrm>
          <a:prstGeom prst="rect">
            <a:avLst/>
          </a:prstGeom>
        </p:spPr>
      </p:pic>
      <p:sp>
        <p:nvSpPr>
          <p:cNvPr id="4" name="TextBox 3">
            <a:extLst>
              <a:ext uri="{FF2B5EF4-FFF2-40B4-BE49-F238E27FC236}">
                <a16:creationId xmlns:a16="http://schemas.microsoft.com/office/drawing/2014/main" id="{B083B167-2152-C171-E409-8A2C5EFD5A01}"/>
              </a:ext>
            </a:extLst>
          </p:cNvPr>
          <p:cNvSpPr txBox="1"/>
          <p:nvPr/>
        </p:nvSpPr>
        <p:spPr>
          <a:xfrm>
            <a:off x="229903" y="861376"/>
            <a:ext cx="57754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Packaging and Deployment</a:t>
            </a:r>
          </a:p>
        </p:txBody>
      </p:sp>
    </p:spTree>
    <p:extLst>
      <p:ext uri="{BB962C8B-B14F-4D97-AF65-F5344CB8AC3E}">
        <p14:creationId xmlns:p14="http://schemas.microsoft.com/office/powerpoint/2010/main" val="11952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7"/>
                                        </p:tgtEl>
                                        <p:attrNameLst>
                                          <p:attrName>ppt_w</p:attrName>
                                        </p:attrNameLst>
                                      </p:cBhvr>
                                      <p:tavLst>
                                        <p:tav tm="0">
                                          <p:val>
                                            <p:strVal val="ppt_w"/>
                                          </p:val>
                                        </p:tav>
                                        <p:tav tm="100000">
                                          <p:val>
                                            <p:fltVal val="0"/>
                                          </p:val>
                                        </p:tav>
                                      </p:tavLst>
                                    </p:anim>
                                    <p:anim calcmode="lin" valueType="num">
                                      <p:cBhvr>
                                        <p:cTn id="17" dur="500"/>
                                        <p:tgtEl>
                                          <p:spTgt spid="7"/>
                                        </p:tgtEl>
                                        <p:attrNameLst>
                                          <p:attrName>ppt_h</p:attrName>
                                        </p:attrNameLst>
                                      </p:cBhvr>
                                      <p:tavLst>
                                        <p:tav tm="0">
                                          <p:val>
                                            <p:strVal val="ppt_h"/>
                                          </p:val>
                                        </p:tav>
                                        <p:tav tm="100000">
                                          <p:val>
                                            <p:fltVal val="0"/>
                                          </p:val>
                                        </p:tav>
                                      </p:tavLst>
                                    </p:anim>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6360-AAF5-52EC-3C79-2FFFC7732F0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A4FF33E-E059-84C1-FEB5-CE2FEEF65A15}"/>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572DBF-ACFA-1867-0350-875858540AE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A2799-C66B-9559-625B-F38A6A53E644}"/>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618820-417D-20B8-BA7B-D3DE812BF424}"/>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BF8F6992-73C7-2C52-C15C-8E9E620E14B0}"/>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Mission Scenario</a:t>
            </a:r>
          </a:p>
        </p:txBody>
      </p:sp>
      <p:pic>
        <p:nvPicPr>
          <p:cNvPr id="3" name="Picture 2" descr="A moon with a group of umbrellas&#10;&#10;Description automatically generated with medium confidence">
            <a:extLst>
              <a:ext uri="{FF2B5EF4-FFF2-40B4-BE49-F238E27FC236}">
                <a16:creationId xmlns:a16="http://schemas.microsoft.com/office/drawing/2014/main" id="{B476B479-1E90-EA4B-7BF6-13983D57E6E0}"/>
              </a:ext>
            </a:extLst>
          </p:cNvPr>
          <p:cNvPicPr>
            <a:picLocks noChangeAspect="1"/>
          </p:cNvPicPr>
          <p:nvPr/>
        </p:nvPicPr>
        <p:blipFill>
          <a:blip r:embed="rId3">
            <a:extLst>
              <a:ext uri="{28A0092B-C50C-407E-A947-70E740481C1C}">
                <a14:useLocalDpi xmlns:a14="http://schemas.microsoft.com/office/drawing/2010/main"/>
              </a:ext>
            </a:extLst>
          </a:blip>
          <a:srcRect b="15838"/>
          <a:stretch/>
        </p:blipFill>
        <p:spPr>
          <a:xfrm>
            <a:off x="0" y="709862"/>
            <a:ext cx="12192000" cy="5771803"/>
          </a:xfrm>
          <a:prstGeom prst="rect">
            <a:avLst/>
          </a:prstGeom>
        </p:spPr>
      </p:pic>
      <p:sp>
        <p:nvSpPr>
          <p:cNvPr id="4" name="Rectangle: Rounded Corners 3">
            <a:extLst>
              <a:ext uri="{FF2B5EF4-FFF2-40B4-BE49-F238E27FC236}">
                <a16:creationId xmlns:a16="http://schemas.microsoft.com/office/drawing/2014/main" id="{291A04D9-FD9E-7AA5-F508-ADD4F043EB98}"/>
              </a:ext>
            </a:extLst>
          </p:cNvPr>
          <p:cNvSpPr/>
          <p:nvPr/>
        </p:nvSpPr>
        <p:spPr>
          <a:xfrm>
            <a:off x="184970" y="968579"/>
            <a:ext cx="4848138" cy="1094684"/>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1. Lower into hole from autonomous excavator</a:t>
            </a:r>
          </a:p>
          <a:p>
            <a:r>
              <a:rPr lang="en-US">
                <a:solidFill>
                  <a:schemeClr val="tx1"/>
                </a:solidFill>
              </a:rPr>
              <a:t>2. Connect to fluid distribution network </a:t>
            </a:r>
          </a:p>
          <a:p>
            <a:r>
              <a:rPr lang="en-US">
                <a:solidFill>
                  <a:schemeClr val="tx1"/>
                </a:solidFill>
              </a:rPr>
              <a:t>3. Bury under regolith, fill with fluid </a:t>
            </a:r>
          </a:p>
        </p:txBody>
      </p:sp>
      <p:sp>
        <p:nvSpPr>
          <p:cNvPr id="7" name="Rectangle: Rounded Corners 6">
            <a:extLst>
              <a:ext uri="{FF2B5EF4-FFF2-40B4-BE49-F238E27FC236}">
                <a16:creationId xmlns:a16="http://schemas.microsoft.com/office/drawing/2014/main" id="{CD690296-530D-3589-8D48-20C2EDDE0378}"/>
              </a:ext>
            </a:extLst>
          </p:cNvPr>
          <p:cNvSpPr/>
          <p:nvPr/>
        </p:nvSpPr>
        <p:spPr>
          <a:xfrm>
            <a:off x="7581899" y="4800600"/>
            <a:ext cx="4527443" cy="1618223"/>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Abundant regolith provides: </a:t>
            </a:r>
          </a:p>
          <a:p>
            <a:pPr marL="342900" indent="-342900">
              <a:buAutoNum type="arabicPeriod"/>
            </a:pPr>
            <a:r>
              <a:rPr lang="en-US">
                <a:solidFill>
                  <a:schemeClr val="tx1"/>
                </a:solidFill>
              </a:rPr>
              <a:t>Protection from day-night fluctuations</a:t>
            </a:r>
          </a:p>
          <a:p>
            <a:pPr marL="342900" indent="-342900">
              <a:buAutoNum type="arabicPeriod"/>
            </a:pPr>
            <a:r>
              <a:rPr lang="en-US">
                <a:solidFill>
                  <a:schemeClr val="tx1"/>
                </a:solidFill>
              </a:rPr>
              <a:t>Radiation/micrometeorite protection</a:t>
            </a:r>
          </a:p>
          <a:p>
            <a:pPr marL="342900" indent="-342900">
              <a:buAutoNum type="arabicPeriod"/>
            </a:pPr>
            <a:r>
              <a:rPr lang="en-US">
                <a:solidFill>
                  <a:schemeClr val="tx1"/>
                </a:solidFill>
              </a:rPr>
              <a:t>Exceptionally thermal insulation      </a:t>
            </a:r>
          </a:p>
          <a:p>
            <a:r>
              <a:rPr lang="en-US">
                <a:solidFill>
                  <a:schemeClr val="tx1"/>
                </a:solidFill>
              </a:rPr>
              <a:t>            …all with zero payload mass penalty.</a:t>
            </a:r>
          </a:p>
        </p:txBody>
      </p:sp>
    </p:spTree>
    <p:extLst>
      <p:ext uri="{BB962C8B-B14F-4D97-AF65-F5344CB8AC3E}">
        <p14:creationId xmlns:p14="http://schemas.microsoft.com/office/powerpoint/2010/main" val="21194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F831-3956-C869-C014-EA23B71510D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EC8E31C-BD37-52C7-2565-194E68ECA6F4}"/>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81D85-ED4A-5D8F-8C4B-3840BA3A290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AC24A3-6B40-372D-77AE-D5DA92DD1332}"/>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28C177-63CE-4993-8EC2-C6DFC9E7D0DA}"/>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FF16C306-5F56-1E18-BF05-643098CD5F7C}"/>
              </a:ext>
            </a:extLst>
          </p:cNvPr>
          <p:cNvSpPr txBox="1"/>
          <p:nvPr/>
        </p:nvSpPr>
        <p:spPr>
          <a:xfrm>
            <a:off x="122447" y="93179"/>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Design and Optimization </a:t>
            </a:r>
          </a:p>
        </p:txBody>
      </p:sp>
      <p:sp>
        <p:nvSpPr>
          <p:cNvPr id="10" name="TextBox 9">
            <a:extLst>
              <a:ext uri="{FF2B5EF4-FFF2-40B4-BE49-F238E27FC236}">
                <a16:creationId xmlns:a16="http://schemas.microsoft.com/office/drawing/2014/main" id="{F11F34C7-C2B5-98D5-DF59-CC6D5A2ED571}"/>
              </a:ext>
            </a:extLst>
          </p:cNvPr>
          <p:cNvSpPr txBox="1"/>
          <p:nvPr/>
        </p:nvSpPr>
        <p:spPr>
          <a:xfrm>
            <a:off x="3370881" y="1067595"/>
            <a:ext cx="4622745" cy="369332"/>
          </a:xfrm>
          <a:prstGeom prst="rect">
            <a:avLst/>
          </a:prstGeom>
          <a:noFill/>
        </p:spPr>
        <p:txBody>
          <a:bodyPr wrap="square" rtlCol="0">
            <a:spAutoFit/>
          </a:bodyPr>
          <a:lstStyle/>
          <a:p>
            <a:pPr algn="ctr"/>
            <a:r>
              <a:rPr lang="en-US" b="1"/>
              <a:t>Variables Defining METALS Design Space</a:t>
            </a: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EB2A3168-EB98-2F30-DBAB-C066A7695095}"/>
                  </a:ext>
                </a:extLst>
              </p:cNvPr>
              <p:cNvSpPr/>
              <p:nvPr/>
            </p:nvSpPr>
            <p:spPr>
              <a:xfrm>
                <a:off x="5992749" y="1875018"/>
                <a:ext cx="2820692" cy="77337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Inflation Pressure,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𝐼</m:t>
                        </m:r>
                      </m:sub>
                    </m:sSub>
                  </m:oMath>
                </a14:m>
                <a:endParaRPr lang="en-US"/>
              </a:p>
            </p:txBody>
          </p:sp>
        </mc:Choice>
        <mc:Fallback xmlns="">
          <p:sp>
            <p:nvSpPr>
              <p:cNvPr id="15" name="Rectangle: Rounded Corners 14">
                <a:extLst>
                  <a:ext uri="{FF2B5EF4-FFF2-40B4-BE49-F238E27FC236}">
                    <a16:creationId xmlns:a16="http://schemas.microsoft.com/office/drawing/2014/main" id="{EB2A3168-EB98-2F30-DBAB-C066A7695095}"/>
                  </a:ext>
                </a:extLst>
              </p:cNvPr>
              <p:cNvSpPr>
                <a:spLocks noRot="1" noChangeAspect="1" noMove="1" noResize="1" noEditPoints="1" noAdjustHandles="1" noChangeArrowheads="1" noChangeShapeType="1" noTextEdit="1"/>
              </p:cNvSpPr>
              <p:nvPr/>
            </p:nvSpPr>
            <p:spPr>
              <a:xfrm>
                <a:off x="5992749" y="1875018"/>
                <a:ext cx="2820692" cy="773376"/>
              </a:xfrm>
              <a:prstGeom prst="roundRect">
                <a:avLst/>
              </a:prstGeom>
              <a:blipFill>
                <a:blip r:embed="rId3"/>
                <a:stretch>
                  <a:fillRect/>
                </a:stretch>
              </a:blipFill>
              <a:ln w="38100">
                <a:solidFill>
                  <a:srgbClr val="9380B6"/>
                </a:solid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95E865C1-7302-E031-2DCF-290F8B751847}"/>
              </a:ext>
            </a:extLst>
          </p:cNvPr>
          <p:cNvSpPr/>
          <p:nvPr/>
        </p:nvSpPr>
        <p:spPr>
          <a:xfrm>
            <a:off x="2608952" y="1875018"/>
            <a:ext cx="2820692" cy="77337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Alloy Selection</a:t>
            </a: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7721B092-C3E4-CA73-3E96-B2562CC81793}"/>
                  </a:ext>
                </a:extLst>
              </p:cNvPr>
              <p:cNvSpPr/>
              <p:nvPr/>
            </p:nvSpPr>
            <p:spPr>
              <a:xfrm>
                <a:off x="2608952" y="3307396"/>
                <a:ext cx="2820692" cy="77337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Sheet Metal Thickness, </a:t>
                </a:r>
                <a14:m>
                  <m:oMath xmlns:m="http://schemas.openxmlformats.org/officeDocument/2006/math">
                    <m:r>
                      <a:rPr lang="en-US" b="0" i="1" smtClean="0">
                        <a:latin typeface="Cambria Math" panose="02040503050406030204" pitchFamily="18" charset="0"/>
                      </a:rPr>
                      <m:t>𝑡</m:t>
                    </m:r>
                  </m:oMath>
                </a14:m>
                <a:endParaRPr lang="en-US"/>
              </a:p>
            </p:txBody>
          </p:sp>
        </mc:Choice>
        <mc:Fallback xmlns="">
          <p:sp>
            <p:nvSpPr>
              <p:cNvPr id="17" name="Rectangle: Rounded Corners 16">
                <a:extLst>
                  <a:ext uri="{FF2B5EF4-FFF2-40B4-BE49-F238E27FC236}">
                    <a16:creationId xmlns:a16="http://schemas.microsoft.com/office/drawing/2014/main" id="{7721B092-C3E4-CA73-3E96-B2562CC81793}"/>
                  </a:ext>
                </a:extLst>
              </p:cNvPr>
              <p:cNvSpPr>
                <a:spLocks noRot="1" noChangeAspect="1" noMove="1" noResize="1" noEditPoints="1" noAdjustHandles="1" noChangeArrowheads="1" noChangeShapeType="1" noTextEdit="1"/>
              </p:cNvSpPr>
              <p:nvPr/>
            </p:nvSpPr>
            <p:spPr>
              <a:xfrm>
                <a:off x="2608952" y="3307396"/>
                <a:ext cx="2820692" cy="773376"/>
              </a:xfrm>
              <a:prstGeom prst="roundRect">
                <a:avLst/>
              </a:prstGeom>
              <a:blipFill>
                <a:blip r:embed="rId4"/>
                <a:stretch>
                  <a:fillRect/>
                </a:stretch>
              </a:blipFill>
              <a:ln w="38100">
                <a:solidFill>
                  <a:srgbClr val="9380B6"/>
                </a:solidFill>
              </a:ln>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F2CE53A9-9DA1-F83C-433A-1435AC2745DB}"/>
              </a:ext>
            </a:extLst>
          </p:cNvPr>
          <p:cNvSpPr/>
          <p:nvPr/>
        </p:nvSpPr>
        <p:spPr>
          <a:xfrm>
            <a:off x="5992749" y="3307396"/>
            <a:ext cx="2820692" cy="77337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2D Shape Cut From Stock Sheet Metal </a:t>
            </a:r>
          </a:p>
        </p:txBody>
      </p:sp>
      <p:sp>
        <p:nvSpPr>
          <p:cNvPr id="19" name="Rectangle: Rounded Corners 18">
            <a:extLst>
              <a:ext uri="{FF2B5EF4-FFF2-40B4-BE49-F238E27FC236}">
                <a16:creationId xmlns:a16="http://schemas.microsoft.com/office/drawing/2014/main" id="{E10300E2-49A1-E1CA-4018-795F3293ADB1}"/>
              </a:ext>
            </a:extLst>
          </p:cNvPr>
          <p:cNvSpPr/>
          <p:nvPr/>
        </p:nvSpPr>
        <p:spPr>
          <a:xfrm>
            <a:off x="2244876" y="1669143"/>
            <a:ext cx="6759639" cy="254046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Up 19">
            <a:extLst>
              <a:ext uri="{FF2B5EF4-FFF2-40B4-BE49-F238E27FC236}">
                <a16:creationId xmlns:a16="http://schemas.microsoft.com/office/drawing/2014/main" id="{B78E9F87-50EC-BC99-8354-01B6442D18A0}"/>
              </a:ext>
            </a:extLst>
          </p:cNvPr>
          <p:cNvSpPr/>
          <p:nvPr/>
        </p:nvSpPr>
        <p:spPr>
          <a:xfrm rot="5400000">
            <a:off x="5590889" y="4208240"/>
            <a:ext cx="1099122" cy="1104900"/>
          </a:xfrm>
          <a:prstGeom prst="bentUpArrow">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87D4443-3B4F-0E94-C8DA-54B9AD05F35F}"/>
              </a:ext>
            </a:extLst>
          </p:cNvPr>
          <p:cNvSpPr txBox="1"/>
          <p:nvPr/>
        </p:nvSpPr>
        <p:spPr>
          <a:xfrm>
            <a:off x="6876942" y="4663920"/>
            <a:ext cx="4091553" cy="646331"/>
          </a:xfrm>
          <a:prstGeom prst="rect">
            <a:avLst/>
          </a:prstGeom>
          <a:noFill/>
        </p:spPr>
        <p:txBody>
          <a:bodyPr wrap="square" rtlCol="0">
            <a:spAutoFit/>
          </a:bodyPr>
          <a:lstStyle/>
          <a:p>
            <a:r>
              <a:rPr lang="en-US" dirty="0"/>
              <a:t>Optimized design will maximize KPP: m</a:t>
            </a:r>
            <a:r>
              <a:rPr lang="en-US" baseline="30000" dirty="0"/>
              <a:t>3</a:t>
            </a:r>
            <a:r>
              <a:rPr lang="en-US" dirty="0"/>
              <a:t> of fluid storage per kg of sheet metal</a:t>
            </a:r>
          </a:p>
        </p:txBody>
      </p:sp>
      <p:sp>
        <p:nvSpPr>
          <p:cNvPr id="3" name="Arrow: Bent-Up 19">
            <a:extLst>
              <a:ext uri="{FF2B5EF4-FFF2-40B4-BE49-F238E27FC236}">
                <a16:creationId xmlns:a16="http://schemas.microsoft.com/office/drawing/2014/main" id="{FABD6CB3-1027-798B-AAE2-C5DEEF0C852E}"/>
              </a:ext>
            </a:extLst>
          </p:cNvPr>
          <p:cNvSpPr/>
          <p:nvPr/>
        </p:nvSpPr>
        <p:spPr>
          <a:xfrm rot="5400000">
            <a:off x="5197253" y="4600353"/>
            <a:ext cx="1886393" cy="1104900"/>
          </a:xfrm>
          <a:prstGeom prst="bentUpArrow">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3467FF-CB58-72BE-881E-30D1938EDB48}"/>
              </a:ext>
            </a:extLst>
          </p:cNvPr>
          <p:cNvSpPr txBox="1"/>
          <p:nvPr/>
        </p:nvSpPr>
        <p:spPr>
          <a:xfrm>
            <a:off x="6895096" y="5483432"/>
            <a:ext cx="2918352" cy="646331"/>
          </a:xfrm>
          <a:prstGeom prst="rect">
            <a:avLst/>
          </a:prstGeom>
          <a:noFill/>
        </p:spPr>
        <p:txBody>
          <a:bodyPr wrap="square" rtlCol="0">
            <a:spAutoFit/>
          </a:bodyPr>
          <a:lstStyle/>
          <a:p>
            <a:r>
              <a:rPr lang="en-US" dirty="0"/>
              <a:t>Maximize burst pressure for optimal reliability </a:t>
            </a:r>
          </a:p>
        </p:txBody>
      </p:sp>
    </p:spTree>
    <p:extLst>
      <p:ext uri="{BB962C8B-B14F-4D97-AF65-F5344CB8AC3E}">
        <p14:creationId xmlns:p14="http://schemas.microsoft.com/office/powerpoint/2010/main" val="111884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BE4E-E6BF-C736-619B-EA263AD37F6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77C82CE-2BFB-E898-A00A-F98A957AE494}"/>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868623-4E27-C118-1739-2372F13FBA2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971F97-4961-A3AA-D04E-8FDC5B732CCE}"/>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8365D1-2CBC-63D2-4330-9E2A047C8166}"/>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FBFECE42-5090-7D34-1718-AF853569CD85}"/>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Design and Optimization </a:t>
            </a:r>
          </a:p>
        </p:txBody>
      </p:sp>
      <p:sp>
        <p:nvSpPr>
          <p:cNvPr id="7" name="TextBox 6">
            <a:extLst>
              <a:ext uri="{FF2B5EF4-FFF2-40B4-BE49-F238E27FC236}">
                <a16:creationId xmlns:a16="http://schemas.microsoft.com/office/drawing/2014/main" id="{75A6A81A-94CB-F9C4-FC42-4DE1E4D70C81}"/>
              </a:ext>
            </a:extLst>
          </p:cNvPr>
          <p:cNvSpPr txBox="1"/>
          <p:nvPr/>
        </p:nvSpPr>
        <p:spPr>
          <a:xfrm>
            <a:off x="7552857" y="6501534"/>
            <a:ext cx="4639144" cy="400110"/>
          </a:xfrm>
          <a:prstGeom prst="rect">
            <a:avLst/>
          </a:prstGeom>
          <a:noFill/>
        </p:spPr>
        <p:txBody>
          <a:bodyPr wrap="square">
            <a:spAutoFit/>
          </a:bodyPr>
          <a:lstStyle/>
          <a:p>
            <a:pPr algn="ctr"/>
            <a:r>
              <a:rPr lang="en-US" sz="2000">
                <a:solidFill>
                  <a:schemeClr val="bg1"/>
                </a:solidFill>
              </a:rPr>
              <a:t>Credit to Liam Warlick  </a:t>
            </a:r>
          </a:p>
        </p:txBody>
      </p:sp>
      <p:pic>
        <p:nvPicPr>
          <p:cNvPr id="1026" name="Picture 2">
            <a:extLst>
              <a:ext uri="{FF2B5EF4-FFF2-40B4-BE49-F238E27FC236}">
                <a16:creationId xmlns:a16="http://schemas.microsoft.com/office/drawing/2014/main" id="{4C3FBB57-B1E1-E37C-2574-9C7538E548E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262" r="71897" b="23209"/>
          <a:stretch/>
        </p:blipFill>
        <p:spPr bwMode="auto">
          <a:xfrm>
            <a:off x="2482370" y="3633039"/>
            <a:ext cx="2679177" cy="281686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0B62E4F-E1EA-7B82-3CE1-C5ADB2044958}"/>
              </a:ext>
            </a:extLst>
          </p:cNvPr>
          <p:cNvGrpSpPr/>
          <p:nvPr/>
        </p:nvGrpSpPr>
        <p:grpSpPr>
          <a:xfrm>
            <a:off x="6355729" y="723004"/>
            <a:ext cx="5430916" cy="1938213"/>
            <a:chOff x="6355729" y="723004"/>
            <a:chExt cx="5430916" cy="1938213"/>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18A176-FCD6-F6FA-58E2-5BC750621661}"/>
                    </a:ext>
                  </a:extLst>
                </p:cNvPr>
                <p:cNvSpPr txBox="1"/>
                <p:nvPr/>
              </p:nvSpPr>
              <p:spPr>
                <a:xfrm>
                  <a:off x="6706948" y="1494498"/>
                  <a:ext cx="4728479" cy="437977"/>
                </a:xfrm>
                <a:prstGeom prst="rect">
                  <a:avLst/>
                </a:prstGeom>
                <a:noFill/>
                <a:ln>
                  <a:solidFill>
                    <a:srgbClr val="4E2A84"/>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1" smtClean="0">
                            <a:latin typeface="Cambria Math" panose="02040503050406030204" pitchFamily="18" charset="0"/>
                          </a:rPr>
                          <m:t>=</m:t>
                        </m:r>
                        <m:r>
                          <a:rPr lang="en-US" sz="2400" b="0" i="1" smtClean="0">
                            <a:latin typeface="Cambria Math" panose="02040503050406030204" pitchFamily="18" charset="0"/>
                          </a:rPr>
                          <m:t>𝑅</m:t>
                        </m:r>
                        <m:r>
                          <a:rPr lang="en-US" sz="2400" b="0" i="1" smtClean="0">
                            <a:latin typeface="Cambria Math" panose="02040503050406030204" pitchFamily="18" charset="0"/>
                          </a:rPr>
                          <m:t>+</m:t>
                        </m:r>
                        <m:r>
                          <a:rPr lang="en-US" sz="2400" b="0" i="1" smtClean="0">
                            <a:latin typeface="Cambria Math" panose="02040503050406030204" pitchFamily="18" charset="0"/>
                          </a:rPr>
                          <m:t>𝐴𝑐𝑜𝑠</m:t>
                        </m:r>
                        <m:r>
                          <a:rPr lang="en-US" sz="2400" b="0" i="1" smtClean="0">
                            <a:latin typeface="Cambria Math" panose="02040503050406030204" pitchFamily="18" charset="0"/>
                          </a:rPr>
                          <m:t>(</m:t>
                        </m:r>
                        <m:r>
                          <a:rPr lang="en-US" sz="2400" b="0" i="1" smtClean="0">
                            <a:latin typeface="Cambria Math" panose="02040503050406030204" pitchFamily="18" charset="0"/>
                          </a:rPr>
                          <m:t>𝐹</m:t>
                        </m:r>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ea typeface="Cambria Math" panose="02040503050406030204" pitchFamily="18" charset="0"/>
                          </a:rPr>
                          <m:t>)</m:t>
                        </m:r>
                      </m:oMath>
                    </m:oMathPara>
                  </a14:m>
                  <a:endParaRPr lang="en-US" sz="2400"/>
                </a:p>
              </p:txBody>
            </p:sp>
          </mc:Choice>
          <mc:Fallback xmlns="">
            <p:sp>
              <p:nvSpPr>
                <p:cNvPr id="6" name="TextBox 5">
                  <a:extLst>
                    <a:ext uri="{FF2B5EF4-FFF2-40B4-BE49-F238E27FC236}">
                      <a16:creationId xmlns:a16="http://schemas.microsoft.com/office/drawing/2014/main" id="{0F18A176-FCD6-F6FA-58E2-5BC750621661}"/>
                    </a:ext>
                  </a:extLst>
                </p:cNvPr>
                <p:cNvSpPr txBox="1">
                  <a:spLocks noRot="1" noChangeAspect="1" noMove="1" noResize="1" noEditPoints="1" noAdjustHandles="1" noChangeArrowheads="1" noChangeShapeType="1" noTextEdit="1"/>
                </p:cNvSpPr>
                <p:nvPr/>
              </p:nvSpPr>
              <p:spPr>
                <a:xfrm>
                  <a:off x="6706948" y="1494498"/>
                  <a:ext cx="4728479" cy="437977"/>
                </a:xfrm>
                <a:prstGeom prst="rect">
                  <a:avLst/>
                </a:prstGeom>
                <a:blipFill>
                  <a:blip r:embed="rId4"/>
                  <a:stretch>
                    <a:fillRect b="-19444"/>
                  </a:stretch>
                </a:blipFill>
                <a:ln>
                  <a:solidFill>
                    <a:srgbClr val="4E2A84"/>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6032C73B-F7FD-5CCD-CA78-901A441F4402}"/>
                </a:ext>
              </a:extLst>
            </p:cNvPr>
            <p:cNvSpPr txBox="1"/>
            <p:nvPr/>
          </p:nvSpPr>
          <p:spPr>
            <a:xfrm>
              <a:off x="6355729" y="723004"/>
              <a:ext cx="5430916" cy="707886"/>
            </a:xfrm>
            <a:prstGeom prst="rect">
              <a:avLst/>
            </a:prstGeom>
            <a:noFill/>
          </p:spPr>
          <p:txBody>
            <a:bodyPr wrap="square" rtlCol="0">
              <a:spAutoFit/>
            </a:bodyPr>
            <a:lstStyle/>
            <a:p>
              <a:pPr algn="ctr"/>
              <a:r>
                <a:rPr lang="en-US" sz="2000"/>
                <a:t>Optimized Shape: </a:t>
              </a:r>
            </a:p>
            <a:p>
              <a:pPr algn="ctr"/>
              <a:r>
                <a:rPr lang="en-US" sz="2000"/>
                <a:t>Sinusoidal Edged Circle (SEC)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BBD8E47-7EB6-5E63-821B-5735F349D0A5}"/>
                    </a:ext>
                  </a:extLst>
                </p:cNvPr>
                <p:cNvSpPr txBox="1"/>
                <p:nvPr/>
              </p:nvSpPr>
              <p:spPr>
                <a:xfrm>
                  <a:off x="6585688" y="1953331"/>
                  <a:ext cx="4970998" cy="707886"/>
                </a:xfrm>
                <a:prstGeom prst="rect">
                  <a:avLst/>
                </a:prstGeom>
                <a:noFill/>
              </p:spPr>
              <p:txBody>
                <a:bodyPr wrap="square">
                  <a:spAutoFit/>
                </a:bodyPr>
                <a:lstStyle/>
                <a:p>
                  <a:pPr algn="ctr"/>
                  <a:r>
                    <a:rPr lang="en-US" sz="2000">
                      <a:solidFill>
                        <a:srgbClr val="000000"/>
                      </a:solidFill>
                      <a:latin typeface="Times New Roman" panose="02020603050405020304" pitchFamily="18" charset="0"/>
                    </a:rPr>
                    <a:t>r</a:t>
                  </a:r>
                  <a:r>
                    <a:rPr lang="en-US" sz="2000" b="0" i="0" u="none" strike="noStrike">
                      <a:solidFill>
                        <a:srgbClr val="000000"/>
                      </a:solidFill>
                      <a:effectLst/>
                      <a:latin typeface="Times New Roman" panose="02020603050405020304" pitchFamily="18" charset="0"/>
                    </a:rPr>
                    <a:t>adial distance (r),  </a:t>
                  </a:r>
                  <a:r>
                    <a:rPr lang="en-US" sz="2000">
                      <a:solidFill>
                        <a:srgbClr val="000000"/>
                      </a:solidFill>
                      <a:latin typeface="Times New Roman" panose="02020603050405020304" pitchFamily="18" charset="0"/>
                    </a:rPr>
                    <a:t>angle (</a:t>
                  </a:r>
                  <a14:m>
                    <m:oMath xmlns:m="http://schemas.openxmlformats.org/officeDocument/2006/math">
                      <m:r>
                        <a:rPr lang="en-US" sz="2000" i="1" smtClean="0">
                          <a:latin typeface="Cambria Math" panose="02040503050406030204" pitchFamily="18" charset="0"/>
                          <a:ea typeface="Cambria Math" panose="02040503050406030204" pitchFamily="18" charset="0"/>
                        </a:rPr>
                        <m:t>𝜃</m:t>
                      </m:r>
                      <m:r>
                        <a:rPr lang="en-US" sz="2000" b="0" i="1" smtClean="0">
                          <a:latin typeface="Cambria Math" panose="02040503050406030204" pitchFamily="18" charset="0"/>
                          <a:ea typeface="Cambria Math" panose="02040503050406030204" pitchFamily="18" charset="0"/>
                        </a:rPr>
                        <m:t>), </m:t>
                      </m:r>
                    </m:oMath>
                  </a14:m>
                  <a:r>
                    <a:rPr lang="en-US" sz="2000" b="0" i="0" u="none" strike="noStrike">
                      <a:solidFill>
                        <a:srgbClr val="000000"/>
                      </a:solidFill>
                      <a:effectLst/>
                      <a:latin typeface="Times New Roman" panose="02020603050405020304" pitchFamily="18" charset="0"/>
                    </a:rPr>
                    <a:t>base radius (R), amplitude (A), and frequency (F)</a:t>
                  </a:r>
                  <a:endParaRPr lang="en-US" sz="2000"/>
                </a:p>
              </p:txBody>
            </p:sp>
          </mc:Choice>
          <mc:Fallback xmlns="">
            <p:sp>
              <p:nvSpPr>
                <p:cNvPr id="10" name="TextBox 9">
                  <a:extLst>
                    <a:ext uri="{FF2B5EF4-FFF2-40B4-BE49-F238E27FC236}">
                      <a16:creationId xmlns:a16="http://schemas.microsoft.com/office/drawing/2014/main" id="{5BBD8E47-7EB6-5E63-821B-5735F349D0A5}"/>
                    </a:ext>
                  </a:extLst>
                </p:cNvPr>
                <p:cNvSpPr txBox="1">
                  <a:spLocks noRot="1" noChangeAspect="1" noMove="1" noResize="1" noEditPoints="1" noAdjustHandles="1" noChangeArrowheads="1" noChangeShapeType="1" noTextEdit="1"/>
                </p:cNvSpPr>
                <p:nvPr/>
              </p:nvSpPr>
              <p:spPr>
                <a:xfrm>
                  <a:off x="6585688" y="1953331"/>
                  <a:ext cx="4970998" cy="707886"/>
                </a:xfrm>
                <a:prstGeom prst="rect">
                  <a:avLst/>
                </a:prstGeom>
                <a:blipFill>
                  <a:blip r:embed="rId5"/>
                  <a:stretch>
                    <a:fillRect t="-3509" r="-763" b="-14035"/>
                  </a:stretch>
                </a:blipFill>
              </p:spPr>
              <p:txBody>
                <a:bodyPr/>
                <a:lstStyle/>
                <a:p>
                  <a:r>
                    <a:rPr lang="en-US">
                      <a:noFill/>
                    </a:rPr>
                    <a:t> </a:t>
                  </a:r>
                </a:p>
              </p:txBody>
            </p:sp>
          </mc:Fallback>
        </mc:AlternateContent>
      </p:grpSp>
      <p:pic>
        <p:nvPicPr>
          <p:cNvPr id="19" name="Picture 18" descr="A group of silver objects on a wood surface&#10;&#10;Description automatically generated">
            <a:extLst>
              <a:ext uri="{FF2B5EF4-FFF2-40B4-BE49-F238E27FC236}">
                <a16:creationId xmlns:a16="http://schemas.microsoft.com/office/drawing/2014/main" id="{2A6C1428-4431-6413-AE43-F1AB8CCAE97C}"/>
              </a:ext>
            </a:extLst>
          </p:cNvPr>
          <p:cNvPicPr>
            <a:picLocks noChangeAspect="1"/>
          </p:cNvPicPr>
          <p:nvPr/>
        </p:nvPicPr>
        <p:blipFill>
          <a:blip r:embed="rId6" cstate="screen">
            <a:extLst>
              <a:ext uri="{28A0092B-C50C-407E-A947-70E740481C1C}">
                <a14:useLocalDpi xmlns:a14="http://schemas.microsoft.com/office/drawing/2010/main"/>
              </a:ext>
            </a:extLst>
          </a:blip>
          <a:srcRect l="7389" r="55538" b="12749"/>
          <a:stretch/>
        </p:blipFill>
        <p:spPr>
          <a:xfrm rot="16200000">
            <a:off x="4790377" y="-1189171"/>
            <a:ext cx="2466596" cy="10308574"/>
          </a:xfrm>
          <a:prstGeom prst="rect">
            <a:avLst/>
          </a:prstGeom>
        </p:spPr>
      </p:pic>
      <p:pic>
        <p:nvPicPr>
          <p:cNvPr id="20" name="Picture 2">
            <a:extLst>
              <a:ext uri="{FF2B5EF4-FFF2-40B4-BE49-F238E27FC236}">
                <a16:creationId xmlns:a16="http://schemas.microsoft.com/office/drawing/2014/main" id="{F655D55A-CBD3-6826-0DEE-ED0B0031D48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7854" t="22716" r="3273" b="23210"/>
          <a:stretch/>
        </p:blipFill>
        <p:spPr bwMode="auto">
          <a:xfrm>
            <a:off x="5161547" y="3542417"/>
            <a:ext cx="6565937" cy="28997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529CA00-C34D-8C70-1F1F-40D5EE750F5B}"/>
              </a:ext>
            </a:extLst>
          </p:cNvPr>
          <p:cNvSpPr txBox="1"/>
          <p:nvPr/>
        </p:nvSpPr>
        <p:spPr>
          <a:xfrm>
            <a:off x="335892" y="910693"/>
            <a:ext cx="6489113" cy="1938992"/>
          </a:xfrm>
          <a:prstGeom prst="rect">
            <a:avLst/>
          </a:prstGeom>
          <a:noFill/>
        </p:spPr>
        <p:txBody>
          <a:bodyPr wrap="square" rtlCol="0">
            <a:spAutoFit/>
          </a:bodyPr>
          <a:lstStyle/>
          <a:p>
            <a:pPr marL="285750" indent="-285750">
              <a:buFont typeface="Arial" panose="020B0604020202020204" pitchFamily="34" charset="0"/>
              <a:buChar char="•"/>
            </a:pPr>
            <a:r>
              <a:rPr lang="en-US" sz="2400"/>
              <a:t>Discovered thin metal buckles as it’s inflated.</a:t>
            </a:r>
          </a:p>
          <a:p>
            <a:pPr marL="285750" indent="-285750">
              <a:buFont typeface="Arial" panose="020B0604020202020204" pitchFamily="34" charset="0"/>
              <a:buChar char="•"/>
            </a:pPr>
            <a:r>
              <a:rPr lang="en-US" sz="2400"/>
              <a:t>Determined buckling must be controlled.</a:t>
            </a:r>
          </a:p>
          <a:p>
            <a:pPr marL="285750" indent="-285750">
              <a:buFont typeface="Arial" panose="020B0604020202020204" pitchFamily="34" charset="0"/>
              <a:buChar char="•"/>
            </a:pPr>
            <a:r>
              <a:rPr lang="en-US" sz="2400"/>
              <a:t>Carefully designed waves on the edge can ‘guide’ the buckling.</a:t>
            </a:r>
          </a:p>
          <a:p>
            <a:pPr marL="285750" indent="-285750">
              <a:buFont typeface="Arial" panose="020B0604020202020204" pitchFamily="34" charset="0"/>
              <a:buChar char="•"/>
            </a:pPr>
            <a:r>
              <a:rPr lang="en-US" sz="2400"/>
              <a:t>Optimized shape reliably inflates</a:t>
            </a:r>
            <a:r>
              <a:rPr lang="en-US"/>
              <a:t>.</a:t>
            </a:r>
            <a:endParaRPr lang="en-US" sz="2400"/>
          </a:p>
        </p:txBody>
      </p:sp>
    </p:spTree>
    <p:extLst>
      <p:ext uri="{BB962C8B-B14F-4D97-AF65-F5344CB8AC3E}">
        <p14:creationId xmlns:p14="http://schemas.microsoft.com/office/powerpoint/2010/main" val="202491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E17F3-F839-532E-1FB0-F3F371B5B4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B71D1F-6336-1000-2024-9FB0AC79FF70}"/>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F9BDE7-A36C-94C3-2CC0-634F11D42241}"/>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AECDEF-FAEE-D0B1-62EA-A99CD6015CBF}"/>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603B03-8E0D-8DE2-09FA-56A6D6AC9F05}"/>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0C37C8AF-893C-D128-4CCA-15686BD36A7F}"/>
              </a:ext>
            </a:extLst>
          </p:cNvPr>
          <p:cNvSpPr txBox="1"/>
          <p:nvPr/>
        </p:nvSpPr>
        <p:spPr>
          <a:xfrm>
            <a:off x="122447" y="93321"/>
            <a:ext cx="6250927"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Selection of Burying Depth</a:t>
            </a:r>
          </a:p>
        </p:txBody>
      </p:sp>
      <p:sp>
        <p:nvSpPr>
          <p:cNvPr id="2" name="TextBox 1">
            <a:extLst>
              <a:ext uri="{FF2B5EF4-FFF2-40B4-BE49-F238E27FC236}">
                <a16:creationId xmlns:a16="http://schemas.microsoft.com/office/drawing/2014/main" id="{536EB71B-EBE1-1155-E0C2-750DB9B86066}"/>
              </a:ext>
            </a:extLst>
          </p:cNvPr>
          <p:cNvSpPr txBox="1"/>
          <p:nvPr/>
        </p:nvSpPr>
        <p:spPr>
          <a:xfrm>
            <a:off x="309638" y="4256218"/>
            <a:ext cx="587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Dampened Temperature Fluctuations</a:t>
            </a:r>
          </a:p>
        </p:txBody>
      </p:sp>
      <p:pic>
        <p:nvPicPr>
          <p:cNvPr id="4" name="Picture 3" descr="A graph of a temperature&#10;&#10;Description automatically generated with medium confidence">
            <a:extLst>
              <a:ext uri="{FF2B5EF4-FFF2-40B4-BE49-F238E27FC236}">
                <a16:creationId xmlns:a16="http://schemas.microsoft.com/office/drawing/2014/main" id="{A692CAFC-63C5-2F92-2802-D4AB2000A2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16750" y="3841035"/>
            <a:ext cx="4174468" cy="2551064"/>
          </a:xfrm>
          <a:prstGeom prst="rect">
            <a:avLst/>
          </a:prstGeom>
        </p:spPr>
      </p:pic>
      <p:sp>
        <p:nvSpPr>
          <p:cNvPr id="5" name="TextBox 4">
            <a:extLst>
              <a:ext uri="{FF2B5EF4-FFF2-40B4-BE49-F238E27FC236}">
                <a16:creationId xmlns:a16="http://schemas.microsoft.com/office/drawing/2014/main" id="{B743EB1F-BD82-FEC9-0E28-AEC51712189E}"/>
              </a:ext>
            </a:extLst>
          </p:cNvPr>
          <p:cNvSpPr txBox="1"/>
          <p:nvPr/>
        </p:nvSpPr>
        <p:spPr>
          <a:xfrm>
            <a:off x="309638" y="4689064"/>
            <a:ext cx="6050808"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At 40 cm depth, temperature fluctuations are under 10 K</a:t>
            </a:r>
          </a:p>
          <a:p>
            <a:endParaRPr lang="en-US" sz="1100"/>
          </a:p>
          <a:p>
            <a:pPr marL="285750" indent="-285750">
              <a:buFont typeface="Arial" panose="020B0604020202020204" pitchFamily="34" charset="0"/>
              <a:buChar char="•"/>
            </a:pPr>
            <a:r>
              <a:rPr lang="en-US"/>
              <a:t>Limits exposure to high daytime temperatures</a:t>
            </a:r>
          </a:p>
        </p:txBody>
      </p:sp>
      <p:sp>
        <p:nvSpPr>
          <p:cNvPr id="10" name="TextBox 9">
            <a:extLst>
              <a:ext uri="{FF2B5EF4-FFF2-40B4-BE49-F238E27FC236}">
                <a16:creationId xmlns:a16="http://schemas.microsoft.com/office/drawing/2014/main" id="{AEE35F97-A81D-1915-FB09-E7A5EA089AC0}"/>
              </a:ext>
            </a:extLst>
          </p:cNvPr>
          <p:cNvSpPr txBox="1"/>
          <p:nvPr/>
        </p:nvSpPr>
        <p:spPr>
          <a:xfrm>
            <a:off x="309638" y="1312150"/>
            <a:ext cx="587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Weight of Regolith on Inflatable</a:t>
            </a:r>
          </a:p>
        </p:txBody>
      </p:sp>
      <p:sp>
        <p:nvSpPr>
          <p:cNvPr id="15" name="TextBox 14">
            <a:extLst>
              <a:ext uri="{FF2B5EF4-FFF2-40B4-BE49-F238E27FC236}">
                <a16:creationId xmlns:a16="http://schemas.microsoft.com/office/drawing/2014/main" id="{4DDE9F8A-1D3E-CDB5-9923-F64062D330A2}"/>
              </a:ext>
            </a:extLst>
          </p:cNvPr>
          <p:cNvSpPr txBox="1"/>
          <p:nvPr/>
        </p:nvSpPr>
        <p:spPr>
          <a:xfrm>
            <a:off x="309638" y="1681482"/>
            <a:ext cx="6526956"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Pressure of regolith will counteract pressure of fluid, </a:t>
            </a:r>
            <a:r>
              <a:rPr lang="en-US" b="1"/>
              <a:t>reducing stress on the inflatable as depth increases.</a:t>
            </a:r>
          </a:p>
          <a:p>
            <a:endParaRPr lang="en-US" sz="1100"/>
          </a:p>
          <a:p>
            <a:pPr marL="285750" indent="-285750">
              <a:buFont typeface="Arial" panose="020B0604020202020204" pitchFamily="34" charset="0"/>
              <a:buChar char="•"/>
            </a:pPr>
            <a:r>
              <a:rPr lang="en-US"/>
              <a:t>Weight of regolith is a non-factor (~0.12 PSI per foot of depth).</a:t>
            </a:r>
          </a:p>
        </p:txBody>
      </p:sp>
      <p:cxnSp>
        <p:nvCxnSpPr>
          <p:cNvPr id="18" name="Straight Arrow Connector 17">
            <a:extLst>
              <a:ext uri="{FF2B5EF4-FFF2-40B4-BE49-F238E27FC236}">
                <a16:creationId xmlns:a16="http://schemas.microsoft.com/office/drawing/2014/main" id="{9250A030-3B9E-6949-6D48-03898D283785}"/>
              </a:ext>
            </a:extLst>
          </p:cNvPr>
          <p:cNvCxnSpPr>
            <a:cxnSpLocks/>
          </p:cNvCxnSpPr>
          <p:nvPr/>
        </p:nvCxnSpPr>
        <p:spPr>
          <a:xfrm flipH="1">
            <a:off x="9553112" y="5033582"/>
            <a:ext cx="2009775" cy="508425"/>
          </a:xfrm>
          <a:prstGeom prst="straightConnector1">
            <a:avLst/>
          </a:prstGeom>
          <a:ln w="127000">
            <a:solidFill>
              <a:srgbClr val="4E2A84"/>
            </a:solidFill>
            <a:tailEnd type="triangle"/>
          </a:ln>
        </p:spPr>
        <p:style>
          <a:lnRef idx="2">
            <a:schemeClr val="accent5"/>
          </a:lnRef>
          <a:fillRef idx="0">
            <a:schemeClr val="accent5"/>
          </a:fillRef>
          <a:effectRef idx="1">
            <a:schemeClr val="accent5"/>
          </a:effectRef>
          <a:fontRef idx="minor">
            <a:schemeClr val="tx1"/>
          </a:fontRef>
        </p:style>
      </p:cxnSp>
      <p:sp>
        <p:nvSpPr>
          <p:cNvPr id="20" name="Oval 19">
            <a:extLst>
              <a:ext uri="{FF2B5EF4-FFF2-40B4-BE49-F238E27FC236}">
                <a16:creationId xmlns:a16="http://schemas.microsoft.com/office/drawing/2014/main" id="{30711B19-9E80-8125-598F-652C6BE11076}"/>
              </a:ext>
            </a:extLst>
          </p:cNvPr>
          <p:cNvSpPr>
            <a:spLocks noChangeAspect="1"/>
          </p:cNvSpPr>
          <p:nvPr/>
        </p:nvSpPr>
        <p:spPr>
          <a:xfrm>
            <a:off x="7410449" y="1570205"/>
            <a:ext cx="3693623" cy="147744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A2EFF1D-2899-8F6B-1C39-21726F786902}"/>
              </a:ext>
            </a:extLst>
          </p:cNvPr>
          <p:cNvCxnSpPr>
            <a:cxnSpLocks/>
          </p:cNvCxnSpPr>
          <p:nvPr/>
        </p:nvCxnSpPr>
        <p:spPr>
          <a:xfrm flipH="1">
            <a:off x="9257260" y="2615092"/>
            <a:ext cx="1" cy="3760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D8BF3BC-30DE-96FA-36D4-BEC81AE58731}"/>
              </a:ext>
            </a:extLst>
          </p:cNvPr>
          <p:cNvCxnSpPr>
            <a:cxnSpLocks/>
          </p:cNvCxnSpPr>
          <p:nvPr/>
        </p:nvCxnSpPr>
        <p:spPr>
          <a:xfrm flipH="1">
            <a:off x="8220185" y="2521790"/>
            <a:ext cx="126016" cy="34662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10F86C8-5E31-BB63-D163-BBDD3F467E10}"/>
              </a:ext>
            </a:extLst>
          </p:cNvPr>
          <p:cNvCxnSpPr>
            <a:cxnSpLocks/>
          </p:cNvCxnSpPr>
          <p:nvPr/>
        </p:nvCxnSpPr>
        <p:spPr>
          <a:xfrm flipH="1">
            <a:off x="7462100" y="2308929"/>
            <a:ext cx="33411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4807A7AA-4B7A-0A8F-6447-65F47C70B1C6}"/>
              </a:ext>
            </a:extLst>
          </p:cNvPr>
          <p:cNvCxnSpPr>
            <a:cxnSpLocks/>
          </p:cNvCxnSpPr>
          <p:nvPr/>
        </p:nvCxnSpPr>
        <p:spPr>
          <a:xfrm flipH="1" flipV="1">
            <a:off x="8114617" y="1761596"/>
            <a:ext cx="166257" cy="33390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9196F85-2C17-2ECC-9E45-F3DCD6F48F0F}"/>
              </a:ext>
            </a:extLst>
          </p:cNvPr>
          <p:cNvCxnSpPr>
            <a:cxnSpLocks/>
          </p:cNvCxnSpPr>
          <p:nvPr/>
        </p:nvCxnSpPr>
        <p:spPr>
          <a:xfrm flipV="1">
            <a:off x="9257260" y="1617301"/>
            <a:ext cx="0" cy="3760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656D1915-6877-28C8-A273-2D52C4568A86}"/>
              </a:ext>
            </a:extLst>
          </p:cNvPr>
          <p:cNvCxnSpPr>
            <a:cxnSpLocks/>
          </p:cNvCxnSpPr>
          <p:nvPr/>
        </p:nvCxnSpPr>
        <p:spPr>
          <a:xfrm flipV="1">
            <a:off x="10239375" y="1754871"/>
            <a:ext cx="118023" cy="3406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13F797A-DE22-3728-3E40-8F44B18EC202}"/>
              </a:ext>
            </a:extLst>
          </p:cNvPr>
          <p:cNvCxnSpPr>
            <a:cxnSpLocks/>
          </p:cNvCxnSpPr>
          <p:nvPr/>
        </p:nvCxnSpPr>
        <p:spPr>
          <a:xfrm>
            <a:off x="10239375" y="2476500"/>
            <a:ext cx="118023" cy="37097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BCA4D39-6A64-D448-26DC-76D832008733}"/>
              </a:ext>
            </a:extLst>
          </p:cNvPr>
          <p:cNvCxnSpPr>
            <a:cxnSpLocks/>
          </p:cNvCxnSpPr>
          <p:nvPr/>
        </p:nvCxnSpPr>
        <p:spPr>
          <a:xfrm>
            <a:off x="10710863" y="2308929"/>
            <a:ext cx="341860" cy="850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4817F4D-1D29-2FE6-F2DA-587A88CAFAB1}"/>
              </a:ext>
            </a:extLst>
          </p:cNvPr>
          <p:cNvCxnSpPr>
            <a:cxnSpLocks/>
          </p:cNvCxnSpPr>
          <p:nvPr/>
        </p:nvCxnSpPr>
        <p:spPr>
          <a:xfrm>
            <a:off x="9257260" y="1225550"/>
            <a:ext cx="0" cy="29825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E3A4757-C94A-BC55-A52E-3CE446DBBC4F}"/>
              </a:ext>
            </a:extLst>
          </p:cNvPr>
          <p:cNvCxnSpPr>
            <a:cxnSpLocks/>
          </p:cNvCxnSpPr>
          <p:nvPr/>
        </p:nvCxnSpPr>
        <p:spPr>
          <a:xfrm flipH="1">
            <a:off x="10375408" y="1385169"/>
            <a:ext cx="106120" cy="29738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4F7985CE-40F3-5E36-0BA0-D7F155D75CC4}"/>
              </a:ext>
            </a:extLst>
          </p:cNvPr>
          <p:cNvCxnSpPr>
            <a:cxnSpLocks/>
          </p:cNvCxnSpPr>
          <p:nvPr/>
        </p:nvCxnSpPr>
        <p:spPr>
          <a:xfrm flipH="1" flipV="1">
            <a:off x="10413017" y="2952771"/>
            <a:ext cx="144982" cy="336429"/>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759DAF3-9481-17C6-568D-2C8618B22618}"/>
              </a:ext>
            </a:extLst>
          </p:cNvPr>
          <p:cNvCxnSpPr>
            <a:cxnSpLocks/>
          </p:cNvCxnSpPr>
          <p:nvPr/>
        </p:nvCxnSpPr>
        <p:spPr>
          <a:xfrm flipH="1">
            <a:off x="11175127" y="2308929"/>
            <a:ext cx="371885" cy="1545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2B4072B4-C60F-66CC-4A9A-CB7E6F7DE6AE}"/>
              </a:ext>
            </a:extLst>
          </p:cNvPr>
          <p:cNvCxnSpPr>
            <a:cxnSpLocks/>
          </p:cNvCxnSpPr>
          <p:nvPr/>
        </p:nvCxnSpPr>
        <p:spPr>
          <a:xfrm>
            <a:off x="7016750" y="2306407"/>
            <a:ext cx="351961"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E260E0B6-BE09-CAE6-9702-27CEA3449AD6}"/>
              </a:ext>
            </a:extLst>
          </p:cNvPr>
          <p:cNvCxnSpPr>
            <a:cxnSpLocks/>
          </p:cNvCxnSpPr>
          <p:nvPr/>
        </p:nvCxnSpPr>
        <p:spPr>
          <a:xfrm>
            <a:off x="7943850" y="1385169"/>
            <a:ext cx="117011" cy="29738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53662D6B-BB2E-CA43-12EC-15C2DB64385F}"/>
              </a:ext>
            </a:extLst>
          </p:cNvPr>
          <p:cNvCxnSpPr>
            <a:cxnSpLocks/>
          </p:cNvCxnSpPr>
          <p:nvPr/>
        </p:nvCxnSpPr>
        <p:spPr>
          <a:xfrm flipV="1">
            <a:off x="8060861" y="2973499"/>
            <a:ext cx="124548" cy="33231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B7DE0BE9-8E98-FED2-0EBA-616D6F4BE808}"/>
              </a:ext>
            </a:extLst>
          </p:cNvPr>
          <p:cNvCxnSpPr>
            <a:cxnSpLocks/>
          </p:cNvCxnSpPr>
          <p:nvPr/>
        </p:nvCxnSpPr>
        <p:spPr>
          <a:xfrm flipV="1">
            <a:off x="9257260" y="3090659"/>
            <a:ext cx="0" cy="361159"/>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14CF21F1-E5D6-D701-A9FC-22EF93DEE78F}"/>
              </a:ext>
            </a:extLst>
          </p:cNvPr>
          <p:cNvSpPr txBox="1"/>
          <p:nvPr/>
        </p:nvSpPr>
        <p:spPr>
          <a:xfrm>
            <a:off x="8346201" y="2130928"/>
            <a:ext cx="2066816" cy="369332"/>
          </a:xfrm>
          <a:prstGeom prst="rect">
            <a:avLst/>
          </a:prstGeom>
          <a:noFill/>
        </p:spPr>
        <p:txBody>
          <a:bodyPr wrap="square" rtlCol="0">
            <a:spAutoFit/>
          </a:bodyPr>
          <a:lstStyle/>
          <a:p>
            <a:r>
              <a:rPr lang="en-US" b="1">
                <a:solidFill>
                  <a:schemeClr val="accent1"/>
                </a:solidFill>
              </a:rPr>
              <a:t>Internal Pressure</a:t>
            </a:r>
          </a:p>
        </p:txBody>
      </p:sp>
      <p:sp>
        <p:nvSpPr>
          <p:cNvPr id="74" name="TextBox 73">
            <a:extLst>
              <a:ext uri="{FF2B5EF4-FFF2-40B4-BE49-F238E27FC236}">
                <a16:creationId xmlns:a16="http://schemas.microsoft.com/office/drawing/2014/main" id="{3ED05EFC-2034-B4D9-DCBD-7F1FEF9B52FE}"/>
              </a:ext>
            </a:extLst>
          </p:cNvPr>
          <p:cNvSpPr txBox="1"/>
          <p:nvPr/>
        </p:nvSpPr>
        <p:spPr>
          <a:xfrm>
            <a:off x="5935539" y="3154122"/>
            <a:ext cx="2066816" cy="369332"/>
          </a:xfrm>
          <a:prstGeom prst="rect">
            <a:avLst/>
          </a:prstGeom>
          <a:noFill/>
        </p:spPr>
        <p:txBody>
          <a:bodyPr wrap="square" rtlCol="0">
            <a:spAutoFit/>
          </a:bodyPr>
          <a:lstStyle/>
          <a:p>
            <a:r>
              <a:rPr lang="en-US" b="1">
                <a:solidFill>
                  <a:srgbClr val="C00000"/>
                </a:solidFill>
              </a:rPr>
              <a:t>Regolith Pressure</a:t>
            </a:r>
          </a:p>
        </p:txBody>
      </p:sp>
      <p:sp>
        <p:nvSpPr>
          <p:cNvPr id="3" name="TextBox 2">
            <a:extLst>
              <a:ext uri="{FF2B5EF4-FFF2-40B4-BE49-F238E27FC236}">
                <a16:creationId xmlns:a16="http://schemas.microsoft.com/office/drawing/2014/main" id="{DD979C12-38CF-87D2-AB03-ED4D1F04F493}"/>
              </a:ext>
            </a:extLst>
          </p:cNvPr>
          <p:cNvSpPr txBox="1"/>
          <p:nvPr/>
        </p:nvSpPr>
        <p:spPr>
          <a:xfrm>
            <a:off x="9954970" y="6131064"/>
            <a:ext cx="2066816" cy="369332"/>
          </a:xfrm>
          <a:prstGeom prst="rect">
            <a:avLst/>
          </a:prstGeom>
          <a:noFill/>
        </p:spPr>
        <p:txBody>
          <a:bodyPr wrap="square" rtlCol="0">
            <a:spAutoFit/>
          </a:bodyPr>
          <a:lstStyle/>
          <a:p>
            <a:r>
              <a:rPr lang="en-US"/>
              <a:t>Malla et. al</a:t>
            </a:r>
          </a:p>
        </p:txBody>
      </p:sp>
    </p:spTree>
    <p:extLst>
      <p:ext uri="{BB962C8B-B14F-4D97-AF65-F5344CB8AC3E}">
        <p14:creationId xmlns:p14="http://schemas.microsoft.com/office/powerpoint/2010/main" val="21054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5" grpId="0"/>
      <p:bldP spid="20" grpId="0" animBg="1"/>
      <p:bldP spid="73" grpId="0"/>
      <p:bldP spid="7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A7C2-4BFF-9159-2A60-5B8DD9C3E49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1F32BAE-4BBB-8F22-EE6A-66478CB2E37D}"/>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A4A750-4C43-393E-A79F-8355D952F6E7}"/>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7CDD65-F408-53EF-9B91-2C409B001AD9}"/>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061416-3B4F-CA7A-E003-E08A83AB5F3D}"/>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9D9FE9FE-7E57-4CEA-4AFD-872F5F3644F2}"/>
              </a:ext>
            </a:extLst>
          </p:cNvPr>
          <p:cNvSpPr txBox="1"/>
          <p:nvPr/>
        </p:nvSpPr>
        <p:spPr>
          <a:xfrm>
            <a:off x="122447" y="93321"/>
            <a:ext cx="8158427" cy="523220"/>
          </a:xfrm>
          <a:prstGeom prst="rect">
            <a:avLst/>
          </a:prstGeom>
          <a:noFill/>
        </p:spPr>
        <p:txBody>
          <a:bodyPr wrap="square">
            <a:spAutoFit/>
          </a:bodyPr>
          <a:lstStyle/>
          <a:p>
            <a:r>
              <a:rPr lang="en-US" sz="2800" b="1">
                <a:solidFill>
                  <a:schemeClr val="bg1"/>
                </a:solidFill>
                <a:latin typeface="+mj-lt"/>
              </a:rPr>
              <a:t>Regolith Thermal Performance</a:t>
            </a:r>
            <a:endParaRPr lang="en-US" sz="2800">
              <a:solidFill>
                <a:schemeClr val="bg1"/>
              </a:solidFill>
              <a:latin typeface="+mj-lt"/>
            </a:endParaRPr>
          </a:p>
        </p:txBody>
      </p:sp>
      <p:sp>
        <p:nvSpPr>
          <p:cNvPr id="2" name="TextBox 1">
            <a:extLst>
              <a:ext uri="{FF2B5EF4-FFF2-40B4-BE49-F238E27FC236}">
                <a16:creationId xmlns:a16="http://schemas.microsoft.com/office/drawing/2014/main" id="{39FE5C15-9953-6053-6B21-AE39C86673AC}"/>
              </a:ext>
            </a:extLst>
          </p:cNvPr>
          <p:cNvSpPr txBox="1"/>
          <p:nvPr/>
        </p:nvSpPr>
        <p:spPr>
          <a:xfrm>
            <a:off x="540278" y="2436484"/>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Experimental Setbacks</a:t>
            </a:r>
          </a:p>
        </p:txBody>
      </p:sp>
      <p:sp>
        <p:nvSpPr>
          <p:cNvPr id="3" name="TextBox 2">
            <a:extLst>
              <a:ext uri="{FF2B5EF4-FFF2-40B4-BE49-F238E27FC236}">
                <a16:creationId xmlns:a16="http://schemas.microsoft.com/office/drawing/2014/main" id="{69BEC172-FBC8-2FF1-E819-A69DF4CB4A50}"/>
              </a:ext>
            </a:extLst>
          </p:cNvPr>
          <p:cNvSpPr txBox="1"/>
          <p:nvPr/>
        </p:nvSpPr>
        <p:spPr>
          <a:xfrm>
            <a:off x="540278" y="2809334"/>
            <a:ext cx="79445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t>Variables were difficult and expensive to control</a:t>
            </a:r>
          </a:p>
          <a:p>
            <a:pPr marL="742950" lvl="1" indent="-285750">
              <a:buFont typeface="Arial" panose="020B0604020202020204" pitchFamily="34" charset="0"/>
              <a:buChar char="•"/>
            </a:pPr>
            <a:r>
              <a:rPr lang="en-US" sz="2000"/>
              <a:t>Initial temperatures, in vacuum, accurate to mission scenario</a:t>
            </a:r>
          </a:p>
        </p:txBody>
      </p:sp>
      <p:pic>
        <p:nvPicPr>
          <p:cNvPr id="10" name="Picture 9" descr="Team member ">
            <a:extLst>
              <a:ext uri="{FF2B5EF4-FFF2-40B4-BE49-F238E27FC236}">
                <a16:creationId xmlns:a16="http://schemas.microsoft.com/office/drawing/2014/main" id="{E56A78EA-69BC-FAF1-A5C4-91934C85F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1722" y="894938"/>
            <a:ext cx="3034767" cy="5401651"/>
          </a:xfrm>
          <a:prstGeom prst="rect">
            <a:avLst/>
          </a:prstGeom>
        </p:spPr>
      </p:pic>
      <p:sp>
        <p:nvSpPr>
          <p:cNvPr id="15" name="TextBox 14">
            <a:extLst>
              <a:ext uri="{FF2B5EF4-FFF2-40B4-BE49-F238E27FC236}">
                <a16:creationId xmlns:a16="http://schemas.microsoft.com/office/drawing/2014/main" id="{B6596209-4565-C5FC-219C-9397A941DF50}"/>
              </a:ext>
            </a:extLst>
          </p:cNvPr>
          <p:cNvSpPr txBox="1"/>
          <p:nvPr/>
        </p:nvSpPr>
        <p:spPr>
          <a:xfrm>
            <a:off x="540278" y="3839396"/>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Preference for Simulation </a:t>
            </a:r>
          </a:p>
        </p:txBody>
      </p:sp>
      <p:sp>
        <p:nvSpPr>
          <p:cNvPr id="16" name="TextBox 15">
            <a:extLst>
              <a:ext uri="{FF2B5EF4-FFF2-40B4-BE49-F238E27FC236}">
                <a16:creationId xmlns:a16="http://schemas.microsoft.com/office/drawing/2014/main" id="{6C62F892-AECE-0ACD-AACA-C69F8899AB56}"/>
              </a:ext>
            </a:extLst>
          </p:cNvPr>
          <p:cNvSpPr txBox="1"/>
          <p:nvPr/>
        </p:nvSpPr>
        <p:spPr>
          <a:xfrm>
            <a:off x="540278" y="4159513"/>
            <a:ext cx="8263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t>Offers greater control over realistic parameters of the mission scenario.</a:t>
            </a:r>
          </a:p>
          <a:p>
            <a:pPr marL="285750" indent="-285750">
              <a:buFont typeface="Arial" panose="020B0604020202020204" pitchFamily="34" charset="0"/>
              <a:buChar char="•"/>
            </a:pPr>
            <a:r>
              <a:rPr lang="en-US" sz="2000"/>
              <a:t>Modeled for worst case scenario: </a:t>
            </a:r>
          </a:p>
          <a:p>
            <a:pPr marL="742950" lvl="1" indent="-285750">
              <a:buFont typeface="Arial" panose="020B0604020202020204" pitchFamily="34" charset="0"/>
              <a:buChar char="•"/>
            </a:pPr>
            <a:r>
              <a:rPr lang="en-US" sz="2000"/>
              <a:t>Constant sunlight</a:t>
            </a:r>
          </a:p>
          <a:p>
            <a:pPr marL="742950" lvl="1" indent="-285750">
              <a:buFont typeface="Arial" panose="020B0604020202020204" pitchFamily="34" charset="0"/>
              <a:buChar char="•"/>
            </a:pPr>
            <a:r>
              <a:rPr lang="en-US" sz="2000"/>
              <a:t>Perfect regolith solar absorptivity</a:t>
            </a:r>
          </a:p>
          <a:p>
            <a:pPr marL="742950" lvl="1" indent="-285750">
              <a:buFont typeface="Arial" panose="020B0604020202020204" pitchFamily="34" charset="0"/>
              <a:buChar char="•"/>
            </a:pPr>
            <a:r>
              <a:rPr lang="en-US" sz="2000"/>
              <a:t>Minimum expected fluid storage temperature (70K) </a:t>
            </a:r>
          </a:p>
        </p:txBody>
      </p:sp>
      <p:sp>
        <p:nvSpPr>
          <p:cNvPr id="23" name="TextBox 22">
            <a:extLst>
              <a:ext uri="{FF2B5EF4-FFF2-40B4-BE49-F238E27FC236}">
                <a16:creationId xmlns:a16="http://schemas.microsoft.com/office/drawing/2014/main" id="{87E13229-C6C3-F61A-1D69-EB3B769A255C}"/>
              </a:ext>
            </a:extLst>
          </p:cNvPr>
          <p:cNvSpPr txBox="1"/>
          <p:nvPr/>
        </p:nvSpPr>
        <p:spPr>
          <a:xfrm>
            <a:off x="1611089" y="-1795799"/>
            <a:ext cx="587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Improved Experimental Setup</a:t>
            </a:r>
          </a:p>
        </p:txBody>
      </p:sp>
      <p:sp>
        <p:nvSpPr>
          <p:cNvPr id="24" name="TextBox 23">
            <a:extLst>
              <a:ext uri="{FF2B5EF4-FFF2-40B4-BE49-F238E27FC236}">
                <a16:creationId xmlns:a16="http://schemas.microsoft.com/office/drawing/2014/main" id="{B04AF7F6-81A8-1A10-C493-1EC7610E8F75}"/>
              </a:ext>
            </a:extLst>
          </p:cNvPr>
          <p:cNvSpPr txBox="1"/>
          <p:nvPr/>
        </p:nvSpPr>
        <p:spPr>
          <a:xfrm>
            <a:off x="1620445" y="-1426467"/>
            <a:ext cx="76049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Dusty thermal vacuum chamber</a:t>
            </a:r>
          </a:p>
          <a:p>
            <a:pPr marL="285750" indent="-285750">
              <a:buFont typeface="Arial" panose="020B0604020202020204" pitchFamily="34" charset="0"/>
              <a:buChar char="•"/>
            </a:pPr>
            <a:r>
              <a:rPr lang="en-US"/>
              <a:t>Connected cryocooler to achieve steady-state system</a:t>
            </a:r>
          </a:p>
          <a:p>
            <a:pPr marL="285750" indent="-285750">
              <a:buFont typeface="Arial" panose="020B0604020202020204" pitchFamily="34" charset="0"/>
              <a:buChar char="•"/>
            </a:pPr>
            <a:r>
              <a:rPr lang="en-US"/>
              <a:t>Temperature data collection from thermocouples</a:t>
            </a:r>
          </a:p>
        </p:txBody>
      </p:sp>
      <p:sp>
        <p:nvSpPr>
          <p:cNvPr id="4" name="TextBox 3">
            <a:extLst>
              <a:ext uri="{FF2B5EF4-FFF2-40B4-BE49-F238E27FC236}">
                <a16:creationId xmlns:a16="http://schemas.microsoft.com/office/drawing/2014/main" id="{741A1342-5124-1AD6-D510-0F4FCC367468}"/>
              </a:ext>
            </a:extLst>
          </p:cNvPr>
          <p:cNvSpPr txBox="1"/>
          <p:nvPr/>
        </p:nvSpPr>
        <p:spPr>
          <a:xfrm>
            <a:off x="544957" y="985873"/>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Attempted Experiment</a:t>
            </a:r>
          </a:p>
        </p:txBody>
      </p:sp>
      <p:sp>
        <p:nvSpPr>
          <p:cNvPr id="5" name="TextBox 4">
            <a:extLst>
              <a:ext uri="{FF2B5EF4-FFF2-40B4-BE49-F238E27FC236}">
                <a16:creationId xmlns:a16="http://schemas.microsoft.com/office/drawing/2014/main" id="{655292F8-A709-6054-94EB-F470CB279658}"/>
              </a:ext>
            </a:extLst>
          </p:cNvPr>
          <p:cNvSpPr txBox="1"/>
          <p:nvPr/>
        </p:nvSpPr>
        <p:spPr>
          <a:xfrm>
            <a:off x="540278" y="1352156"/>
            <a:ext cx="76049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t>Bury low-temperature inflatable under regolith</a:t>
            </a:r>
          </a:p>
          <a:p>
            <a:pPr marL="285750" indent="-285750">
              <a:buFont typeface="Arial" panose="020B0604020202020204" pitchFamily="34" charset="0"/>
              <a:buChar char="•"/>
            </a:pPr>
            <a:r>
              <a:rPr lang="en-US" sz="2000"/>
              <a:t>Measure temperature vs time to characterize heat transfer</a:t>
            </a:r>
          </a:p>
        </p:txBody>
      </p:sp>
    </p:spTree>
    <p:extLst>
      <p:ext uri="{BB962C8B-B14F-4D97-AF65-F5344CB8AC3E}">
        <p14:creationId xmlns:p14="http://schemas.microsoft.com/office/powerpoint/2010/main" val="299162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6"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8B700-C644-3FFB-045E-728986A5BCD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B1FE796-DCD8-8033-C0A9-D7FCD1743EF0}"/>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702D9D-3034-48B0-2436-9B6E5218A68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D38EED-D7D6-AF18-DD1D-C66CA89B750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57A930-4527-98EA-4351-326CB5241FB2}"/>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A0EFA737-5D56-B038-C354-F894737336CF}"/>
              </a:ext>
            </a:extLst>
          </p:cNvPr>
          <p:cNvSpPr txBox="1"/>
          <p:nvPr/>
        </p:nvSpPr>
        <p:spPr>
          <a:xfrm>
            <a:off x="122447" y="93321"/>
            <a:ext cx="8158427" cy="523220"/>
          </a:xfrm>
          <a:prstGeom prst="rect">
            <a:avLst/>
          </a:prstGeom>
          <a:noFill/>
        </p:spPr>
        <p:txBody>
          <a:bodyPr wrap="square">
            <a:spAutoFit/>
          </a:bodyPr>
          <a:lstStyle/>
          <a:p>
            <a:r>
              <a:rPr lang="en-US" sz="2800" b="1">
                <a:solidFill>
                  <a:schemeClr val="bg1"/>
                </a:solidFill>
                <a:latin typeface="+mj-lt"/>
              </a:rPr>
              <a:t>Regolith Thermal Performance</a:t>
            </a:r>
            <a:endParaRPr lang="en-US" sz="2800">
              <a:solidFill>
                <a:schemeClr val="bg1"/>
              </a:solidFill>
              <a:latin typeface="+mj-lt"/>
            </a:endParaRPr>
          </a:p>
        </p:txBody>
      </p:sp>
      <p:pic>
        <p:nvPicPr>
          <p:cNvPr id="8" name="Picture 7">
            <a:extLst>
              <a:ext uri="{FF2B5EF4-FFF2-40B4-BE49-F238E27FC236}">
                <a16:creationId xmlns:a16="http://schemas.microsoft.com/office/drawing/2014/main" id="{8BD01B10-3FEC-064D-2AB1-49080D26C7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739" y="1785787"/>
            <a:ext cx="5728884" cy="3952206"/>
          </a:xfrm>
          <a:prstGeom prst="rect">
            <a:avLst/>
          </a:prstGeom>
        </p:spPr>
      </p:pic>
      <p:sp>
        <p:nvSpPr>
          <p:cNvPr id="3" name="TextBox 2">
            <a:extLst>
              <a:ext uri="{FF2B5EF4-FFF2-40B4-BE49-F238E27FC236}">
                <a16:creationId xmlns:a16="http://schemas.microsoft.com/office/drawing/2014/main" id="{DE278B29-D1A0-694E-7751-49CC6DF93DE0}"/>
              </a:ext>
            </a:extLst>
          </p:cNvPr>
          <p:cNvSpPr txBox="1"/>
          <p:nvPr/>
        </p:nvSpPr>
        <p:spPr>
          <a:xfrm>
            <a:off x="10675319" y="3627942"/>
            <a:ext cx="1145304" cy="307777"/>
          </a:xfrm>
          <a:prstGeom prst="rect">
            <a:avLst/>
          </a:prstGeom>
          <a:noFill/>
        </p:spPr>
        <p:txBody>
          <a:bodyPr wrap="square" rtlCol="0">
            <a:spAutoFit/>
          </a:bodyPr>
          <a:lstStyle/>
          <a:p>
            <a:pPr algn="ctr"/>
            <a:r>
              <a:rPr lang="en-US" sz="1400">
                <a:solidFill>
                  <a:schemeClr val="bg1"/>
                </a:solidFill>
              </a:rPr>
              <a:t>(Kelvin)</a:t>
            </a:r>
          </a:p>
        </p:txBody>
      </p:sp>
      <p:grpSp>
        <p:nvGrpSpPr>
          <p:cNvPr id="6" name="Group 5">
            <a:extLst>
              <a:ext uri="{FF2B5EF4-FFF2-40B4-BE49-F238E27FC236}">
                <a16:creationId xmlns:a16="http://schemas.microsoft.com/office/drawing/2014/main" id="{064F5F1B-6168-7AA7-49A8-244EA960222C}"/>
              </a:ext>
            </a:extLst>
          </p:cNvPr>
          <p:cNvGrpSpPr/>
          <p:nvPr/>
        </p:nvGrpSpPr>
        <p:grpSpPr>
          <a:xfrm>
            <a:off x="190823" y="831102"/>
            <a:ext cx="5900916" cy="5382701"/>
            <a:chOff x="190823" y="831102"/>
            <a:chExt cx="5900916" cy="5382701"/>
          </a:xfrm>
        </p:grpSpPr>
        <p:sp>
          <p:nvSpPr>
            <p:cNvPr id="2" name="TextBox 1">
              <a:extLst>
                <a:ext uri="{FF2B5EF4-FFF2-40B4-BE49-F238E27FC236}">
                  <a16:creationId xmlns:a16="http://schemas.microsoft.com/office/drawing/2014/main" id="{FA6CC260-78F5-978E-2BEA-264DC66DF4E9}"/>
                </a:ext>
              </a:extLst>
            </p:cNvPr>
            <p:cNvSpPr txBox="1"/>
            <p:nvPr/>
          </p:nvSpPr>
          <p:spPr>
            <a:xfrm>
              <a:off x="457926" y="831102"/>
              <a:ext cx="32319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2D FEM Thermal Model</a:t>
              </a:r>
            </a:p>
          </p:txBody>
        </p:sp>
        <p:pic>
          <p:nvPicPr>
            <p:cNvPr id="19" name="Picture 18">
              <a:extLst>
                <a:ext uri="{FF2B5EF4-FFF2-40B4-BE49-F238E27FC236}">
                  <a16:creationId xmlns:a16="http://schemas.microsoft.com/office/drawing/2014/main" id="{1157F00C-B4B6-F7E6-2D0E-2DC2820235E0}"/>
                </a:ext>
              </a:extLst>
            </p:cNvPr>
            <p:cNvPicPr>
              <a:picLocks noChangeAspect="1"/>
            </p:cNvPicPr>
            <p:nvPr/>
          </p:nvPicPr>
          <p:blipFill>
            <a:blip r:embed="rId4" cstate="screen">
              <a:extLst>
                <a:ext uri="{28A0092B-C50C-407E-A947-70E740481C1C}">
                  <a14:useLocalDpi xmlns:a14="http://schemas.microsoft.com/office/drawing/2010/main"/>
                </a:ext>
              </a:extLst>
            </a:blip>
            <a:srcRect l="1391" t="1098" r="1387"/>
            <a:stretch/>
          </p:blipFill>
          <p:spPr>
            <a:xfrm>
              <a:off x="367116" y="1780746"/>
              <a:ext cx="5324571" cy="4433057"/>
            </a:xfrm>
            <a:prstGeom prst="rect">
              <a:avLst/>
            </a:prstGeom>
          </p:spPr>
        </p:pic>
        <p:sp>
          <p:nvSpPr>
            <p:cNvPr id="4" name="Curved Left Arrow 3">
              <a:extLst>
                <a:ext uri="{FF2B5EF4-FFF2-40B4-BE49-F238E27FC236}">
                  <a16:creationId xmlns:a16="http://schemas.microsoft.com/office/drawing/2014/main" id="{9E7F65E9-E13F-C2FD-760F-BAA52BB36D04}"/>
                </a:ext>
              </a:extLst>
            </p:cNvPr>
            <p:cNvSpPr/>
            <p:nvPr/>
          </p:nvSpPr>
          <p:spPr>
            <a:xfrm>
              <a:off x="190823" y="2693386"/>
              <a:ext cx="352583" cy="433042"/>
            </a:xfrm>
            <a:prstGeom prst="curvedLeftArrow">
              <a:avLst>
                <a:gd name="adj1" fmla="val 11791"/>
                <a:gd name="adj2" fmla="val 50000"/>
                <a:gd name="adj3" fmla="val 356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Arrow Connector 14">
              <a:extLst>
                <a:ext uri="{FF2B5EF4-FFF2-40B4-BE49-F238E27FC236}">
                  <a16:creationId xmlns:a16="http://schemas.microsoft.com/office/drawing/2014/main" id="{A77F4405-8B32-3011-A557-578C7FA90B06}"/>
                </a:ext>
              </a:extLst>
            </p:cNvPr>
            <p:cNvCxnSpPr/>
            <p:nvPr/>
          </p:nvCxnSpPr>
          <p:spPr>
            <a:xfrm flipH="1">
              <a:off x="428315" y="155313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0A89420-310D-07A0-D26F-6153739B0E01}"/>
                </a:ext>
              </a:extLst>
            </p:cNvPr>
            <p:cNvCxnSpPr/>
            <p:nvPr/>
          </p:nvCxnSpPr>
          <p:spPr>
            <a:xfrm flipH="1">
              <a:off x="667207" y="155313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6C8D54D-294E-8FA2-78B5-11D79587342C}"/>
                </a:ext>
              </a:extLst>
            </p:cNvPr>
            <p:cNvCxnSpPr/>
            <p:nvPr/>
          </p:nvCxnSpPr>
          <p:spPr>
            <a:xfrm flipH="1">
              <a:off x="892409" y="155313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A62052E-0DBB-AA5C-DF38-835110F86116}"/>
                </a:ext>
              </a:extLst>
            </p:cNvPr>
            <p:cNvCxnSpPr/>
            <p:nvPr/>
          </p:nvCxnSpPr>
          <p:spPr>
            <a:xfrm flipH="1">
              <a:off x="1126966" y="1558176"/>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17EC3F8-BA33-8D32-F8D2-BDBFE12C0A6B}"/>
                </a:ext>
              </a:extLst>
            </p:cNvPr>
            <p:cNvCxnSpPr/>
            <p:nvPr/>
          </p:nvCxnSpPr>
          <p:spPr>
            <a:xfrm flipH="1">
              <a:off x="1365858" y="1558176"/>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6FDF6BE-5549-F92B-3620-17710154A234}"/>
                </a:ext>
              </a:extLst>
            </p:cNvPr>
            <p:cNvCxnSpPr/>
            <p:nvPr/>
          </p:nvCxnSpPr>
          <p:spPr>
            <a:xfrm flipH="1">
              <a:off x="1591060" y="1558176"/>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665B07A-C116-9F9D-09F9-573C506C9693}"/>
                </a:ext>
              </a:extLst>
            </p:cNvPr>
            <p:cNvCxnSpPr/>
            <p:nvPr/>
          </p:nvCxnSpPr>
          <p:spPr>
            <a:xfrm flipH="1">
              <a:off x="1835033" y="1553100"/>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D9FE15F-2F89-F97A-2E63-B2E3D40846EE}"/>
                </a:ext>
              </a:extLst>
            </p:cNvPr>
            <p:cNvCxnSpPr/>
            <p:nvPr/>
          </p:nvCxnSpPr>
          <p:spPr>
            <a:xfrm flipH="1">
              <a:off x="2073925" y="1553100"/>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79094BB-388A-D22C-1EBE-5F461BEFB886}"/>
                </a:ext>
              </a:extLst>
            </p:cNvPr>
            <p:cNvCxnSpPr/>
            <p:nvPr/>
          </p:nvCxnSpPr>
          <p:spPr>
            <a:xfrm flipH="1">
              <a:off x="2299127" y="1553100"/>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06187B0-0014-2CE1-B98C-3A7904130CE4}"/>
                </a:ext>
              </a:extLst>
            </p:cNvPr>
            <p:cNvCxnSpPr/>
            <p:nvPr/>
          </p:nvCxnSpPr>
          <p:spPr>
            <a:xfrm flipH="1">
              <a:off x="2533684"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8E637AC-9963-3048-A425-38FED257331C}"/>
                </a:ext>
              </a:extLst>
            </p:cNvPr>
            <p:cNvCxnSpPr/>
            <p:nvPr/>
          </p:nvCxnSpPr>
          <p:spPr>
            <a:xfrm flipH="1">
              <a:off x="2772576"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DE3727AF-E56E-A93F-6152-31AC7D4E9A11}"/>
                </a:ext>
              </a:extLst>
            </p:cNvPr>
            <p:cNvCxnSpPr/>
            <p:nvPr/>
          </p:nvCxnSpPr>
          <p:spPr>
            <a:xfrm flipH="1">
              <a:off x="2997778"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6DC8B4E-88D7-C446-0184-7F2C3D04793E}"/>
                </a:ext>
              </a:extLst>
            </p:cNvPr>
            <p:cNvCxnSpPr/>
            <p:nvPr/>
          </p:nvCxnSpPr>
          <p:spPr>
            <a:xfrm flipH="1">
              <a:off x="3264735"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63EC1D2-6261-98FA-A7D6-33A2A5120B01}"/>
                </a:ext>
              </a:extLst>
            </p:cNvPr>
            <p:cNvCxnSpPr/>
            <p:nvPr/>
          </p:nvCxnSpPr>
          <p:spPr>
            <a:xfrm flipH="1">
              <a:off x="3503627"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BC393329-C13B-2F07-0EFD-5C5478C4C4F3}"/>
                </a:ext>
              </a:extLst>
            </p:cNvPr>
            <p:cNvCxnSpPr/>
            <p:nvPr/>
          </p:nvCxnSpPr>
          <p:spPr>
            <a:xfrm flipH="1">
              <a:off x="3728829" y="1558144"/>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F29C5A3-1560-E974-6981-159996DA6203}"/>
                </a:ext>
              </a:extLst>
            </p:cNvPr>
            <p:cNvCxnSpPr/>
            <p:nvPr/>
          </p:nvCxnSpPr>
          <p:spPr>
            <a:xfrm flipH="1">
              <a:off x="3963386" y="1563188"/>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68B084E7-84F7-381C-5F0A-37F096DC596C}"/>
                </a:ext>
              </a:extLst>
            </p:cNvPr>
            <p:cNvCxnSpPr/>
            <p:nvPr/>
          </p:nvCxnSpPr>
          <p:spPr>
            <a:xfrm flipH="1">
              <a:off x="4202278" y="1563188"/>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04804A57-4DF6-B0FD-50FC-D7B54075E6C9}"/>
                </a:ext>
              </a:extLst>
            </p:cNvPr>
            <p:cNvCxnSpPr/>
            <p:nvPr/>
          </p:nvCxnSpPr>
          <p:spPr>
            <a:xfrm flipH="1">
              <a:off x="4427480" y="1563188"/>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5082E7AF-1FBF-BA78-EFE1-7DC9161827D5}"/>
                </a:ext>
              </a:extLst>
            </p:cNvPr>
            <p:cNvCxnSpPr/>
            <p:nvPr/>
          </p:nvCxnSpPr>
          <p:spPr>
            <a:xfrm flipH="1">
              <a:off x="4671453" y="155811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AB1C117-E566-21AC-C20D-0DA4AC966DEF}"/>
                </a:ext>
              </a:extLst>
            </p:cNvPr>
            <p:cNvCxnSpPr/>
            <p:nvPr/>
          </p:nvCxnSpPr>
          <p:spPr>
            <a:xfrm flipH="1">
              <a:off x="4910345" y="155811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1E952D8F-8F5A-CD97-977A-1E5965C797B7}"/>
                </a:ext>
              </a:extLst>
            </p:cNvPr>
            <p:cNvCxnSpPr/>
            <p:nvPr/>
          </p:nvCxnSpPr>
          <p:spPr>
            <a:xfrm flipH="1">
              <a:off x="5135547" y="1558112"/>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5E70662-B24E-E6C6-9873-5044BB35C149}"/>
                </a:ext>
              </a:extLst>
            </p:cNvPr>
            <p:cNvCxnSpPr/>
            <p:nvPr/>
          </p:nvCxnSpPr>
          <p:spPr>
            <a:xfrm flipH="1">
              <a:off x="5370104" y="1563156"/>
              <a:ext cx="496494" cy="22008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CA4A2ABD-26B5-47BA-65C8-17684BED2142}"/>
                </a:ext>
              </a:extLst>
            </p:cNvPr>
            <p:cNvSpPr txBox="1"/>
            <p:nvPr/>
          </p:nvSpPr>
          <p:spPr>
            <a:xfrm>
              <a:off x="1656952" y="1308537"/>
              <a:ext cx="2737782" cy="276999"/>
            </a:xfrm>
            <a:prstGeom prst="rect">
              <a:avLst/>
            </a:prstGeom>
            <a:noFill/>
            <a:ln w="6350">
              <a:noFill/>
            </a:ln>
          </p:spPr>
          <p:txBody>
            <a:bodyPr wrap="square" rtlCol="0">
              <a:spAutoFit/>
            </a:bodyPr>
            <a:lstStyle/>
            <a:p>
              <a:pPr algn="ctr"/>
              <a:r>
                <a:rPr lang="en-US" sz="1200">
                  <a:solidFill>
                    <a:srgbClr val="C00000"/>
                  </a:solidFill>
                </a:rPr>
                <a:t>Lunar surface absorbing solar flux</a:t>
              </a:r>
            </a:p>
          </p:txBody>
        </p:sp>
        <p:cxnSp>
          <p:nvCxnSpPr>
            <p:cNvPr id="10" name="Straight Connector 9">
              <a:extLst>
                <a:ext uri="{FF2B5EF4-FFF2-40B4-BE49-F238E27FC236}">
                  <a16:creationId xmlns:a16="http://schemas.microsoft.com/office/drawing/2014/main" id="{8C93F044-D69E-714B-F26A-B03C1B0326B2}"/>
                </a:ext>
              </a:extLst>
            </p:cNvPr>
            <p:cNvCxnSpPr>
              <a:cxnSpLocks/>
            </p:cNvCxnSpPr>
            <p:nvPr/>
          </p:nvCxnSpPr>
          <p:spPr>
            <a:xfrm>
              <a:off x="1269169" y="1806273"/>
              <a:ext cx="0" cy="632127"/>
            </a:xfrm>
            <a:prstGeom prst="line">
              <a:avLst/>
            </a:prstGeom>
            <a:ln w="571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6E738DE-C82C-0224-D468-25979D9EB6B0}"/>
                </a:ext>
              </a:extLst>
            </p:cNvPr>
            <p:cNvCxnSpPr>
              <a:cxnSpLocks/>
            </p:cNvCxnSpPr>
            <p:nvPr/>
          </p:nvCxnSpPr>
          <p:spPr>
            <a:xfrm flipH="1">
              <a:off x="373282" y="2406015"/>
              <a:ext cx="924023" cy="0"/>
            </a:xfrm>
            <a:prstGeom prst="line">
              <a:avLst/>
            </a:prstGeom>
            <a:ln w="571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FC7ADBC-5250-4950-1119-E40AA5506C11}"/>
                </a:ext>
              </a:extLst>
            </p:cNvPr>
            <p:cNvCxnSpPr>
              <a:cxnSpLocks/>
            </p:cNvCxnSpPr>
            <p:nvPr/>
          </p:nvCxnSpPr>
          <p:spPr>
            <a:xfrm>
              <a:off x="367116" y="1808092"/>
              <a:ext cx="0" cy="3953580"/>
            </a:xfrm>
            <a:prstGeom prst="line">
              <a:avLst/>
            </a:prstGeom>
            <a:ln w="38100">
              <a:solidFill>
                <a:schemeClr val="tx1"/>
              </a:solidFill>
              <a:prstDash val="dashDot"/>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658A4FE0-915F-0B11-23C6-E65B4A271433}"/>
                </a:ext>
              </a:extLst>
            </p:cNvPr>
            <p:cNvCxnSpPr>
              <a:cxnSpLocks/>
              <a:stCxn id="8" idx="1"/>
            </p:cNvCxnSpPr>
            <p:nvPr/>
          </p:nvCxnSpPr>
          <p:spPr>
            <a:xfrm flipH="1" flipV="1">
              <a:off x="1365858" y="2406015"/>
              <a:ext cx="4725881" cy="1355875"/>
            </a:xfrm>
            <a:prstGeom prst="straightConnector1">
              <a:avLst/>
            </a:prstGeom>
            <a:ln w="76200">
              <a:solidFill>
                <a:schemeClr val="tx1"/>
              </a:solidFill>
              <a:headEnd type="oval" w="sm" len="sm"/>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139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CFFC-A66E-4C6F-A1DE-9A2537B833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0F2A953-47C8-19C0-B045-4C2E1A1FF930}"/>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25AA8C-E8E7-35EC-34EA-162236F762CD}"/>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99B1B1-D374-4EDD-6108-13A4E19372E0}"/>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C26837-CB77-0440-3780-5E819E8D7197}"/>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38E0E7D6-2CF0-A4A7-BCEF-0BE7C5369450}"/>
              </a:ext>
            </a:extLst>
          </p:cNvPr>
          <p:cNvSpPr txBox="1"/>
          <p:nvPr/>
        </p:nvSpPr>
        <p:spPr>
          <a:xfrm>
            <a:off x="122447" y="93321"/>
            <a:ext cx="8815297" cy="523220"/>
          </a:xfrm>
          <a:prstGeom prst="rect">
            <a:avLst/>
          </a:prstGeom>
          <a:noFill/>
        </p:spPr>
        <p:txBody>
          <a:bodyPr wrap="square">
            <a:spAutoFit/>
          </a:bodyPr>
          <a:lstStyle/>
          <a:p>
            <a:r>
              <a:rPr lang="en-US" sz="2800" b="1">
                <a:solidFill>
                  <a:schemeClr val="bg1"/>
                </a:solidFill>
                <a:latin typeface="+mj-lt"/>
              </a:rPr>
              <a:t>Regolith Thermal Performance – Simulation Results</a:t>
            </a:r>
            <a:endParaRPr lang="en-US" sz="2800">
              <a:solidFill>
                <a:schemeClr val="bg1"/>
              </a:solidFill>
              <a:latin typeface="+mj-lt"/>
            </a:endParaRPr>
          </a:p>
        </p:txBody>
      </p:sp>
      <p:pic>
        <p:nvPicPr>
          <p:cNvPr id="17" name="Picture 16">
            <a:extLst>
              <a:ext uri="{FF2B5EF4-FFF2-40B4-BE49-F238E27FC236}">
                <a16:creationId xmlns:a16="http://schemas.microsoft.com/office/drawing/2014/main" id="{F16062B1-B8F1-FF35-BEB8-11CCDDD64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0652" y="1224721"/>
            <a:ext cx="4194184" cy="3443374"/>
          </a:xfrm>
          <a:prstGeom prst="rect">
            <a:avLst/>
          </a:prstGeom>
        </p:spPr>
      </p:pic>
      <p:pic>
        <p:nvPicPr>
          <p:cNvPr id="18" name="Picture 17">
            <a:extLst>
              <a:ext uri="{FF2B5EF4-FFF2-40B4-BE49-F238E27FC236}">
                <a16:creationId xmlns:a16="http://schemas.microsoft.com/office/drawing/2014/main" id="{F24E1E67-BBCC-CCF1-927C-4E46B17908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7996" y="1134409"/>
            <a:ext cx="4121614" cy="3443374"/>
          </a:xfrm>
          <a:prstGeom prst="rect">
            <a:avLst/>
          </a:prstGeom>
        </p:spPr>
      </p:pic>
      <p:sp>
        <p:nvSpPr>
          <p:cNvPr id="5" name="TextBox 4">
            <a:extLst>
              <a:ext uri="{FF2B5EF4-FFF2-40B4-BE49-F238E27FC236}">
                <a16:creationId xmlns:a16="http://schemas.microsoft.com/office/drawing/2014/main" id="{68B729D6-92BE-ED9C-101C-5EF40A364866}"/>
              </a:ext>
            </a:extLst>
          </p:cNvPr>
          <p:cNvSpPr txBox="1"/>
          <p:nvPr/>
        </p:nvSpPr>
        <p:spPr>
          <a:xfrm>
            <a:off x="2550680" y="5054679"/>
            <a:ext cx="7090639" cy="646331"/>
          </a:xfrm>
          <a:prstGeom prst="rect">
            <a:avLst/>
          </a:prstGeom>
          <a:noFill/>
        </p:spPr>
        <p:txBody>
          <a:bodyPr wrap="square">
            <a:spAutoFit/>
          </a:bodyPr>
          <a:lstStyle/>
          <a:p>
            <a:pPr marL="285750" indent="-285750">
              <a:buFont typeface="Arial" panose="020B0604020202020204" pitchFamily="34" charset="0"/>
              <a:buChar char="•"/>
            </a:pPr>
            <a:r>
              <a:rPr lang="en-US">
                <a:latin typeface="Aptos" panose="020B0004020202020204" pitchFamily="34" charset="0"/>
              </a:rPr>
              <a:t>Stores liquid oxygen for </a:t>
            </a:r>
            <a:r>
              <a:rPr lang="en-US" b="1">
                <a:solidFill>
                  <a:srgbClr val="FF0000"/>
                </a:solidFill>
                <a:latin typeface="Aptos" panose="020B0004020202020204" pitchFamily="34" charset="0"/>
              </a:rPr>
              <a:t>&lt;2 W/m</a:t>
            </a:r>
            <a:r>
              <a:rPr lang="en-US" b="1" baseline="30000">
                <a:solidFill>
                  <a:srgbClr val="FF0000"/>
                </a:solidFill>
                <a:latin typeface="Aptos" panose="020B0004020202020204" pitchFamily="34" charset="0"/>
              </a:rPr>
              <a:t>3</a:t>
            </a:r>
            <a:r>
              <a:rPr lang="en-US" b="1">
                <a:solidFill>
                  <a:srgbClr val="FF0000"/>
                </a:solidFill>
                <a:latin typeface="Aptos" panose="020B0004020202020204" pitchFamily="34" charset="0"/>
              </a:rPr>
              <a:t> </a:t>
            </a:r>
            <a:r>
              <a:rPr lang="en-US">
                <a:latin typeface="Aptos" panose="020B0004020202020204" pitchFamily="34" charset="0"/>
              </a:rPr>
              <a:t>(depth of 0.45 m, diameter of 4 m)</a:t>
            </a:r>
          </a:p>
          <a:p>
            <a:pPr marL="285750" indent="-285750">
              <a:buFont typeface="Arial" panose="020B0604020202020204" pitchFamily="34" charset="0"/>
              <a:buChar char="•"/>
            </a:pPr>
            <a:r>
              <a:rPr lang="en-US">
                <a:latin typeface="Aptos" panose="020B0004020202020204" pitchFamily="34" charset="0"/>
              </a:rPr>
              <a:t>Starship HLS capacity (1052.6 m</a:t>
            </a:r>
            <a:r>
              <a:rPr lang="en-US" baseline="30000">
                <a:latin typeface="Aptos" panose="020B0004020202020204" pitchFamily="34" charset="0"/>
              </a:rPr>
              <a:t>3</a:t>
            </a:r>
            <a:r>
              <a:rPr lang="en-US">
                <a:latin typeface="Aptos" panose="020B0004020202020204" pitchFamily="34" charset="0"/>
              </a:rPr>
              <a:t>) for </a:t>
            </a:r>
            <a:r>
              <a:rPr lang="en-US" b="1">
                <a:solidFill>
                  <a:srgbClr val="FF0000"/>
                </a:solidFill>
                <a:latin typeface="Aptos" panose="020B0004020202020204" pitchFamily="34" charset="0"/>
              </a:rPr>
              <a:t>&lt;2100 W</a:t>
            </a:r>
          </a:p>
        </p:txBody>
      </p:sp>
      <p:sp>
        <p:nvSpPr>
          <p:cNvPr id="4" name="TextBox 3">
            <a:extLst>
              <a:ext uri="{FF2B5EF4-FFF2-40B4-BE49-F238E27FC236}">
                <a16:creationId xmlns:a16="http://schemas.microsoft.com/office/drawing/2014/main" id="{844DDFE4-C735-C7EA-3833-82A4ED5AA4B4}"/>
              </a:ext>
            </a:extLst>
          </p:cNvPr>
          <p:cNvSpPr txBox="1"/>
          <p:nvPr/>
        </p:nvSpPr>
        <p:spPr>
          <a:xfrm>
            <a:off x="936954" y="5895910"/>
            <a:ext cx="103180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Burying METALS modules at least 0.45 meters is more than sufficient to insulate cryogenic fluid</a:t>
            </a:r>
            <a:endParaRPr lang="en-US"/>
          </a:p>
        </p:txBody>
      </p:sp>
      <p:sp>
        <p:nvSpPr>
          <p:cNvPr id="7" name="Arrow: Right 6">
            <a:extLst>
              <a:ext uri="{FF2B5EF4-FFF2-40B4-BE49-F238E27FC236}">
                <a16:creationId xmlns:a16="http://schemas.microsoft.com/office/drawing/2014/main" id="{771E2CFD-E54B-3209-0AE2-BF225DD283D2}"/>
              </a:ext>
            </a:extLst>
          </p:cNvPr>
          <p:cNvSpPr/>
          <p:nvPr/>
        </p:nvSpPr>
        <p:spPr>
          <a:xfrm>
            <a:off x="1745498" y="2655302"/>
            <a:ext cx="3261675" cy="999883"/>
          </a:xfrm>
          <a:prstGeom prst="rightArrow">
            <a:avLst>
              <a:gd name="adj1" fmla="val 50000"/>
              <a:gd name="adj2" fmla="val 100733"/>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Increasing depth reduces cooling requirement</a:t>
            </a:r>
          </a:p>
        </p:txBody>
      </p:sp>
      <p:sp>
        <p:nvSpPr>
          <p:cNvPr id="8" name="TextBox 7">
            <a:extLst>
              <a:ext uri="{FF2B5EF4-FFF2-40B4-BE49-F238E27FC236}">
                <a16:creationId xmlns:a16="http://schemas.microsoft.com/office/drawing/2014/main" id="{EBB08965-B0B0-1A54-1DD8-B7DC1AFA2DA8}"/>
              </a:ext>
            </a:extLst>
          </p:cNvPr>
          <p:cNvSpPr txBox="1"/>
          <p:nvPr/>
        </p:nvSpPr>
        <p:spPr>
          <a:xfrm>
            <a:off x="1165959" y="819757"/>
            <a:ext cx="41736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Cooling Required for Inflatable Versus Depth</a:t>
            </a:r>
          </a:p>
        </p:txBody>
      </p:sp>
      <mc:AlternateContent xmlns:mc="http://schemas.openxmlformats.org/markup-compatibility/2006" xmlns:a14="http://schemas.microsoft.com/office/drawing/2010/main">
        <mc:Choice Requires="a14">
          <p:sp>
            <p:nvSpPr>
              <p:cNvPr id="6" name="Arrow: Right 5">
                <a:extLst>
                  <a:ext uri="{FF2B5EF4-FFF2-40B4-BE49-F238E27FC236}">
                    <a16:creationId xmlns:a16="http://schemas.microsoft.com/office/drawing/2014/main" id="{69936935-7AF4-B218-9C34-39F5720F4201}"/>
                  </a:ext>
                </a:extLst>
              </p:cNvPr>
              <p:cNvSpPr/>
              <p:nvPr/>
            </p:nvSpPr>
            <p:spPr>
              <a:xfrm rot="2200479">
                <a:off x="7367051" y="2079634"/>
                <a:ext cx="3893142" cy="1274526"/>
              </a:xfrm>
              <a:prstGeom prst="rightArrow">
                <a:avLst>
                  <a:gd name="adj1" fmla="val 50000"/>
                  <a:gd name="adj2" fmla="val 73119"/>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Larger tanks reduce specific cooling requirement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oMath>
                </a14:m>
                <a:r>
                  <a:rPr lang="en-US"/>
                  <a:t>)</a:t>
                </a:r>
              </a:p>
            </p:txBody>
          </p:sp>
        </mc:Choice>
        <mc:Fallback xmlns="">
          <p:sp>
            <p:nvSpPr>
              <p:cNvPr id="6" name="Arrow: Right 5">
                <a:extLst>
                  <a:ext uri="{FF2B5EF4-FFF2-40B4-BE49-F238E27FC236}">
                    <a16:creationId xmlns:a16="http://schemas.microsoft.com/office/drawing/2014/main" id="{69936935-7AF4-B218-9C34-39F5720F4201}"/>
                  </a:ext>
                </a:extLst>
              </p:cNvPr>
              <p:cNvSpPr>
                <a:spLocks noRot="1" noChangeAspect="1" noMove="1" noResize="1" noEditPoints="1" noAdjustHandles="1" noChangeArrowheads="1" noChangeShapeType="1" noTextEdit="1"/>
              </p:cNvSpPr>
              <p:nvPr/>
            </p:nvSpPr>
            <p:spPr>
              <a:xfrm rot="2200479">
                <a:off x="7367051" y="2079634"/>
                <a:ext cx="3893142" cy="1274526"/>
              </a:xfrm>
              <a:prstGeom prst="rightArrow">
                <a:avLst>
                  <a:gd name="adj1" fmla="val 50000"/>
                  <a:gd name="adj2" fmla="val 73119"/>
                </a:avLst>
              </a:prstGeom>
              <a:blipFill>
                <a:blip r:embed="rId5"/>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32CCA4E-F47F-85D7-B63E-B73C1A3A377E}"/>
              </a:ext>
            </a:extLst>
          </p:cNvPr>
          <p:cNvSpPr txBox="1"/>
          <p:nvPr/>
        </p:nvSpPr>
        <p:spPr>
          <a:xfrm>
            <a:off x="6966491" y="826632"/>
            <a:ext cx="41736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Specific Cooling Required Versus Depth</a:t>
            </a:r>
          </a:p>
        </p:txBody>
      </p:sp>
    </p:spTree>
    <p:extLst>
      <p:ext uri="{BB962C8B-B14F-4D97-AF65-F5344CB8AC3E}">
        <p14:creationId xmlns:p14="http://schemas.microsoft.com/office/powerpoint/2010/main" val="30225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E1ED23D9-8DFF-F461-2288-76BE004EBF7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10429" b="9781"/>
          <a:stretch/>
        </p:blipFill>
        <p:spPr>
          <a:xfrm>
            <a:off x="0" y="-438150"/>
            <a:ext cx="12192000" cy="7296150"/>
          </a:xfrm>
        </p:spPr>
      </p:pic>
    </p:spTree>
    <p:extLst>
      <p:ext uri="{BB962C8B-B14F-4D97-AF65-F5344CB8AC3E}">
        <p14:creationId xmlns:p14="http://schemas.microsoft.com/office/powerpoint/2010/main" val="243278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1630-0776-6725-D269-A2AD9304981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26302AF-A964-57E0-7078-E1F581D8C36E}"/>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DF5378-0387-0F2D-9809-ADB8256F17A0}"/>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F3CD5C-0301-3211-2919-47C51F329160}"/>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52FCE0-07D2-780B-03E8-9473B00F5367}"/>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AB84F11C-1B9F-4608-5727-F8A11F04B63F}"/>
              </a:ext>
            </a:extLst>
          </p:cNvPr>
          <p:cNvSpPr txBox="1"/>
          <p:nvPr/>
        </p:nvSpPr>
        <p:spPr>
          <a:xfrm>
            <a:off x="122447" y="93321"/>
            <a:ext cx="9740010" cy="523220"/>
          </a:xfrm>
          <a:prstGeom prst="rect">
            <a:avLst/>
          </a:prstGeom>
          <a:noFill/>
        </p:spPr>
        <p:txBody>
          <a:bodyPr wrap="square">
            <a:spAutoFit/>
          </a:bodyPr>
          <a:lstStyle/>
          <a:p>
            <a:r>
              <a:rPr lang="en-US" sz="2800" b="1">
                <a:solidFill>
                  <a:schemeClr val="bg1"/>
                </a:solidFill>
                <a:latin typeface="+mj-lt"/>
              </a:rPr>
              <a:t>Alternative Approaches for Temperature Control </a:t>
            </a:r>
            <a:endParaRPr lang="en-US" sz="2800">
              <a:solidFill>
                <a:schemeClr val="bg1"/>
              </a:solidFill>
              <a:latin typeface="+mj-lt"/>
            </a:endParaRPr>
          </a:p>
        </p:txBody>
      </p:sp>
      <p:cxnSp>
        <p:nvCxnSpPr>
          <p:cNvPr id="4" name="Straight Connector 3">
            <a:extLst>
              <a:ext uri="{FF2B5EF4-FFF2-40B4-BE49-F238E27FC236}">
                <a16:creationId xmlns:a16="http://schemas.microsoft.com/office/drawing/2014/main" id="{2BCFDD6A-0F0A-2EFA-D10B-B83AF7FC9648}"/>
              </a:ext>
            </a:extLst>
          </p:cNvPr>
          <p:cNvCxnSpPr/>
          <p:nvPr/>
        </p:nvCxnSpPr>
        <p:spPr>
          <a:xfrm>
            <a:off x="6096000" y="995423"/>
            <a:ext cx="0" cy="4849792"/>
          </a:xfrm>
          <a:prstGeom prst="line">
            <a:avLst/>
          </a:prstGeom>
          <a:ln w="38100">
            <a:solidFill>
              <a:srgbClr val="4E2A8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FEA3557-4786-0C17-CFC7-F65EE1FE20F3}"/>
              </a:ext>
            </a:extLst>
          </p:cNvPr>
          <p:cNvSpPr txBox="1"/>
          <p:nvPr/>
        </p:nvSpPr>
        <p:spPr>
          <a:xfrm>
            <a:off x="715536" y="988934"/>
            <a:ext cx="4679505" cy="369332"/>
          </a:xfrm>
          <a:prstGeom prst="rect">
            <a:avLst/>
          </a:prstGeom>
          <a:noFill/>
        </p:spPr>
        <p:txBody>
          <a:bodyPr wrap="square" rtlCol="0">
            <a:spAutoFit/>
          </a:bodyPr>
          <a:lstStyle/>
          <a:p>
            <a:pPr algn="ctr"/>
            <a:r>
              <a:rPr lang="en-US" b="1"/>
              <a:t>Permanently Shadowed Regions (Heating)</a:t>
            </a:r>
          </a:p>
        </p:txBody>
      </p:sp>
      <p:sp>
        <p:nvSpPr>
          <p:cNvPr id="7" name="TextBox 6">
            <a:extLst>
              <a:ext uri="{FF2B5EF4-FFF2-40B4-BE49-F238E27FC236}">
                <a16:creationId xmlns:a16="http://schemas.microsoft.com/office/drawing/2014/main" id="{041E2095-5DFF-FF87-2AA3-A8A851EF9FCE}"/>
              </a:ext>
            </a:extLst>
          </p:cNvPr>
          <p:cNvSpPr txBox="1"/>
          <p:nvPr/>
        </p:nvSpPr>
        <p:spPr>
          <a:xfrm>
            <a:off x="7484312" y="995423"/>
            <a:ext cx="3532032" cy="369332"/>
          </a:xfrm>
          <a:prstGeom prst="rect">
            <a:avLst/>
          </a:prstGeom>
          <a:noFill/>
        </p:spPr>
        <p:txBody>
          <a:bodyPr wrap="square" rtlCol="0">
            <a:spAutoFit/>
          </a:bodyPr>
          <a:lstStyle/>
          <a:p>
            <a:pPr algn="ctr"/>
            <a:r>
              <a:rPr lang="en-US" b="1"/>
              <a:t>Aluminized Mylar Shading</a:t>
            </a:r>
          </a:p>
        </p:txBody>
      </p:sp>
      <p:sp>
        <p:nvSpPr>
          <p:cNvPr id="2" name="TextBox 1">
            <a:extLst>
              <a:ext uri="{FF2B5EF4-FFF2-40B4-BE49-F238E27FC236}">
                <a16:creationId xmlns:a16="http://schemas.microsoft.com/office/drawing/2014/main" id="{62ED027E-6EE7-2D16-3FB1-FC01DE1C9E07}"/>
              </a:ext>
            </a:extLst>
          </p:cNvPr>
          <p:cNvSpPr txBox="1"/>
          <p:nvPr/>
        </p:nvSpPr>
        <p:spPr>
          <a:xfrm>
            <a:off x="959295" y="1446959"/>
            <a:ext cx="4191989" cy="1477328"/>
          </a:xfrm>
          <a:prstGeom prst="rect">
            <a:avLst/>
          </a:prstGeom>
          <a:noFill/>
        </p:spPr>
        <p:txBody>
          <a:bodyPr wrap="square" rtlCol="0">
            <a:spAutoFit/>
          </a:bodyPr>
          <a:lstStyle/>
          <a:p>
            <a:pPr marL="285750" indent="-285750">
              <a:buFont typeface="Arial" panose="020B0604020202020204" pitchFamily="34" charset="0"/>
              <a:buChar char="•"/>
            </a:pPr>
            <a:r>
              <a:rPr lang="en-US"/>
              <a:t>Simple, reliable resistive heating </a:t>
            </a:r>
          </a:p>
          <a:p>
            <a:pPr marL="285750" indent="-285750">
              <a:buFont typeface="Arial" panose="020B0604020202020204" pitchFamily="34" charset="0"/>
              <a:buChar char="•"/>
            </a:pPr>
            <a:r>
              <a:rPr lang="en-US"/>
              <a:t>Solid storage when fluid is not in use</a:t>
            </a:r>
            <a:endParaRPr lang="en-US" sz="1000"/>
          </a:p>
          <a:p>
            <a:pPr marL="285750" indent="-285750">
              <a:buFont typeface="Arial" panose="020B0604020202020204" pitchFamily="34" charset="0"/>
              <a:buChar char="•"/>
            </a:pPr>
            <a:r>
              <a:rPr lang="en-US"/>
              <a:t>Increases storage density</a:t>
            </a:r>
          </a:p>
          <a:p>
            <a:pPr marL="285750" indent="-285750">
              <a:buFont typeface="Arial" panose="020B0604020202020204" pitchFamily="34" charset="0"/>
              <a:buChar char="•"/>
            </a:pPr>
            <a:r>
              <a:rPr lang="en-US"/>
              <a:t>Reduces energy consumption</a:t>
            </a:r>
          </a:p>
          <a:p>
            <a:pPr marL="285750" indent="-285750">
              <a:buFont typeface="Arial" panose="020B0604020202020204" pitchFamily="34" charset="0"/>
              <a:buChar char="•"/>
            </a:pPr>
            <a:endParaRPr lang="en-US"/>
          </a:p>
        </p:txBody>
      </p:sp>
      <p:pic>
        <p:nvPicPr>
          <p:cNvPr id="1026" name="Picture 2" descr="Lunar South Pole Atlas">
            <a:extLst>
              <a:ext uri="{FF2B5EF4-FFF2-40B4-BE49-F238E27FC236}">
                <a16:creationId xmlns:a16="http://schemas.microsoft.com/office/drawing/2014/main" id="{E81D96B8-50CA-6B7C-9487-7FC08B7DE4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990" y="3283489"/>
            <a:ext cx="4888603" cy="2759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0542AA-8B79-21FE-B698-AF3BF0490BC7}"/>
              </a:ext>
            </a:extLst>
          </p:cNvPr>
          <p:cNvSpPr txBox="1"/>
          <p:nvPr/>
        </p:nvSpPr>
        <p:spPr>
          <a:xfrm>
            <a:off x="1276790" y="6042669"/>
            <a:ext cx="3557001" cy="261610"/>
          </a:xfrm>
          <a:prstGeom prst="rect">
            <a:avLst/>
          </a:prstGeom>
          <a:noFill/>
        </p:spPr>
        <p:txBody>
          <a:bodyPr wrap="square" rtlCol="0">
            <a:spAutoFit/>
          </a:bodyPr>
          <a:lstStyle/>
          <a:p>
            <a:pPr algn="ctr"/>
            <a:r>
              <a:rPr lang="en-US" sz="1100">
                <a:hlinkClick r:id="rId4"/>
              </a:rPr>
              <a:t>https://www.lpi.usra.edu/lunar/lunar-south-pole-atlas/</a:t>
            </a:r>
            <a:r>
              <a:rPr lang="en-US" sz="1100"/>
              <a:t>   </a:t>
            </a:r>
            <a:endParaRPr lang="en-US" sz="1100" b="0">
              <a:effectLst/>
            </a:endParaRPr>
          </a:p>
        </p:txBody>
      </p:sp>
      <p:sp>
        <p:nvSpPr>
          <p:cNvPr id="5" name="TextBox 4">
            <a:extLst>
              <a:ext uri="{FF2B5EF4-FFF2-40B4-BE49-F238E27FC236}">
                <a16:creationId xmlns:a16="http://schemas.microsoft.com/office/drawing/2014/main" id="{0691219B-5709-611F-53A2-467ECDF1F71A}"/>
              </a:ext>
            </a:extLst>
          </p:cNvPr>
          <p:cNvSpPr txBox="1"/>
          <p:nvPr/>
        </p:nvSpPr>
        <p:spPr>
          <a:xfrm>
            <a:off x="6786058" y="1446959"/>
            <a:ext cx="4928540" cy="1200329"/>
          </a:xfrm>
          <a:prstGeom prst="rect">
            <a:avLst/>
          </a:prstGeom>
          <a:noFill/>
        </p:spPr>
        <p:txBody>
          <a:bodyPr wrap="square" rtlCol="0">
            <a:spAutoFit/>
          </a:bodyPr>
          <a:lstStyle/>
          <a:p>
            <a:pPr marL="285750" indent="-285750">
              <a:buFont typeface="Arial" panose="020B0604020202020204" pitchFamily="34" charset="0"/>
              <a:buChar char="•"/>
            </a:pPr>
            <a:r>
              <a:rPr lang="en-US"/>
              <a:t>Placed on surface above buried modules</a:t>
            </a:r>
          </a:p>
          <a:p>
            <a:pPr marL="285750" indent="-285750">
              <a:buFont typeface="Arial" panose="020B0604020202020204" pitchFamily="34" charset="0"/>
              <a:buChar char="•"/>
            </a:pPr>
            <a:r>
              <a:rPr lang="en-US"/>
              <a:t>Reduces absorption of solar energy and resulting regolith temperatures</a:t>
            </a:r>
          </a:p>
          <a:p>
            <a:pPr marL="285750" indent="-285750">
              <a:buFont typeface="Arial" panose="020B0604020202020204" pitchFamily="34" charset="0"/>
              <a:buChar char="•"/>
            </a:pPr>
            <a:r>
              <a:rPr lang="en-US"/>
              <a:t>Solution for above ground storage as well</a:t>
            </a:r>
          </a:p>
        </p:txBody>
      </p:sp>
      <p:pic>
        <p:nvPicPr>
          <p:cNvPr id="1028" name="Picture 4" descr="Color image of man working on spacecraft.">
            <a:extLst>
              <a:ext uri="{FF2B5EF4-FFF2-40B4-BE49-F238E27FC236}">
                <a16:creationId xmlns:a16="http://schemas.microsoft.com/office/drawing/2014/main" id="{656F6637-EA38-A98B-6EA6-881F35D3B8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6669" y="3022853"/>
            <a:ext cx="4607318" cy="3019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728669-A87C-E620-1830-947941A1D0E3}"/>
              </a:ext>
            </a:extLst>
          </p:cNvPr>
          <p:cNvSpPr txBox="1"/>
          <p:nvPr/>
        </p:nvSpPr>
        <p:spPr>
          <a:xfrm>
            <a:off x="7058813" y="6042669"/>
            <a:ext cx="4383030" cy="261610"/>
          </a:xfrm>
          <a:prstGeom prst="rect">
            <a:avLst/>
          </a:prstGeom>
          <a:noFill/>
        </p:spPr>
        <p:txBody>
          <a:bodyPr wrap="square" rtlCol="0">
            <a:spAutoFit/>
          </a:bodyPr>
          <a:lstStyle/>
          <a:p>
            <a:pPr algn="ctr"/>
            <a:r>
              <a:rPr lang="en-US" sz="1100">
                <a:hlinkClick r:id="rId6"/>
              </a:rPr>
              <a:t>https://science.nasa.gov/mission/cassini/thermal-blankets/</a:t>
            </a:r>
            <a:r>
              <a:rPr lang="en-US" sz="1100"/>
              <a:t> </a:t>
            </a:r>
            <a:endParaRPr lang="en-US" sz="1100" b="0">
              <a:effectLst/>
            </a:endParaRPr>
          </a:p>
        </p:txBody>
      </p:sp>
    </p:spTree>
    <p:extLst>
      <p:ext uri="{BB962C8B-B14F-4D97-AF65-F5344CB8AC3E}">
        <p14:creationId xmlns:p14="http://schemas.microsoft.com/office/powerpoint/2010/main" val="1282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E91E1-351F-76B6-2EBA-D99EA37B8C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DEA97DD-CB0D-F6C7-C5A5-10585EADB164}"/>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015859-F907-A446-17C1-85766065E52D}"/>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EC6D6B-040F-7659-9C65-CCC202E64184}"/>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E63637-279F-AC0A-EA1B-BA244363BD1B}"/>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63346278-3C45-B007-8FDE-E263D49874A0}"/>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Our testing plan (TRL4-TRL5 readiness)</a:t>
            </a:r>
          </a:p>
        </p:txBody>
      </p:sp>
      <p:sp>
        <p:nvSpPr>
          <p:cNvPr id="3" name="TextBox 2">
            <a:extLst>
              <a:ext uri="{FF2B5EF4-FFF2-40B4-BE49-F238E27FC236}">
                <a16:creationId xmlns:a16="http://schemas.microsoft.com/office/drawing/2014/main" id="{9BD793A9-A2C0-CBD7-CEA1-D504FA6E3E94}"/>
              </a:ext>
            </a:extLst>
          </p:cNvPr>
          <p:cNvSpPr txBox="1"/>
          <p:nvPr/>
        </p:nvSpPr>
        <p:spPr>
          <a:xfrm>
            <a:off x="580676" y="1120676"/>
            <a:ext cx="5923724" cy="4062651"/>
          </a:xfrm>
          <a:prstGeom prst="rect">
            <a:avLst/>
          </a:prstGeom>
          <a:noFill/>
        </p:spPr>
        <p:txBody>
          <a:bodyPr wrap="square" rtlCol="0">
            <a:spAutoFit/>
          </a:bodyPr>
          <a:lstStyle/>
          <a:p>
            <a:pPr marL="285750" indent="-285750">
              <a:buFont typeface="Arial" panose="020B0604020202020204" pitchFamily="34" charset="0"/>
              <a:buChar char="•"/>
            </a:pPr>
            <a:endParaRPr lang="en-US"/>
          </a:p>
          <a:p>
            <a:pPr marL="342900" indent="-342900">
              <a:buFont typeface="+mj-lt"/>
              <a:buAutoNum type="arabicPeriod"/>
            </a:pPr>
            <a:r>
              <a:rPr lang="en-US" sz="2400"/>
              <a:t>Study the scalability laws of the metal inflatable design through rapid manufacture and iteration,</a:t>
            </a:r>
          </a:p>
          <a:p>
            <a:pPr marL="342900" indent="-342900">
              <a:buFont typeface="+mj-lt"/>
              <a:buAutoNum type="arabicPeriod"/>
            </a:pPr>
            <a:r>
              <a:rPr lang="en-US" sz="2400"/>
              <a:t>Evaluate the reliability of the proposed manufacturing methods through repeatable testing campaigns</a:t>
            </a:r>
          </a:p>
          <a:p>
            <a:pPr marL="342900" indent="-342900">
              <a:buFont typeface="+mj-lt"/>
              <a:buAutoNum type="arabicPeriod"/>
            </a:pPr>
            <a:r>
              <a:rPr lang="en-US" sz="2400"/>
              <a:t>Evaluate the inflatable design within a variety of relevant lunar conditions to advance its flight-readiness to TRL 5 status.</a:t>
            </a:r>
          </a:p>
        </p:txBody>
      </p:sp>
      <p:grpSp>
        <p:nvGrpSpPr>
          <p:cNvPr id="16" name="Group 15">
            <a:extLst>
              <a:ext uri="{FF2B5EF4-FFF2-40B4-BE49-F238E27FC236}">
                <a16:creationId xmlns:a16="http://schemas.microsoft.com/office/drawing/2014/main" id="{2AB3E601-9BE0-45E9-FCD8-74D8CA657361}"/>
              </a:ext>
            </a:extLst>
          </p:cNvPr>
          <p:cNvGrpSpPr/>
          <p:nvPr/>
        </p:nvGrpSpPr>
        <p:grpSpPr>
          <a:xfrm>
            <a:off x="5359985" y="773377"/>
            <a:ext cx="8128000" cy="5418667"/>
            <a:chOff x="5821899" y="886430"/>
            <a:chExt cx="8128000" cy="5418667"/>
          </a:xfrm>
        </p:grpSpPr>
        <p:graphicFrame>
          <p:nvGraphicFramePr>
            <p:cNvPr id="4" name="Diagram 3">
              <a:extLst>
                <a:ext uri="{FF2B5EF4-FFF2-40B4-BE49-F238E27FC236}">
                  <a16:creationId xmlns:a16="http://schemas.microsoft.com/office/drawing/2014/main" id="{B65CEA81-5F36-1A54-2D15-6D69FD94A64D}"/>
                </a:ext>
              </a:extLst>
            </p:cNvPr>
            <p:cNvGraphicFramePr/>
            <p:nvPr>
              <p:extLst>
                <p:ext uri="{D42A27DB-BD31-4B8C-83A1-F6EECF244321}">
                  <p14:modId xmlns:p14="http://schemas.microsoft.com/office/powerpoint/2010/main" val="399608246"/>
                </p:ext>
              </p:extLst>
            </p:nvPr>
          </p:nvGraphicFramePr>
          <p:xfrm>
            <a:off x="5821899" y="8864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C061A80-07D8-945A-D024-F078E01C6106}"/>
                </a:ext>
              </a:extLst>
            </p:cNvPr>
            <p:cNvSpPr txBox="1"/>
            <p:nvPr/>
          </p:nvSpPr>
          <p:spPr>
            <a:xfrm>
              <a:off x="10396728" y="2651760"/>
              <a:ext cx="1097469" cy="600164"/>
            </a:xfrm>
            <a:prstGeom prst="rect">
              <a:avLst/>
            </a:prstGeom>
            <a:noFill/>
          </p:spPr>
          <p:txBody>
            <a:bodyPr wrap="square">
              <a:spAutoFit/>
            </a:bodyPr>
            <a:lstStyle/>
            <a:p>
              <a:pPr lvl="0" algn="ctr"/>
              <a:r>
                <a:rPr lang="en-US" sz="1100">
                  <a:solidFill>
                    <a:schemeClr val="bg1"/>
                  </a:solidFill>
                </a:rPr>
                <a:t>Cryogenic storage feasibility</a:t>
              </a:r>
            </a:p>
          </p:txBody>
        </p:sp>
        <p:sp>
          <p:nvSpPr>
            <p:cNvPr id="7" name="TextBox 6">
              <a:extLst>
                <a:ext uri="{FF2B5EF4-FFF2-40B4-BE49-F238E27FC236}">
                  <a16:creationId xmlns:a16="http://schemas.microsoft.com/office/drawing/2014/main" id="{9FCD8EE1-4C52-A468-C1A3-7C52B5194042}"/>
                </a:ext>
              </a:extLst>
            </p:cNvPr>
            <p:cNvSpPr txBox="1"/>
            <p:nvPr/>
          </p:nvSpPr>
          <p:spPr>
            <a:xfrm>
              <a:off x="8110728" y="1441704"/>
              <a:ext cx="1313335" cy="430887"/>
            </a:xfrm>
            <a:prstGeom prst="rect">
              <a:avLst/>
            </a:prstGeom>
            <a:noFill/>
          </p:spPr>
          <p:txBody>
            <a:bodyPr wrap="square">
              <a:spAutoFit/>
            </a:bodyPr>
            <a:lstStyle/>
            <a:p>
              <a:pPr lvl="0" algn="ctr"/>
              <a:r>
                <a:rPr lang="en-US" sz="1100">
                  <a:solidFill>
                    <a:schemeClr val="bg1"/>
                  </a:solidFill>
                </a:rPr>
                <a:t>Micrometeorite impact resistance</a:t>
              </a:r>
            </a:p>
          </p:txBody>
        </p:sp>
        <p:sp>
          <p:nvSpPr>
            <p:cNvPr id="8" name="TextBox 7">
              <a:extLst>
                <a:ext uri="{FF2B5EF4-FFF2-40B4-BE49-F238E27FC236}">
                  <a16:creationId xmlns:a16="http://schemas.microsoft.com/office/drawing/2014/main" id="{E9E4363F-34B2-C0EF-61A1-B9F8C30B1DC5}"/>
                </a:ext>
              </a:extLst>
            </p:cNvPr>
            <p:cNvSpPr txBox="1"/>
            <p:nvPr/>
          </p:nvSpPr>
          <p:spPr>
            <a:xfrm>
              <a:off x="8857488" y="5392162"/>
              <a:ext cx="1313335" cy="261610"/>
            </a:xfrm>
            <a:prstGeom prst="rect">
              <a:avLst/>
            </a:prstGeom>
            <a:noFill/>
          </p:spPr>
          <p:txBody>
            <a:bodyPr wrap="square">
              <a:spAutoFit/>
            </a:bodyPr>
            <a:lstStyle/>
            <a:p>
              <a:pPr lvl="0" algn="ctr"/>
              <a:r>
                <a:rPr lang="en-US" sz="1100">
                  <a:solidFill>
                    <a:schemeClr val="bg1"/>
                  </a:solidFill>
                </a:rPr>
                <a:t>Reliability of welds</a:t>
              </a:r>
            </a:p>
          </p:txBody>
        </p:sp>
        <p:sp>
          <p:nvSpPr>
            <p:cNvPr id="10" name="TextBox 9">
              <a:extLst>
                <a:ext uri="{FF2B5EF4-FFF2-40B4-BE49-F238E27FC236}">
                  <a16:creationId xmlns:a16="http://schemas.microsoft.com/office/drawing/2014/main" id="{5E49C0C2-D73A-CB89-2B9A-CD128ECA6183}"/>
                </a:ext>
              </a:extLst>
            </p:cNvPr>
            <p:cNvSpPr txBox="1"/>
            <p:nvPr/>
          </p:nvSpPr>
          <p:spPr>
            <a:xfrm>
              <a:off x="8110728" y="4132579"/>
              <a:ext cx="1313335" cy="261610"/>
            </a:xfrm>
            <a:prstGeom prst="rect">
              <a:avLst/>
            </a:prstGeom>
            <a:noFill/>
          </p:spPr>
          <p:txBody>
            <a:bodyPr wrap="square">
              <a:spAutoFit/>
            </a:bodyPr>
            <a:lstStyle/>
            <a:p>
              <a:pPr lvl="0" algn="ctr"/>
              <a:r>
                <a:rPr lang="en-US" sz="1100">
                  <a:solidFill>
                    <a:schemeClr val="bg1"/>
                  </a:solidFill>
                </a:rPr>
                <a:t>Strength testing</a:t>
              </a:r>
            </a:p>
          </p:txBody>
        </p:sp>
        <p:sp>
          <p:nvSpPr>
            <p:cNvPr id="15" name="TextBox 14">
              <a:extLst>
                <a:ext uri="{FF2B5EF4-FFF2-40B4-BE49-F238E27FC236}">
                  <a16:creationId xmlns:a16="http://schemas.microsoft.com/office/drawing/2014/main" id="{82FC7C1E-34AD-586F-4134-4C3701A4B704}"/>
                </a:ext>
              </a:extLst>
            </p:cNvPr>
            <p:cNvSpPr txBox="1"/>
            <p:nvPr/>
          </p:nvSpPr>
          <p:spPr>
            <a:xfrm>
              <a:off x="10288794" y="5407597"/>
              <a:ext cx="1313335" cy="430887"/>
            </a:xfrm>
            <a:prstGeom prst="rect">
              <a:avLst/>
            </a:prstGeom>
            <a:noFill/>
          </p:spPr>
          <p:txBody>
            <a:bodyPr wrap="square">
              <a:spAutoFit/>
            </a:bodyPr>
            <a:lstStyle/>
            <a:p>
              <a:pPr lvl="0" algn="ctr"/>
              <a:r>
                <a:rPr lang="en-US" sz="1100">
                  <a:solidFill>
                    <a:schemeClr val="bg1"/>
                  </a:solidFill>
                </a:rPr>
                <a:t>Effect of annealing on carbon steel</a:t>
              </a:r>
            </a:p>
          </p:txBody>
        </p:sp>
      </p:grpSp>
    </p:spTree>
    <p:extLst>
      <p:ext uri="{BB962C8B-B14F-4D97-AF65-F5344CB8AC3E}">
        <p14:creationId xmlns:p14="http://schemas.microsoft.com/office/powerpoint/2010/main" val="33816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BAE0B7-143D-D411-83BE-AE480A88112B}"/>
              </a:ext>
            </a:extLst>
          </p:cNvPr>
          <p:cNvSpPr/>
          <p:nvPr/>
        </p:nvSpPr>
        <p:spPr>
          <a:xfrm>
            <a:off x="0" y="0"/>
            <a:ext cx="12192000" cy="6858000"/>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C17BC-E0B8-4E5A-2722-E5308B16F972}"/>
              </a:ext>
            </a:extLst>
          </p:cNvPr>
          <p:cNvSpPr>
            <a:spLocks noGrp="1"/>
          </p:cNvSpPr>
          <p:nvPr>
            <p:ph type="title"/>
          </p:nvPr>
        </p:nvSpPr>
        <p:spPr>
          <a:xfrm>
            <a:off x="447675" y="2536825"/>
            <a:ext cx="10515600" cy="1325563"/>
          </a:xfrm>
        </p:spPr>
        <p:txBody>
          <a:bodyPr/>
          <a:lstStyle/>
          <a:p>
            <a:r>
              <a:rPr lang="en-US" b="1">
                <a:solidFill>
                  <a:schemeClr val="bg1"/>
                </a:solidFill>
              </a:rPr>
              <a:t>Testing &amp; Capabilities</a:t>
            </a:r>
          </a:p>
        </p:txBody>
      </p:sp>
      <p:sp>
        <p:nvSpPr>
          <p:cNvPr id="4" name="Rectangle 3">
            <a:extLst>
              <a:ext uri="{FF2B5EF4-FFF2-40B4-BE49-F238E27FC236}">
                <a16:creationId xmlns:a16="http://schemas.microsoft.com/office/drawing/2014/main" id="{C4D9F878-44B6-E8BB-F3EB-B23EE14AA206}"/>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7AF82C8-F35A-E420-FF4D-553ED14619B8}"/>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75EEA1-416D-9A01-7730-DAAB0E460FB4}"/>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Tree>
    <p:extLst>
      <p:ext uri="{BB962C8B-B14F-4D97-AF65-F5344CB8AC3E}">
        <p14:creationId xmlns:p14="http://schemas.microsoft.com/office/powerpoint/2010/main" val="113123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530FD737-15EE-A699-F7ED-5E2043D2A9B7}"/>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b="1">
                <a:solidFill>
                  <a:schemeClr val="bg1"/>
                </a:solidFill>
                <a:latin typeface="+mj-lt"/>
              </a:rPr>
              <a:t>Standardized Inflation Pressure</a:t>
            </a:r>
            <a:endParaRPr lang="en-US" sz="2800">
              <a:solidFill>
                <a:schemeClr val="bg1"/>
              </a:solidFill>
              <a:latin typeface="+mj-lt"/>
            </a:endParaRPr>
          </a:p>
        </p:txBody>
      </p:sp>
      <p:grpSp>
        <p:nvGrpSpPr>
          <p:cNvPr id="15" name="Group 14">
            <a:extLst>
              <a:ext uri="{FF2B5EF4-FFF2-40B4-BE49-F238E27FC236}">
                <a16:creationId xmlns:a16="http://schemas.microsoft.com/office/drawing/2014/main" id="{83EFD51F-4F16-8608-87A0-CEECC6D573AB}"/>
              </a:ext>
            </a:extLst>
          </p:cNvPr>
          <p:cNvGrpSpPr/>
          <p:nvPr/>
        </p:nvGrpSpPr>
        <p:grpSpPr>
          <a:xfrm>
            <a:off x="383301" y="2339179"/>
            <a:ext cx="5599169" cy="1588064"/>
            <a:chOff x="496831" y="2275940"/>
            <a:chExt cx="5876544" cy="1588064"/>
          </a:xfrm>
        </p:grpSpPr>
        <p:sp>
          <p:nvSpPr>
            <p:cNvPr id="16" name="TextBox 15">
              <a:extLst>
                <a:ext uri="{FF2B5EF4-FFF2-40B4-BE49-F238E27FC236}">
                  <a16:creationId xmlns:a16="http://schemas.microsoft.com/office/drawing/2014/main" id="{47DFDFD2-9403-35F3-622F-7105D3F9A649}"/>
                </a:ext>
              </a:extLst>
            </p:cNvPr>
            <p:cNvSpPr txBox="1"/>
            <p:nvPr/>
          </p:nvSpPr>
          <p:spPr>
            <a:xfrm>
              <a:off x="496831" y="2275940"/>
              <a:ext cx="587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Design Parameters</a:t>
              </a:r>
            </a:p>
          </p:txBody>
        </p:sp>
        <p:sp>
          <p:nvSpPr>
            <p:cNvPr id="17" name="TextBox 16">
              <a:extLst>
                <a:ext uri="{FF2B5EF4-FFF2-40B4-BE49-F238E27FC236}">
                  <a16:creationId xmlns:a16="http://schemas.microsoft.com/office/drawing/2014/main" id="{7765E29C-75ED-8A44-0367-9F8F6216F0C8}"/>
                </a:ext>
              </a:extLst>
            </p:cNvPr>
            <p:cNvSpPr txBox="1"/>
            <p:nvPr/>
          </p:nvSpPr>
          <p:spPr>
            <a:xfrm>
              <a:off x="496831" y="2663675"/>
              <a:ext cx="49202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Geometries: Pentagon, Hexagon, SEC.</a:t>
              </a:r>
            </a:p>
            <a:p>
              <a:pPr marL="285750" indent="-285750">
                <a:buFont typeface="Arial" panose="020B0604020202020204" pitchFamily="34" charset="0"/>
                <a:buChar char="•"/>
              </a:pPr>
              <a:r>
                <a:rPr lang="en-US"/>
                <a:t>Size: 12’’ diameter.</a:t>
              </a:r>
            </a:p>
            <a:p>
              <a:pPr marL="285750" indent="-285750">
                <a:buFont typeface="Arial" panose="020B0604020202020204" pitchFamily="34" charset="0"/>
                <a:buChar char="•"/>
              </a:pPr>
              <a:r>
                <a:rPr lang="en-US"/>
                <a:t>Thickness: 1mm.</a:t>
              </a:r>
            </a:p>
            <a:p>
              <a:pPr marL="285750" indent="-285750">
                <a:buFont typeface="Arial" panose="020B0604020202020204" pitchFamily="34" charset="0"/>
                <a:buChar char="•"/>
              </a:pPr>
              <a:r>
                <a:rPr lang="en-US"/>
                <a:t>Material: Stainless Steel 304. </a:t>
              </a:r>
            </a:p>
          </p:txBody>
        </p:sp>
      </p:grpSp>
      <p:grpSp>
        <p:nvGrpSpPr>
          <p:cNvPr id="18" name="Group 17">
            <a:extLst>
              <a:ext uri="{FF2B5EF4-FFF2-40B4-BE49-F238E27FC236}">
                <a16:creationId xmlns:a16="http://schemas.microsoft.com/office/drawing/2014/main" id="{1FD2CBF7-AEBD-4FF2-5692-9012627DF546}"/>
              </a:ext>
            </a:extLst>
          </p:cNvPr>
          <p:cNvGrpSpPr/>
          <p:nvPr/>
        </p:nvGrpSpPr>
        <p:grpSpPr>
          <a:xfrm>
            <a:off x="383301" y="1047574"/>
            <a:ext cx="5876544" cy="1032602"/>
            <a:chOff x="496831" y="985791"/>
            <a:chExt cx="5876544" cy="1032602"/>
          </a:xfrm>
        </p:grpSpPr>
        <p:sp>
          <p:nvSpPr>
            <p:cNvPr id="10" name="TextBox 9">
              <a:extLst>
                <a:ext uri="{FF2B5EF4-FFF2-40B4-BE49-F238E27FC236}">
                  <a16:creationId xmlns:a16="http://schemas.microsoft.com/office/drawing/2014/main" id="{AB524670-56E9-2280-DB2B-A0F47AA95BA1}"/>
                </a:ext>
              </a:extLst>
            </p:cNvPr>
            <p:cNvSpPr txBox="1"/>
            <p:nvPr/>
          </p:nvSpPr>
          <p:spPr>
            <a:xfrm>
              <a:off x="496831" y="985791"/>
              <a:ext cx="5876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Overview</a:t>
              </a:r>
            </a:p>
          </p:txBody>
        </p:sp>
        <p:sp>
          <p:nvSpPr>
            <p:cNvPr id="3" name="TextBox 2">
              <a:extLst>
                <a:ext uri="{FF2B5EF4-FFF2-40B4-BE49-F238E27FC236}">
                  <a16:creationId xmlns:a16="http://schemas.microsoft.com/office/drawing/2014/main" id="{A5F0A96D-5329-691F-31F6-41AFB69D425D}"/>
                </a:ext>
              </a:extLst>
            </p:cNvPr>
            <p:cNvSpPr txBox="1"/>
            <p:nvPr/>
          </p:nvSpPr>
          <p:spPr>
            <a:xfrm>
              <a:off x="496831" y="1372062"/>
              <a:ext cx="49202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Validate the </a:t>
              </a:r>
              <a:r>
                <a:rPr lang="en-US" b="1"/>
                <a:t>reliability and consistency </a:t>
              </a:r>
              <a:r>
                <a:rPr lang="en-US"/>
                <a:t>of three module geometries. </a:t>
              </a:r>
            </a:p>
          </p:txBody>
        </p:sp>
      </p:grpSp>
      <p:pic>
        <p:nvPicPr>
          <p:cNvPr id="4" name="Picture 3" descr="A group of metal plates and boxes&#10;&#10;Description automatically generated">
            <a:extLst>
              <a:ext uri="{FF2B5EF4-FFF2-40B4-BE49-F238E27FC236}">
                <a16:creationId xmlns:a16="http://schemas.microsoft.com/office/drawing/2014/main" id="{9BA4A0D9-333B-CEE8-2179-8605B4CC505E}"/>
              </a:ext>
            </a:extLst>
          </p:cNvPr>
          <p:cNvPicPr>
            <a:picLocks noChangeAspect="1"/>
          </p:cNvPicPr>
          <p:nvPr/>
        </p:nvPicPr>
        <p:blipFill>
          <a:blip r:embed="rId2" cstate="screen">
            <a:extLst>
              <a:ext uri="{28A0092B-C50C-407E-A947-70E740481C1C}">
                <a14:useLocalDpi xmlns:a14="http://schemas.microsoft.com/office/drawing/2010/main"/>
              </a:ext>
            </a:extLst>
          </a:blip>
          <a:srcRect l="28571" t="-436" r="-657"/>
          <a:stretch/>
        </p:blipFill>
        <p:spPr>
          <a:xfrm>
            <a:off x="6783271" y="1047574"/>
            <a:ext cx="5025428" cy="4884073"/>
          </a:xfrm>
          <a:prstGeom prst="rect">
            <a:avLst/>
          </a:prstGeom>
        </p:spPr>
      </p:pic>
      <p:grpSp>
        <p:nvGrpSpPr>
          <p:cNvPr id="8" name="Group 7">
            <a:extLst>
              <a:ext uri="{FF2B5EF4-FFF2-40B4-BE49-F238E27FC236}">
                <a16:creationId xmlns:a16="http://schemas.microsoft.com/office/drawing/2014/main" id="{6F5723DF-06A0-4EFA-F8CB-BA8AE6DBED92}"/>
              </a:ext>
            </a:extLst>
          </p:cNvPr>
          <p:cNvGrpSpPr/>
          <p:nvPr/>
        </p:nvGrpSpPr>
        <p:grpSpPr>
          <a:xfrm>
            <a:off x="383301" y="4186245"/>
            <a:ext cx="6110342" cy="1846660"/>
            <a:chOff x="554181" y="4054126"/>
            <a:chExt cx="6110342" cy="1846660"/>
          </a:xfrm>
        </p:grpSpPr>
        <p:sp>
          <p:nvSpPr>
            <p:cNvPr id="2" name="TextBox 1">
              <a:extLst>
                <a:ext uri="{FF2B5EF4-FFF2-40B4-BE49-F238E27FC236}">
                  <a16:creationId xmlns:a16="http://schemas.microsoft.com/office/drawing/2014/main" id="{7274EC38-423E-0D16-1063-3C480339074C}"/>
                </a:ext>
              </a:extLst>
            </p:cNvPr>
            <p:cNvSpPr txBox="1"/>
            <p:nvPr/>
          </p:nvSpPr>
          <p:spPr>
            <a:xfrm>
              <a:off x="554181" y="4423458"/>
              <a:ext cx="574990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Pressures &lt; 150psi: Submerge modules in water and inflate with air compressor to measure  water displacement. </a:t>
              </a:r>
            </a:p>
            <a:p>
              <a:pPr marL="285750" indent="-285750">
                <a:buFont typeface="Arial"/>
                <a:buChar char="•"/>
              </a:pPr>
              <a:r>
                <a:rPr lang="en-US"/>
                <a:t>Pressures &gt; 150psi: Inflate with pressure washer, then measure volume by weighting the module with water. </a:t>
              </a:r>
            </a:p>
          </p:txBody>
        </p:sp>
        <p:sp>
          <p:nvSpPr>
            <p:cNvPr id="7" name="TextBox 6">
              <a:extLst>
                <a:ext uri="{FF2B5EF4-FFF2-40B4-BE49-F238E27FC236}">
                  <a16:creationId xmlns:a16="http://schemas.microsoft.com/office/drawing/2014/main" id="{BBEA4FC3-002B-5A69-CF54-D5C65A14D498}"/>
                </a:ext>
              </a:extLst>
            </p:cNvPr>
            <p:cNvSpPr txBox="1"/>
            <p:nvPr/>
          </p:nvSpPr>
          <p:spPr>
            <a:xfrm>
              <a:off x="554181" y="4054126"/>
              <a:ext cx="6110342" cy="369332"/>
            </a:xfrm>
            <a:prstGeom prst="rect">
              <a:avLst/>
            </a:prstGeom>
            <a:noFill/>
          </p:spPr>
          <p:txBody>
            <a:bodyPr wrap="square">
              <a:spAutoFit/>
            </a:bodyPr>
            <a:lstStyle/>
            <a:p>
              <a:r>
                <a:rPr lang="en-US" b="1"/>
                <a:t>Volume Measurement Methods </a:t>
              </a:r>
            </a:p>
          </p:txBody>
        </p:sp>
      </p:grpSp>
      <p:sp>
        <p:nvSpPr>
          <p:cNvPr id="20" name="TextBox 19">
            <a:extLst>
              <a:ext uri="{FF2B5EF4-FFF2-40B4-BE49-F238E27FC236}">
                <a16:creationId xmlns:a16="http://schemas.microsoft.com/office/drawing/2014/main" id="{2F02C4DA-936B-D041-1387-5B8157EA2758}"/>
              </a:ext>
            </a:extLst>
          </p:cNvPr>
          <p:cNvSpPr txBox="1"/>
          <p:nvPr/>
        </p:nvSpPr>
        <p:spPr>
          <a:xfrm>
            <a:off x="6783271" y="5950391"/>
            <a:ext cx="5025428" cy="307777"/>
          </a:xfrm>
          <a:prstGeom prst="rect">
            <a:avLst/>
          </a:prstGeom>
          <a:noFill/>
        </p:spPr>
        <p:txBody>
          <a:bodyPr wrap="square">
            <a:spAutoFit/>
          </a:bodyPr>
          <a:lstStyle/>
          <a:p>
            <a:pPr algn="r"/>
            <a:r>
              <a:rPr lang="en-US" sz="1400" i="1"/>
              <a:t>Fifteen Modules utilized for SPI Testing, Pre-Inflation</a:t>
            </a:r>
          </a:p>
        </p:txBody>
      </p:sp>
    </p:spTree>
    <p:extLst>
      <p:ext uri="{BB962C8B-B14F-4D97-AF65-F5344CB8AC3E}">
        <p14:creationId xmlns:p14="http://schemas.microsoft.com/office/powerpoint/2010/main" val="22763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530FD737-15EE-A699-F7ED-5E2043D2A9B7}"/>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b="1">
                <a:solidFill>
                  <a:schemeClr val="bg1"/>
                </a:solidFill>
                <a:latin typeface="+mj-lt"/>
              </a:rPr>
              <a:t>Standardized Inflation Pressure</a:t>
            </a:r>
            <a:endParaRPr lang="en-US" sz="2800">
              <a:solidFill>
                <a:schemeClr val="bg1"/>
              </a:solidFill>
              <a:latin typeface="+mj-lt"/>
            </a:endParaRPr>
          </a:p>
        </p:txBody>
      </p:sp>
      <p:pic>
        <p:nvPicPr>
          <p:cNvPr id="2" name="Picture 1" descr="A group of metal objects on a concrete surface&#10;&#10;Description automatically generated">
            <a:extLst>
              <a:ext uri="{FF2B5EF4-FFF2-40B4-BE49-F238E27FC236}">
                <a16:creationId xmlns:a16="http://schemas.microsoft.com/office/drawing/2014/main" id="{D315961E-8845-B67D-BEC8-28CB9BE4E5C7}"/>
              </a:ext>
            </a:extLst>
          </p:cNvPr>
          <p:cNvPicPr>
            <a:picLocks noChangeAspect="1"/>
          </p:cNvPicPr>
          <p:nvPr/>
        </p:nvPicPr>
        <p:blipFill>
          <a:blip r:embed="rId2" cstate="screen">
            <a:extLst>
              <a:ext uri="{28A0092B-C50C-407E-A947-70E740481C1C}">
                <a14:useLocalDpi xmlns:a14="http://schemas.microsoft.com/office/drawing/2010/main"/>
              </a:ext>
            </a:extLst>
          </a:blip>
          <a:srcRect t="56118" r="9603" b="7806"/>
          <a:stretch/>
        </p:blipFill>
        <p:spPr>
          <a:xfrm>
            <a:off x="319446" y="4668780"/>
            <a:ext cx="5715001" cy="1379860"/>
          </a:xfrm>
          <a:prstGeom prst="rect">
            <a:avLst/>
          </a:prstGeom>
        </p:spPr>
      </p:pic>
      <p:pic>
        <p:nvPicPr>
          <p:cNvPr id="16" name="Picture 15" descr="A group of metal objects on a concrete surface&#10;&#10;Description automatically generated">
            <a:extLst>
              <a:ext uri="{FF2B5EF4-FFF2-40B4-BE49-F238E27FC236}">
                <a16:creationId xmlns:a16="http://schemas.microsoft.com/office/drawing/2014/main" id="{B2D2141A-947B-312D-A2AF-120568B36052}"/>
              </a:ext>
            </a:extLst>
          </p:cNvPr>
          <p:cNvPicPr>
            <a:picLocks noChangeAspect="1"/>
          </p:cNvPicPr>
          <p:nvPr/>
        </p:nvPicPr>
        <p:blipFill>
          <a:blip r:embed="rId3" cstate="screen">
            <a:extLst>
              <a:ext uri="{28A0092B-C50C-407E-A947-70E740481C1C}">
                <a14:useLocalDpi xmlns:a14="http://schemas.microsoft.com/office/drawing/2010/main"/>
              </a:ext>
            </a:extLst>
          </a:blip>
          <a:srcRect l="4097" t="5355" r="16773" b="63080"/>
          <a:stretch/>
        </p:blipFill>
        <p:spPr>
          <a:xfrm>
            <a:off x="6156436" y="4668780"/>
            <a:ext cx="5714999" cy="1379860"/>
          </a:xfrm>
          <a:prstGeom prst="rect">
            <a:avLst/>
          </a:prstGeom>
        </p:spPr>
      </p:pic>
      <p:pic>
        <p:nvPicPr>
          <p:cNvPr id="6" name="Picture 5">
            <a:extLst>
              <a:ext uri="{FF2B5EF4-FFF2-40B4-BE49-F238E27FC236}">
                <a16:creationId xmlns:a16="http://schemas.microsoft.com/office/drawing/2014/main" id="{7ED6BD70-D609-B143-30C5-B3310D9457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566" y="943308"/>
            <a:ext cx="5715000" cy="3533775"/>
          </a:xfrm>
          <a:prstGeom prst="rect">
            <a:avLst/>
          </a:prstGeom>
          <a:ln w="12700">
            <a:solidFill>
              <a:schemeClr val="tx1"/>
            </a:solidFill>
          </a:ln>
        </p:spPr>
      </p:pic>
      <p:pic>
        <p:nvPicPr>
          <p:cNvPr id="18" name="Picture 17" descr="A graph with different colored lines&#10;&#10;Description automatically generated">
            <a:extLst>
              <a:ext uri="{FF2B5EF4-FFF2-40B4-BE49-F238E27FC236}">
                <a16:creationId xmlns:a16="http://schemas.microsoft.com/office/drawing/2014/main" id="{6C60521E-B5DA-8FB4-4A90-7676213D6D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6436" y="943307"/>
            <a:ext cx="5715000" cy="3533775"/>
          </a:xfrm>
          <a:prstGeom prst="rect">
            <a:avLst/>
          </a:prstGeom>
          <a:ln w="12700">
            <a:solidFill>
              <a:schemeClr val="tx1"/>
            </a:solidFill>
          </a:ln>
        </p:spPr>
      </p:pic>
      <p:sp>
        <p:nvSpPr>
          <p:cNvPr id="20" name="TextBox 19">
            <a:extLst>
              <a:ext uri="{FF2B5EF4-FFF2-40B4-BE49-F238E27FC236}">
                <a16:creationId xmlns:a16="http://schemas.microsoft.com/office/drawing/2014/main" id="{41920FC3-C059-EC87-9FBB-991E47A22435}"/>
              </a:ext>
            </a:extLst>
          </p:cNvPr>
          <p:cNvSpPr txBox="1"/>
          <p:nvPr/>
        </p:nvSpPr>
        <p:spPr>
          <a:xfrm>
            <a:off x="6824836" y="6053105"/>
            <a:ext cx="5025428" cy="307777"/>
          </a:xfrm>
          <a:prstGeom prst="rect">
            <a:avLst/>
          </a:prstGeom>
          <a:noFill/>
        </p:spPr>
        <p:txBody>
          <a:bodyPr wrap="square">
            <a:spAutoFit/>
          </a:bodyPr>
          <a:lstStyle/>
          <a:p>
            <a:pPr algn="r"/>
            <a:r>
              <a:rPr lang="en-US" sz="1400" i="1"/>
              <a:t>Five Inflated and Burst Octagons</a:t>
            </a:r>
          </a:p>
        </p:txBody>
      </p:sp>
      <p:sp>
        <p:nvSpPr>
          <p:cNvPr id="21" name="TextBox 20">
            <a:extLst>
              <a:ext uri="{FF2B5EF4-FFF2-40B4-BE49-F238E27FC236}">
                <a16:creationId xmlns:a16="http://schemas.microsoft.com/office/drawing/2014/main" id="{0A860D12-0FDC-6D5C-8FB5-32177B46A639}"/>
              </a:ext>
            </a:extLst>
          </p:cNvPr>
          <p:cNvSpPr txBox="1"/>
          <p:nvPr/>
        </p:nvSpPr>
        <p:spPr>
          <a:xfrm>
            <a:off x="341737" y="6053105"/>
            <a:ext cx="5025428" cy="307777"/>
          </a:xfrm>
          <a:prstGeom prst="rect">
            <a:avLst/>
          </a:prstGeom>
          <a:noFill/>
        </p:spPr>
        <p:txBody>
          <a:bodyPr wrap="square">
            <a:spAutoFit/>
          </a:bodyPr>
          <a:lstStyle/>
          <a:p>
            <a:r>
              <a:rPr lang="en-US" sz="1400" i="1"/>
              <a:t>Five Inflated and Burst Pentagons</a:t>
            </a:r>
          </a:p>
        </p:txBody>
      </p:sp>
    </p:spTree>
    <p:extLst>
      <p:ext uri="{BB962C8B-B14F-4D97-AF65-F5344CB8AC3E}">
        <p14:creationId xmlns:p14="http://schemas.microsoft.com/office/powerpoint/2010/main" val="2939559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13BE-71F1-8123-3342-CE9C25B9760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EB82200-4B77-B9B0-E8DB-EDBF55BC3609}"/>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0AB2FB-0B64-E49B-764B-49B62D958F7E}"/>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4D90A3-852B-6D90-240A-8F1801497C58}"/>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927AA4-3924-25D7-E14F-9DE2D04D543C}"/>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177C3C8E-3A78-DC38-E459-85D3BA79D682}"/>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b="1">
                <a:solidFill>
                  <a:schemeClr val="bg1"/>
                </a:solidFill>
                <a:latin typeface="+mj-lt"/>
              </a:rPr>
              <a:t>Standardized Inflation Pressure</a:t>
            </a:r>
            <a:endParaRPr lang="en-US" sz="2800">
              <a:solidFill>
                <a:schemeClr val="bg1"/>
              </a:solidFill>
              <a:latin typeface="+mj-lt"/>
            </a:endParaRPr>
          </a:p>
        </p:txBody>
      </p:sp>
      <p:pic>
        <p:nvPicPr>
          <p:cNvPr id="2" name="Picture 1" descr="A group of metal objects on a concrete surface&#10;&#10;Description automatically generated">
            <a:extLst>
              <a:ext uri="{FF2B5EF4-FFF2-40B4-BE49-F238E27FC236}">
                <a16:creationId xmlns:a16="http://schemas.microsoft.com/office/drawing/2014/main" id="{515909C9-FFC9-CBC4-CC8F-6264AAEC1CC1}"/>
              </a:ext>
            </a:extLst>
          </p:cNvPr>
          <p:cNvPicPr>
            <a:picLocks noChangeAspect="1"/>
          </p:cNvPicPr>
          <p:nvPr/>
        </p:nvPicPr>
        <p:blipFill>
          <a:blip r:embed="rId3" cstate="screen">
            <a:extLst>
              <a:ext uri="{28A0092B-C50C-407E-A947-70E740481C1C}">
                <a14:useLocalDpi xmlns:a14="http://schemas.microsoft.com/office/drawing/2010/main"/>
              </a:ext>
            </a:extLst>
          </a:blip>
          <a:srcRect t="56118" r="9603" b="7806"/>
          <a:stretch/>
        </p:blipFill>
        <p:spPr>
          <a:xfrm>
            <a:off x="319446" y="4668780"/>
            <a:ext cx="5715001" cy="1379860"/>
          </a:xfrm>
          <a:prstGeom prst="rect">
            <a:avLst/>
          </a:prstGeom>
        </p:spPr>
      </p:pic>
      <p:pic>
        <p:nvPicPr>
          <p:cNvPr id="16" name="Picture 15" descr="A group of metal objects on a concrete surface&#10;&#10;Description automatically generated">
            <a:extLst>
              <a:ext uri="{FF2B5EF4-FFF2-40B4-BE49-F238E27FC236}">
                <a16:creationId xmlns:a16="http://schemas.microsoft.com/office/drawing/2014/main" id="{13936F38-88AD-E3D2-E0A5-615698C036BD}"/>
              </a:ext>
            </a:extLst>
          </p:cNvPr>
          <p:cNvPicPr>
            <a:picLocks noChangeAspect="1"/>
          </p:cNvPicPr>
          <p:nvPr/>
        </p:nvPicPr>
        <p:blipFill>
          <a:blip r:embed="rId4" cstate="screen">
            <a:extLst>
              <a:ext uri="{28A0092B-C50C-407E-A947-70E740481C1C}">
                <a14:useLocalDpi xmlns:a14="http://schemas.microsoft.com/office/drawing/2010/main"/>
              </a:ext>
            </a:extLst>
          </a:blip>
          <a:srcRect l="4097" t="5355" r="16773" b="63080"/>
          <a:stretch/>
        </p:blipFill>
        <p:spPr>
          <a:xfrm>
            <a:off x="6156436" y="4668780"/>
            <a:ext cx="5714999" cy="1379860"/>
          </a:xfrm>
          <a:prstGeom prst="rect">
            <a:avLst/>
          </a:prstGeom>
        </p:spPr>
      </p:pic>
      <p:pic>
        <p:nvPicPr>
          <p:cNvPr id="6" name="Picture 5">
            <a:extLst>
              <a:ext uri="{FF2B5EF4-FFF2-40B4-BE49-F238E27FC236}">
                <a16:creationId xmlns:a16="http://schemas.microsoft.com/office/drawing/2014/main" id="{D1710D88-A71F-E778-6ACC-4DCC0F518A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566" y="943308"/>
            <a:ext cx="5715000" cy="3533775"/>
          </a:xfrm>
          <a:prstGeom prst="rect">
            <a:avLst/>
          </a:prstGeom>
          <a:ln w="12700">
            <a:solidFill>
              <a:schemeClr val="tx1"/>
            </a:solidFill>
          </a:ln>
        </p:spPr>
      </p:pic>
      <p:pic>
        <p:nvPicPr>
          <p:cNvPr id="18" name="Picture 17" descr="A graph with different colored lines&#10;&#10;Description automatically generated">
            <a:extLst>
              <a:ext uri="{FF2B5EF4-FFF2-40B4-BE49-F238E27FC236}">
                <a16:creationId xmlns:a16="http://schemas.microsoft.com/office/drawing/2014/main" id="{92D7D949-72AC-C29E-A024-503D2F26C2D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56436" y="943307"/>
            <a:ext cx="5715000" cy="3533775"/>
          </a:xfrm>
          <a:prstGeom prst="rect">
            <a:avLst/>
          </a:prstGeom>
          <a:ln w="12700">
            <a:solidFill>
              <a:schemeClr val="tx1"/>
            </a:solidFill>
          </a:ln>
        </p:spPr>
      </p:pic>
      <p:sp>
        <p:nvSpPr>
          <p:cNvPr id="20" name="TextBox 19">
            <a:extLst>
              <a:ext uri="{FF2B5EF4-FFF2-40B4-BE49-F238E27FC236}">
                <a16:creationId xmlns:a16="http://schemas.microsoft.com/office/drawing/2014/main" id="{56C13EC7-4B98-EEED-D51D-67B6C85656A7}"/>
              </a:ext>
            </a:extLst>
          </p:cNvPr>
          <p:cNvSpPr txBox="1"/>
          <p:nvPr/>
        </p:nvSpPr>
        <p:spPr>
          <a:xfrm>
            <a:off x="6824836" y="6053105"/>
            <a:ext cx="5025428" cy="307777"/>
          </a:xfrm>
          <a:prstGeom prst="rect">
            <a:avLst/>
          </a:prstGeom>
          <a:noFill/>
        </p:spPr>
        <p:txBody>
          <a:bodyPr wrap="square">
            <a:spAutoFit/>
          </a:bodyPr>
          <a:lstStyle/>
          <a:p>
            <a:pPr algn="r"/>
            <a:r>
              <a:rPr lang="en-US" sz="1400" i="1"/>
              <a:t>Five Inflated and Burst Octagon Modules</a:t>
            </a:r>
          </a:p>
        </p:txBody>
      </p:sp>
      <p:sp>
        <p:nvSpPr>
          <p:cNvPr id="21" name="TextBox 20">
            <a:extLst>
              <a:ext uri="{FF2B5EF4-FFF2-40B4-BE49-F238E27FC236}">
                <a16:creationId xmlns:a16="http://schemas.microsoft.com/office/drawing/2014/main" id="{11E5BD06-5E06-131F-2D5B-1F7D5785E22C}"/>
              </a:ext>
            </a:extLst>
          </p:cNvPr>
          <p:cNvSpPr txBox="1"/>
          <p:nvPr/>
        </p:nvSpPr>
        <p:spPr>
          <a:xfrm>
            <a:off x="341737" y="6053105"/>
            <a:ext cx="5025428" cy="307777"/>
          </a:xfrm>
          <a:prstGeom prst="rect">
            <a:avLst/>
          </a:prstGeom>
          <a:noFill/>
        </p:spPr>
        <p:txBody>
          <a:bodyPr wrap="square">
            <a:spAutoFit/>
          </a:bodyPr>
          <a:lstStyle/>
          <a:p>
            <a:r>
              <a:rPr lang="en-US" sz="1400" i="1"/>
              <a:t>Five Inflated and Burst Pentagon Modules</a:t>
            </a:r>
          </a:p>
        </p:txBody>
      </p:sp>
      <p:cxnSp>
        <p:nvCxnSpPr>
          <p:cNvPr id="22" name="Straight Arrow Connector 21">
            <a:extLst>
              <a:ext uri="{FF2B5EF4-FFF2-40B4-BE49-F238E27FC236}">
                <a16:creationId xmlns:a16="http://schemas.microsoft.com/office/drawing/2014/main" id="{CE59BBFA-14B5-94C8-B943-852DC4D4E464}"/>
              </a:ext>
            </a:extLst>
          </p:cNvPr>
          <p:cNvCxnSpPr/>
          <p:nvPr/>
        </p:nvCxnSpPr>
        <p:spPr>
          <a:xfrm flipV="1">
            <a:off x="5362949" y="5689408"/>
            <a:ext cx="0" cy="51758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7C122B5-1E6B-3E97-5EBB-4B5DD11C35B7}"/>
              </a:ext>
            </a:extLst>
          </p:cNvPr>
          <p:cNvCxnSpPr/>
          <p:nvPr/>
        </p:nvCxnSpPr>
        <p:spPr>
          <a:xfrm flipV="1">
            <a:off x="3997100" y="5689407"/>
            <a:ext cx="0" cy="51758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B1ADB0D-6161-2CA4-6127-134B0BB61ADA}"/>
              </a:ext>
            </a:extLst>
          </p:cNvPr>
          <p:cNvCxnSpPr/>
          <p:nvPr/>
        </p:nvCxnSpPr>
        <p:spPr>
          <a:xfrm flipV="1">
            <a:off x="10236874" y="5689407"/>
            <a:ext cx="0" cy="51758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64A3AB2-F91D-257F-8582-CD0A35D9BE2B}"/>
              </a:ext>
            </a:extLst>
          </p:cNvPr>
          <p:cNvCxnSpPr/>
          <p:nvPr/>
        </p:nvCxnSpPr>
        <p:spPr>
          <a:xfrm flipV="1">
            <a:off x="10935613" y="5634773"/>
            <a:ext cx="0" cy="51758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4DF7EC8-D3A3-14F4-8729-7A58126DBA72}"/>
              </a:ext>
            </a:extLst>
          </p:cNvPr>
          <p:cNvCxnSpPr/>
          <p:nvPr/>
        </p:nvCxnSpPr>
        <p:spPr>
          <a:xfrm flipV="1">
            <a:off x="1222270" y="5358710"/>
            <a:ext cx="0" cy="51758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1640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530FD737-15EE-A699-F7ED-5E2043D2A9B7}"/>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b="1">
                <a:solidFill>
                  <a:schemeClr val="bg1"/>
                </a:solidFill>
                <a:latin typeface="+mj-lt"/>
              </a:rPr>
              <a:t>Standardized Inflation Pressure</a:t>
            </a:r>
            <a:endParaRPr lang="en-US" sz="2800">
              <a:solidFill>
                <a:schemeClr val="bg1"/>
              </a:solidFill>
              <a:latin typeface="+mj-lt"/>
            </a:endParaRPr>
          </a:p>
        </p:txBody>
      </p:sp>
      <p:pic>
        <p:nvPicPr>
          <p:cNvPr id="8" name="Picture 7" descr="A graph with numbers and lines&#10;&#10;Description automatically generated">
            <a:extLst>
              <a:ext uri="{FF2B5EF4-FFF2-40B4-BE49-F238E27FC236}">
                <a16:creationId xmlns:a16="http://schemas.microsoft.com/office/drawing/2014/main" id="{363F1D27-D30C-431E-03FB-DFA659F01B76}"/>
              </a:ext>
            </a:extLst>
          </p:cNvPr>
          <p:cNvPicPr>
            <a:picLocks noChangeAspect="1"/>
          </p:cNvPicPr>
          <p:nvPr/>
        </p:nvPicPr>
        <p:blipFill>
          <a:blip r:embed="rId2" cstate="screen">
            <a:extLst>
              <a:ext uri="{28A0092B-C50C-407E-A947-70E740481C1C}">
                <a14:useLocalDpi xmlns:a14="http://schemas.microsoft.com/office/drawing/2010/main"/>
              </a:ext>
            </a:extLst>
          </a:blip>
          <a:srcRect l="1780" r="445" b="2824"/>
          <a:stretch/>
        </p:blipFill>
        <p:spPr>
          <a:xfrm>
            <a:off x="5534109" y="1386158"/>
            <a:ext cx="6468214" cy="4048904"/>
          </a:xfrm>
          <a:prstGeom prst="rect">
            <a:avLst/>
          </a:prstGeom>
          <a:ln w="12700">
            <a:solidFill>
              <a:schemeClr val="tx1"/>
            </a:solidFill>
          </a:ln>
        </p:spPr>
      </p:pic>
      <p:pic>
        <p:nvPicPr>
          <p:cNvPr id="2" name="Picture 1" descr="A group of metal objects on a concrete surface&#10;&#10;Description automatically generated">
            <a:extLst>
              <a:ext uri="{FF2B5EF4-FFF2-40B4-BE49-F238E27FC236}">
                <a16:creationId xmlns:a16="http://schemas.microsoft.com/office/drawing/2014/main" id="{2172361B-1D36-D66E-7CD5-9CC61AD719C2}"/>
              </a:ext>
            </a:extLst>
          </p:cNvPr>
          <p:cNvPicPr>
            <a:picLocks noChangeAspect="1"/>
          </p:cNvPicPr>
          <p:nvPr/>
        </p:nvPicPr>
        <p:blipFill>
          <a:blip r:embed="rId3" cstate="screen">
            <a:extLst>
              <a:ext uri="{28A0092B-C50C-407E-A947-70E740481C1C}">
                <a14:useLocalDpi xmlns:a14="http://schemas.microsoft.com/office/drawing/2010/main"/>
              </a:ext>
            </a:extLst>
          </a:blip>
          <a:srcRect l="3841" t="31684" r="15493" b="40295"/>
          <a:stretch/>
        </p:blipFill>
        <p:spPr>
          <a:xfrm>
            <a:off x="189677" y="4332153"/>
            <a:ext cx="5233661" cy="1102909"/>
          </a:xfrm>
          <a:prstGeom prst="rect">
            <a:avLst/>
          </a:prstGeom>
        </p:spPr>
      </p:pic>
      <p:cxnSp>
        <p:nvCxnSpPr>
          <p:cNvPr id="5" name="Straight Connector 4">
            <a:extLst>
              <a:ext uri="{FF2B5EF4-FFF2-40B4-BE49-F238E27FC236}">
                <a16:creationId xmlns:a16="http://schemas.microsoft.com/office/drawing/2014/main" id="{A6F37045-9743-39CB-516B-ED6442019241}"/>
              </a:ext>
            </a:extLst>
          </p:cNvPr>
          <p:cNvCxnSpPr>
            <a:cxnSpLocks/>
          </p:cNvCxnSpPr>
          <p:nvPr/>
        </p:nvCxnSpPr>
        <p:spPr>
          <a:xfrm flipH="1">
            <a:off x="7878894" y="2188512"/>
            <a:ext cx="1" cy="2459593"/>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ED3E314-C42B-F823-C09C-5DF07AC4BEE9}"/>
              </a:ext>
            </a:extLst>
          </p:cNvPr>
          <p:cNvSpPr txBox="1"/>
          <p:nvPr/>
        </p:nvSpPr>
        <p:spPr>
          <a:xfrm>
            <a:off x="7314050" y="4818237"/>
            <a:ext cx="1129687" cy="646331"/>
          </a:xfrm>
          <a:prstGeom prst="rect">
            <a:avLst/>
          </a:prstGeom>
          <a:noFill/>
        </p:spPr>
        <p:txBody>
          <a:bodyPr wrap="square" rtlCol="0">
            <a:spAutoFit/>
          </a:bodyPr>
          <a:lstStyle/>
          <a:p>
            <a:pPr algn="ctr"/>
            <a:r>
              <a:rPr lang="en-US" sz="1200"/>
              <a:t>Air Compressor Limit</a:t>
            </a:r>
          </a:p>
        </p:txBody>
      </p:sp>
      <p:grpSp>
        <p:nvGrpSpPr>
          <p:cNvPr id="6" name="Group 5">
            <a:extLst>
              <a:ext uri="{FF2B5EF4-FFF2-40B4-BE49-F238E27FC236}">
                <a16:creationId xmlns:a16="http://schemas.microsoft.com/office/drawing/2014/main" id="{A752B3C5-9ABD-806C-3FE7-2E0DB0E3BF90}"/>
              </a:ext>
            </a:extLst>
          </p:cNvPr>
          <p:cNvGrpSpPr/>
          <p:nvPr/>
        </p:nvGrpSpPr>
        <p:grpSpPr>
          <a:xfrm>
            <a:off x="292318" y="1549674"/>
            <a:ext cx="4988812" cy="2140597"/>
            <a:chOff x="496831" y="985791"/>
            <a:chExt cx="5320842" cy="2140597"/>
          </a:xfrm>
        </p:grpSpPr>
        <p:sp>
          <p:nvSpPr>
            <p:cNvPr id="10" name="TextBox 9">
              <a:extLst>
                <a:ext uri="{FF2B5EF4-FFF2-40B4-BE49-F238E27FC236}">
                  <a16:creationId xmlns:a16="http://schemas.microsoft.com/office/drawing/2014/main" id="{DB6575EC-3EFE-6142-2236-E2AE0A8962C3}"/>
                </a:ext>
              </a:extLst>
            </p:cNvPr>
            <p:cNvSpPr txBox="1"/>
            <p:nvPr/>
          </p:nvSpPr>
          <p:spPr>
            <a:xfrm>
              <a:off x="496831" y="985791"/>
              <a:ext cx="47188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SEC Results</a:t>
              </a:r>
            </a:p>
          </p:txBody>
        </p:sp>
        <p:sp>
          <p:nvSpPr>
            <p:cNvPr id="15" name="TextBox 14">
              <a:extLst>
                <a:ext uri="{FF2B5EF4-FFF2-40B4-BE49-F238E27FC236}">
                  <a16:creationId xmlns:a16="http://schemas.microsoft.com/office/drawing/2014/main" id="{AE346F88-4F51-A250-A246-00B6B7653311}"/>
                </a:ext>
              </a:extLst>
            </p:cNvPr>
            <p:cNvSpPr txBox="1"/>
            <p:nvPr/>
          </p:nvSpPr>
          <p:spPr>
            <a:xfrm>
              <a:off x="496831" y="1372062"/>
              <a:ext cx="53208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Continuous deformation. </a:t>
              </a:r>
            </a:p>
            <a:p>
              <a:pPr marL="285750" indent="-285750">
                <a:buFont typeface="Arial"/>
                <a:buChar char="•"/>
              </a:pPr>
              <a:r>
                <a:rPr lang="en-US"/>
                <a:t>High initial slope before 50 psi. </a:t>
              </a:r>
            </a:p>
            <a:p>
              <a:pPr marL="285750" indent="-285750">
                <a:buFont typeface="Arial"/>
                <a:buChar char="•"/>
              </a:pPr>
              <a:r>
                <a:rPr lang="en-US" b="1"/>
                <a:t>Plateaus </a:t>
              </a:r>
              <a:r>
                <a:rPr lang="en-US"/>
                <a:t>at </a:t>
              </a:r>
              <a:r>
                <a:rPr lang="en-US" b="1"/>
                <a:t>50psi</a:t>
              </a:r>
              <a:r>
                <a:rPr lang="en-US"/>
                <a:t>, achieving max volume. </a:t>
              </a:r>
              <a:endParaRPr lang="en-US" b="1"/>
            </a:p>
            <a:p>
              <a:pPr marL="285750" indent="-285750">
                <a:buFont typeface="Arial"/>
                <a:buChar char="•"/>
              </a:pPr>
              <a:r>
                <a:rPr lang="en-US"/>
                <a:t>Withstands pressures </a:t>
              </a:r>
              <a:r>
                <a:rPr lang="en-US" b="1"/>
                <a:t>~10 times</a:t>
              </a:r>
              <a:r>
                <a:rPr lang="en-US"/>
                <a:t> bigger than that of octagon and pentagon geometries. </a:t>
              </a:r>
            </a:p>
            <a:p>
              <a:pPr marL="285750" indent="-285750">
                <a:buFont typeface="Arial"/>
                <a:buChar char="•"/>
              </a:pPr>
              <a:r>
                <a:rPr lang="en-US" b="1"/>
                <a:t>No buckling. </a:t>
              </a:r>
            </a:p>
          </p:txBody>
        </p:sp>
      </p:grpSp>
      <p:sp>
        <p:nvSpPr>
          <p:cNvPr id="16" name="TextBox 15">
            <a:extLst>
              <a:ext uri="{FF2B5EF4-FFF2-40B4-BE49-F238E27FC236}">
                <a16:creationId xmlns:a16="http://schemas.microsoft.com/office/drawing/2014/main" id="{5245472B-B1E7-A42D-A065-B3B56A32C416}"/>
              </a:ext>
            </a:extLst>
          </p:cNvPr>
          <p:cNvSpPr txBox="1"/>
          <p:nvPr/>
        </p:nvSpPr>
        <p:spPr>
          <a:xfrm>
            <a:off x="189677" y="4029943"/>
            <a:ext cx="5025428" cy="307777"/>
          </a:xfrm>
          <a:prstGeom prst="rect">
            <a:avLst/>
          </a:prstGeom>
          <a:noFill/>
        </p:spPr>
        <p:txBody>
          <a:bodyPr wrap="square">
            <a:spAutoFit/>
          </a:bodyPr>
          <a:lstStyle/>
          <a:p>
            <a:r>
              <a:rPr lang="en-US" sz="1400" i="1"/>
              <a:t>Five Inflated and Burst SEC Modules</a:t>
            </a:r>
          </a:p>
        </p:txBody>
      </p:sp>
    </p:spTree>
    <p:extLst>
      <p:ext uri="{BB962C8B-B14F-4D97-AF65-F5344CB8AC3E}">
        <p14:creationId xmlns:p14="http://schemas.microsoft.com/office/powerpoint/2010/main" val="34386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B524670-56E9-2280-DB2B-A0F47AA95BA1}"/>
              </a:ext>
            </a:extLst>
          </p:cNvPr>
          <p:cNvSpPr txBox="1"/>
          <p:nvPr/>
        </p:nvSpPr>
        <p:spPr>
          <a:xfrm>
            <a:off x="496831" y="1142076"/>
            <a:ext cx="5876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Overview</a:t>
            </a:r>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5" name="TextBox 14">
            <a:extLst>
              <a:ext uri="{FF2B5EF4-FFF2-40B4-BE49-F238E27FC236}">
                <a16:creationId xmlns:a16="http://schemas.microsoft.com/office/drawing/2014/main" id="{7ED66F56-E995-0AFD-3BD0-D02D882D3C5C}"/>
              </a:ext>
            </a:extLst>
          </p:cNvPr>
          <p:cNvSpPr txBox="1"/>
          <p:nvPr/>
        </p:nvSpPr>
        <p:spPr>
          <a:xfrm>
            <a:off x="496831" y="1617597"/>
            <a:ext cx="70838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Analyze relationship between </a:t>
            </a:r>
            <a:r>
              <a:rPr lang="en-US" sz="2000" b="1"/>
              <a:t>module deformation</a:t>
            </a:r>
            <a:r>
              <a:rPr lang="en-US" sz="2000"/>
              <a:t> and </a:t>
            </a:r>
            <a:r>
              <a:rPr lang="en-US" sz="2000" b="1"/>
              <a:t>inflation pressure </a:t>
            </a:r>
            <a:r>
              <a:rPr lang="en-US" sz="2000"/>
              <a:t>across design parameters. </a:t>
            </a:r>
          </a:p>
        </p:txBody>
      </p:sp>
      <p:grpSp>
        <p:nvGrpSpPr>
          <p:cNvPr id="19" name="Group 18">
            <a:extLst>
              <a:ext uri="{FF2B5EF4-FFF2-40B4-BE49-F238E27FC236}">
                <a16:creationId xmlns:a16="http://schemas.microsoft.com/office/drawing/2014/main" id="{409F29C7-FCFA-B4EE-CC85-548CC1F699B2}"/>
              </a:ext>
            </a:extLst>
          </p:cNvPr>
          <p:cNvGrpSpPr/>
          <p:nvPr/>
        </p:nvGrpSpPr>
        <p:grpSpPr>
          <a:xfrm>
            <a:off x="496831" y="2926051"/>
            <a:ext cx="11430710" cy="1550448"/>
            <a:chOff x="496831" y="2926051"/>
            <a:chExt cx="11430710" cy="1550448"/>
          </a:xfrm>
        </p:grpSpPr>
        <p:sp>
          <p:nvSpPr>
            <p:cNvPr id="16" name="TextBox 15">
              <a:extLst>
                <a:ext uri="{FF2B5EF4-FFF2-40B4-BE49-F238E27FC236}">
                  <a16:creationId xmlns:a16="http://schemas.microsoft.com/office/drawing/2014/main" id="{47DFDFD2-9403-35F3-622F-7105D3F9A649}"/>
                </a:ext>
              </a:extLst>
            </p:cNvPr>
            <p:cNvSpPr txBox="1"/>
            <p:nvPr/>
          </p:nvSpPr>
          <p:spPr>
            <a:xfrm>
              <a:off x="496831" y="2926051"/>
              <a:ext cx="587654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Design Parameters</a:t>
              </a:r>
            </a:p>
          </p:txBody>
        </p:sp>
        <p:sp>
          <p:nvSpPr>
            <p:cNvPr id="17" name="TextBox 16">
              <a:extLst>
                <a:ext uri="{FF2B5EF4-FFF2-40B4-BE49-F238E27FC236}">
                  <a16:creationId xmlns:a16="http://schemas.microsoft.com/office/drawing/2014/main" id="{7765E29C-75ED-8A44-0367-9F8F6216F0C8}"/>
                </a:ext>
              </a:extLst>
            </p:cNvPr>
            <p:cNvSpPr txBox="1"/>
            <p:nvPr/>
          </p:nvSpPr>
          <p:spPr>
            <a:xfrm>
              <a:off x="496831" y="3460836"/>
              <a:ext cx="1143071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t>Thicknesses: 1mm, 2mm. </a:t>
              </a:r>
            </a:p>
            <a:p>
              <a:pPr marL="285750" indent="-285750">
                <a:buFont typeface="Arial" panose="020B0604020202020204" pitchFamily="34" charset="0"/>
                <a:buChar char="•"/>
              </a:pPr>
              <a:r>
                <a:rPr lang="en-US" sz="2000"/>
                <a:t>Materials: Stainless Steel 304, Low-Carbon Steel 1008. </a:t>
              </a:r>
            </a:p>
            <a:p>
              <a:pPr marL="285750" indent="-285750">
                <a:buFont typeface="Arial" panose="020B0604020202020204" pitchFamily="34" charset="0"/>
                <a:buChar char="•"/>
              </a:pPr>
              <a:r>
                <a:rPr lang="en-US" sz="2000"/>
                <a:t>Geometries: Pentagon, Octagon, Hexagon, SEC. </a:t>
              </a:r>
            </a:p>
          </p:txBody>
        </p:sp>
      </p:grpSp>
      <p:sp>
        <p:nvSpPr>
          <p:cNvPr id="2" name="TextBox 1">
            <a:extLst>
              <a:ext uri="{FF2B5EF4-FFF2-40B4-BE49-F238E27FC236}">
                <a16:creationId xmlns:a16="http://schemas.microsoft.com/office/drawing/2014/main" id="{EEB60E7A-0FF0-47EA-9FB5-B3B71BC6E3C8}"/>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pic>
        <p:nvPicPr>
          <p:cNvPr id="5" name="Picture 4">
            <a:extLst>
              <a:ext uri="{FF2B5EF4-FFF2-40B4-BE49-F238E27FC236}">
                <a16:creationId xmlns:a16="http://schemas.microsoft.com/office/drawing/2014/main" id="{3F926B17-64C2-2728-2E94-AF94E313EB25}"/>
              </a:ext>
            </a:extLst>
          </p:cNvPr>
          <p:cNvPicPr>
            <a:picLocks noChangeAspect="1"/>
          </p:cNvPicPr>
          <p:nvPr/>
        </p:nvPicPr>
        <p:blipFill>
          <a:blip r:embed="rId2" cstate="screen">
            <a:extLst>
              <a:ext uri="{28A0092B-C50C-407E-A947-70E740481C1C}">
                <a14:useLocalDpi xmlns:a14="http://schemas.microsoft.com/office/drawing/2010/main"/>
              </a:ext>
            </a:extLst>
          </a:blip>
          <a:srcRect l="9990" t="10105" r="15148" b="12810"/>
          <a:stretch/>
        </p:blipFill>
        <p:spPr>
          <a:xfrm rot="16200000">
            <a:off x="8818214" y="3352718"/>
            <a:ext cx="2499395" cy="3431459"/>
          </a:xfrm>
          <a:prstGeom prst="rect">
            <a:avLst/>
          </a:prstGeom>
          <a:ln w="12700">
            <a:solidFill>
              <a:schemeClr val="tx1"/>
            </a:solidFill>
          </a:ln>
        </p:spPr>
      </p:pic>
      <p:pic>
        <p:nvPicPr>
          <p:cNvPr id="7" name="Picture 6" descr="A group of metal objects on the ground&#10;&#10;Description automatically generated">
            <a:extLst>
              <a:ext uri="{FF2B5EF4-FFF2-40B4-BE49-F238E27FC236}">
                <a16:creationId xmlns:a16="http://schemas.microsoft.com/office/drawing/2014/main" id="{7D6FF177-4B7F-7A9A-1A78-851589D68D43}"/>
              </a:ext>
            </a:extLst>
          </p:cNvPr>
          <p:cNvPicPr>
            <a:picLocks noChangeAspect="1"/>
          </p:cNvPicPr>
          <p:nvPr/>
        </p:nvPicPr>
        <p:blipFill>
          <a:blip r:embed="rId3" cstate="screen">
            <a:extLst>
              <a:ext uri="{28A0092B-C50C-407E-A947-70E740481C1C}">
                <a14:useLocalDpi xmlns:a14="http://schemas.microsoft.com/office/drawing/2010/main"/>
              </a:ext>
            </a:extLst>
          </a:blip>
          <a:srcRect l="10361" t="12704" r="11283" b="16032"/>
          <a:stretch/>
        </p:blipFill>
        <p:spPr>
          <a:xfrm rot="16200000">
            <a:off x="8653044" y="530292"/>
            <a:ext cx="2829737" cy="3431460"/>
          </a:xfrm>
          <a:prstGeom prst="rect">
            <a:avLst/>
          </a:prstGeom>
          <a:ln w="12700">
            <a:solidFill>
              <a:schemeClr val="tx1"/>
            </a:solidFill>
          </a:ln>
        </p:spPr>
      </p:pic>
      <p:sp>
        <p:nvSpPr>
          <p:cNvPr id="8" name="TextBox 7">
            <a:extLst>
              <a:ext uri="{FF2B5EF4-FFF2-40B4-BE49-F238E27FC236}">
                <a16:creationId xmlns:a16="http://schemas.microsoft.com/office/drawing/2014/main" id="{7A74E5B8-37A0-1E06-0BF1-E78A060EF487}"/>
              </a:ext>
            </a:extLst>
          </p:cNvPr>
          <p:cNvSpPr txBox="1"/>
          <p:nvPr/>
        </p:nvSpPr>
        <p:spPr>
          <a:xfrm>
            <a:off x="496831" y="5068447"/>
            <a:ext cx="6485395" cy="646331"/>
          </a:xfrm>
          <a:prstGeom prst="rect">
            <a:avLst/>
          </a:prstGeom>
          <a:noFill/>
        </p:spPr>
        <p:txBody>
          <a:bodyPr wrap="square" lIns="91440" tIns="45720" rIns="91440" bIns="45720" rtlCol="0" anchor="t">
            <a:spAutoFit/>
          </a:bodyPr>
          <a:lstStyle/>
          <a:p>
            <a:r>
              <a:rPr lang="en-US" i="1"/>
              <a:t>Top – Deformation vs. Pressure Modules Pre-Inflation. </a:t>
            </a:r>
          </a:p>
          <a:p>
            <a:r>
              <a:rPr lang="en-US" i="1"/>
              <a:t>Bottom – Deformation vs. Pressure Modules Post-Inflation.</a:t>
            </a:r>
          </a:p>
        </p:txBody>
      </p:sp>
    </p:spTree>
    <p:extLst>
      <p:ext uri="{BB962C8B-B14F-4D97-AF65-F5344CB8AC3E}">
        <p14:creationId xmlns:p14="http://schemas.microsoft.com/office/powerpoint/2010/main" val="34560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2" name="TextBox 1">
            <a:extLst>
              <a:ext uri="{FF2B5EF4-FFF2-40B4-BE49-F238E27FC236}">
                <a16:creationId xmlns:a16="http://schemas.microsoft.com/office/drawing/2014/main" id="{E6E5904B-11BA-4277-0926-8E55125A9DDE}"/>
              </a:ext>
            </a:extLst>
          </p:cNvPr>
          <p:cNvSpPr txBox="1"/>
          <p:nvPr/>
        </p:nvSpPr>
        <p:spPr>
          <a:xfrm>
            <a:off x="496831" y="5943513"/>
            <a:ext cx="6110342" cy="369332"/>
          </a:xfrm>
          <a:prstGeom prst="rect">
            <a:avLst/>
          </a:prstGeom>
          <a:noFill/>
        </p:spPr>
        <p:txBody>
          <a:bodyPr wrap="square">
            <a:spAutoFit/>
          </a:bodyPr>
          <a:lstStyle/>
          <a:p>
            <a:r>
              <a:rPr lang="en-US"/>
              <a:t>1mm =               2mm =</a:t>
            </a:r>
          </a:p>
        </p:txBody>
      </p:sp>
      <p:sp>
        <p:nvSpPr>
          <p:cNvPr id="3" name="Oval 2">
            <a:extLst>
              <a:ext uri="{FF2B5EF4-FFF2-40B4-BE49-F238E27FC236}">
                <a16:creationId xmlns:a16="http://schemas.microsoft.com/office/drawing/2014/main" id="{C9927689-4D13-CA3B-B230-14EF646DE626}"/>
              </a:ext>
            </a:extLst>
          </p:cNvPr>
          <p:cNvSpPr/>
          <p:nvPr/>
        </p:nvSpPr>
        <p:spPr>
          <a:xfrm>
            <a:off x="1393115" y="6014265"/>
            <a:ext cx="247426" cy="22544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BAD9DC3-E5C9-8AC2-1889-D803C858649E}"/>
              </a:ext>
            </a:extLst>
          </p:cNvPr>
          <p:cNvSpPr/>
          <p:nvPr/>
        </p:nvSpPr>
        <p:spPr>
          <a:xfrm>
            <a:off x="2739614" y="6014265"/>
            <a:ext cx="247426" cy="22544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showing the growth of pressure&#10;&#10;Description automatically generated">
            <a:extLst>
              <a:ext uri="{FF2B5EF4-FFF2-40B4-BE49-F238E27FC236}">
                <a16:creationId xmlns:a16="http://schemas.microsoft.com/office/drawing/2014/main" id="{D6BA7E97-C325-11F4-5D3B-5141E11813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1553" y="780364"/>
            <a:ext cx="6035099" cy="2477217"/>
          </a:xfrm>
          <a:prstGeom prst="rect">
            <a:avLst/>
          </a:prstGeom>
        </p:spPr>
      </p:pic>
      <p:pic>
        <p:nvPicPr>
          <p:cNvPr id="6" name="Picture 5" descr="A graph showing the growth of pressure&#10;&#10;Description automatically generated">
            <a:extLst>
              <a:ext uri="{FF2B5EF4-FFF2-40B4-BE49-F238E27FC236}">
                <a16:creationId xmlns:a16="http://schemas.microsoft.com/office/drawing/2014/main" id="{4A23CEB2-05B1-0AF5-31AA-87F45F67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1553" y="3622064"/>
            <a:ext cx="6046182" cy="2504926"/>
          </a:xfrm>
          <a:prstGeom prst="rect">
            <a:avLst/>
          </a:prstGeom>
        </p:spPr>
      </p:pic>
      <p:sp>
        <p:nvSpPr>
          <p:cNvPr id="7" name="TextBox 6">
            <a:extLst>
              <a:ext uri="{FF2B5EF4-FFF2-40B4-BE49-F238E27FC236}">
                <a16:creationId xmlns:a16="http://schemas.microsoft.com/office/drawing/2014/main" id="{7F867061-D47C-B839-CB6C-42588458C343}"/>
              </a:ext>
            </a:extLst>
          </p:cNvPr>
          <p:cNvSpPr txBox="1"/>
          <p:nvPr/>
        </p:nvSpPr>
        <p:spPr>
          <a:xfrm>
            <a:off x="496831" y="964275"/>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Thickness Selection</a:t>
            </a:r>
          </a:p>
        </p:txBody>
      </p:sp>
      <p:sp>
        <p:nvSpPr>
          <p:cNvPr id="16" name="TextBox 15">
            <a:extLst>
              <a:ext uri="{FF2B5EF4-FFF2-40B4-BE49-F238E27FC236}">
                <a16:creationId xmlns:a16="http://schemas.microsoft.com/office/drawing/2014/main" id="{A079E8F5-9D84-0C08-7A42-0972CD068B70}"/>
              </a:ext>
            </a:extLst>
          </p:cNvPr>
          <p:cNvSpPr txBox="1"/>
          <p:nvPr/>
        </p:nvSpPr>
        <p:spPr>
          <a:xfrm>
            <a:off x="496830" y="1448262"/>
            <a:ext cx="4087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material thickness</a:t>
            </a:r>
            <a:r>
              <a:rPr lang="en-US"/>
              <a:t>.</a:t>
            </a:r>
          </a:p>
        </p:txBody>
      </p:sp>
      <p:sp>
        <p:nvSpPr>
          <p:cNvPr id="17" name="TextBox 16">
            <a:extLst>
              <a:ext uri="{FF2B5EF4-FFF2-40B4-BE49-F238E27FC236}">
                <a16:creationId xmlns:a16="http://schemas.microsoft.com/office/drawing/2014/main" id="{37B0AA92-114A-719C-E7EE-8A6F7BF23578}"/>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8" name="TextBox 7">
            <a:extLst>
              <a:ext uri="{FF2B5EF4-FFF2-40B4-BE49-F238E27FC236}">
                <a16:creationId xmlns:a16="http://schemas.microsoft.com/office/drawing/2014/main" id="{E1A3DF36-8207-26E2-1D4A-505EB4FEF488}"/>
              </a:ext>
            </a:extLst>
          </p:cNvPr>
          <p:cNvSpPr txBox="1"/>
          <p:nvPr/>
        </p:nvSpPr>
        <p:spPr>
          <a:xfrm>
            <a:off x="6941224" y="3257581"/>
            <a:ext cx="5025428" cy="307777"/>
          </a:xfrm>
          <a:prstGeom prst="rect">
            <a:avLst/>
          </a:prstGeom>
          <a:noFill/>
        </p:spPr>
        <p:txBody>
          <a:bodyPr wrap="square">
            <a:spAutoFit/>
          </a:bodyPr>
          <a:lstStyle/>
          <a:p>
            <a:pPr algn="r"/>
            <a:r>
              <a:rPr lang="en-US" sz="1400" i="1"/>
              <a:t>Deformation vs. Pressure of Stainless Steel Modules</a:t>
            </a:r>
          </a:p>
        </p:txBody>
      </p:sp>
      <p:sp>
        <p:nvSpPr>
          <p:cNvPr id="10" name="TextBox 9">
            <a:extLst>
              <a:ext uri="{FF2B5EF4-FFF2-40B4-BE49-F238E27FC236}">
                <a16:creationId xmlns:a16="http://schemas.microsoft.com/office/drawing/2014/main" id="{19A3B2FC-456A-F19C-1CA3-11450C84D647}"/>
              </a:ext>
            </a:extLst>
          </p:cNvPr>
          <p:cNvSpPr txBox="1"/>
          <p:nvPr/>
        </p:nvSpPr>
        <p:spPr>
          <a:xfrm>
            <a:off x="6949074" y="6141921"/>
            <a:ext cx="5025428" cy="307777"/>
          </a:xfrm>
          <a:prstGeom prst="rect">
            <a:avLst/>
          </a:prstGeom>
          <a:noFill/>
        </p:spPr>
        <p:txBody>
          <a:bodyPr wrap="square">
            <a:spAutoFit/>
          </a:bodyPr>
          <a:lstStyle/>
          <a:p>
            <a:pPr algn="r"/>
            <a:r>
              <a:rPr lang="en-US" sz="1400" i="1"/>
              <a:t>Deformation vs. Pressure of Low-Carbon Steel Modules</a:t>
            </a:r>
          </a:p>
        </p:txBody>
      </p:sp>
    </p:spTree>
    <p:extLst>
      <p:ext uri="{BB962C8B-B14F-4D97-AF65-F5344CB8AC3E}">
        <p14:creationId xmlns:p14="http://schemas.microsoft.com/office/powerpoint/2010/main" val="3075684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95F5-340B-98CC-EB5B-EA3B0028F35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6AC7619-31A4-3892-6844-10C601EE31D5}"/>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C1D7A0-6316-1095-AF6D-09F8509B5D44}"/>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2102AE-B057-C743-C15F-AD13B7CEBCB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DC4C23-F21B-34E2-D806-8BE5F89F0F75}"/>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4" name="TextBox 3">
            <a:extLst>
              <a:ext uri="{FF2B5EF4-FFF2-40B4-BE49-F238E27FC236}">
                <a16:creationId xmlns:a16="http://schemas.microsoft.com/office/drawing/2014/main" id="{636D1B1F-D8EA-5C8B-C848-D9B7F181A447}"/>
              </a:ext>
            </a:extLst>
          </p:cNvPr>
          <p:cNvSpPr txBox="1"/>
          <p:nvPr/>
        </p:nvSpPr>
        <p:spPr>
          <a:xfrm>
            <a:off x="496831" y="5943513"/>
            <a:ext cx="6110342" cy="369332"/>
          </a:xfrm>
          <a:prstGeom prst="rect">
            <a:avLst/>
          </a:prstGeom>
          <a:noFill/>
        </p:spPr>
        <p:txBody>
          <a:bodyPr wrap="square">
            <a:spAutoFit/>
          </a:bodyPr>
          <a:lstStyle/>
          <a:p>
            <a:r>
              <a:rPr lang="en-US"/>
              <a:t>1mm =               2mm =</a:t>
            </a:r>
          </a:p>
        </p:txBody>
      </p:sp>
      <p:sp>
        <p:nvSpPr>
          <p:cNvPr id="5" name="Oval 4">
            <a:extLst>
              <a:ext uri="{FF2B5EF4-FFF2-40B4-BE49-F238E27FC236}">
                <a16:creationId xmlns:a16="http://schemas.microsoft.com/office/drawing/2014/main" id="{5A2F1AA9-85B0-8873-F44C-83A592D1DDFE}"/>
              </a:ext>
            </a:extLst>
          </p:cNvPr>
          <p:cNvSpPr/>
          <p:nvPr/>
        </p:nvSpPr>
        <p:spPr>
          <a:xfrm>
            <a:off x="1393115" y="6014265"/>
            <a:ext cx="247426" cy="22544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0D3846-5A34-1B16-06B7-92C50A2EB9F7}"/>
              </a:ext>
            </a:extLst>
          </p:cNvPr>
          <p:cNvSpPr/>
          <p:nvPr/>
        </p:nvSpPr>
        <p:spPr>
          <a:xfrm>
            <a:off x="2739614" y="6014265"/>
            <a:ext cx="247426" cy="22544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E3D531-3B31-90F6-2044-BA6DC727181F}"/>
              </a:ext>
            </a:extLst>
          </p:cNvPr>
          <p:cNvSpPr txBox="1"/>
          <p:nvPr/>
        </p:nvSpPr>
        <p:spPr>
          <a:xfrm>
            <a:off x="496831" y="964275"/>
            <a:ext cx="45723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Thickness Selection</a:t>
            </a:r>
          </a:p>
        </p:txBody>
      </p:sp>
      <p:sp>
        <p:nvSpPr>
          <p:cNvPr id="23" name="TextBox 22">
            <a:extLst>
              <a:ext uri="{FF2B5EF4-FFF2-40B4-BE49-F238E27FC236}">
                <a16:creationId xmlns:a16="http://schemas.microsoft.com/office/drawing/2014/main" id="{A05C44FD-F7AC-B9C3-3267-DF0BB7121487}"/>
              </a:ext>
            </a:extLst>
          </p:cNvPr>
          <p:cNvSpPr txBox="1"/>
          <p:nvPr/>
        </p:nvSpPr>
        <p:spPr>
          <a:xfrm>
            <a:off x="496830" y="1448262"/>
            <a:ext cx="4087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material thickness</a:t>
            </a:r>
            <a:r>
              <a:rPr lang="en-US"/>
              <a:t>.</a:t>
            </a:r>
          </a:p>
        </p:txBody>
      </p:sp>
      <p:sp>
        <p:nvSpPr>
          <p:cNvPr id="29" name="TextBox 28">
            <a:extLst>
              <a:ext uri="{FF2B5EF4-FFF2-40B4-BE49-F238E27FC236}">
                <a16:creationId xmlns:a16="http://schemas.microsoft.com/office/drawing/2014/main" id="{24DA71C0-D65A-3C0C-F6B0-481E9CEB474E}"/>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pic>
        <p:nvPicPr>
          <p:cNvPr id="79" name="Picture 78" descr="A graph showing the growth of pressure&#10;&#10;Description automatically generated">
            <a:extLst>
              <a:ext uri="{FF2B5EF4-FFF2-40B4-BE49-F238E27FC236}">
                <a16:creationId xmlns:a16="http://schemas.microsoft.com/office/drawing/2014/main" id="{4DD6125B-1EE1-3271-D9B4-72969ED52F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1553" y="3622064"/>
            <a:ext cx="6046182" cy="2504926"/>
          </a:xfrm>
          <a:prstGeom prst="rect">
            <a:avLst/>
          </a:prstGeom>
        </p:spPr>
      </p:pic>
      <p:pic>
        <p:nvPicPr>
          <p:cNvPr id="80" name="Picture 79" descr="A graph showing the growth of pressure&#10;&#10;Description automatically generated">
            <a:extLst>
              <a:ext uri="{FF2B5EF4-FFF2-40B4-BE49-F238E27FC236}">
                <a16:creationId xmlns:a16="http://schemas.microsoft.com/office/drawing/2014/main" id="{38328587-402B-95CC-676F-5C30BFC7D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1553" y="780364"/>
            <a:ext cx="6035099" cy="2477217"/>
          </a:xfrm>
          <a:prstGeom prst="rect">
            <a:avLst/>
          </a:prstGeom>
        </p:spPr>
      </p:pic>
      <mc:AlternateContent xmlns:mc="http://schemas.openxmlformats.org/markup-compatibility/2006" xmlns:p14="http://schemas.microsoft.com/office/powerpoint/2010/main">
        <mc:Choice Requires="p14">
          <p:contentPart p14:bwMode="auto" r:id="rId4">
            <p14:nvContentPartPr>
              <p14:cNvPr id="85" name="Ink 84">
                <a:extLst>
                  <a:ext uri="{FF2B5EF4-FFF2-40B4-BE49-F238E27FC236}">
                    <a16:creationId xmlns:a16="http://schemas.microsoft.com/office/drawing/2014/main" id="{37897814-C6A8-5AB3-C4B7-3C8BF3CBFAFA}"/>
                  </a:ext>
                </a:extLst>
              </p14:cNvPr>
              <p14:cNvContentPartPr/>
              <p14:nvPr/>
            </p14:nvContentPartPr>
            <p14:xfrm>
              <a:off x="6629387" y="1102349"/>
              <a:ext cx="1636200" cy="1387440"/>
            </p14:xfrm>
          </p:contentPart>
        </mc:Choice>
        <mc:Fallback xmlns="">
          <p:pic>
            <p:nvPicPr>
              <p:cNvPr id="85" name="Ink 84">
                <a:extLst>
                  <a:ext uri="{FF2B5EF4-FFF2-40B4-BE49-F238E27FC236}">
                    <a16:creationId xmlns:a16="http://schemas.microsoft.com/office/drawing/2014/main" id="{37897814-C6A8-5AB3-C4B7-3C8BF3CBFAFA}"/>
                  </a:ext>
                </a:extLst>
              </p:cNvPr>
              <p:cNvPicPr/>
              <p:nvPr/>
            </p:nvPicPr>
            <p:blipFill>
              <a:blip r:embed="rId5"/>
              <a:stretch>
                <a:fillRect/>
              </a:stretch>
            </p:blipFill>
            <p:spPr>
              <a:xfrm>
                <a:off x="6575387" y="994349"/>
                <a:ext cx="1743840" cy="160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6" name="Ink 85">
                <a:extLst>
                  <a:ext uri="{FF2B5EF4-FFF2-40B4-BE49-F238E27FC236}">
                    <a16:creationId xmlns:a16="http://schemas.microsoft.com/office/drawing/2014/main" id="{DECA60F8-0D25-500E-05CF-9B0645BC268E}"/>
                  </a:ext>
                </a:extLst>
              </p14:cNvPr>
              <p14:cNvContentPartPr/>
              <p14:nvPr/>
            </p14:nvContentPartPr>
            <p14:xfrm>
              <a:off x="6658907" y="1911989"/>
              <a:ext cx="1180080" cy="611280"/>
            </p14:xfrm>
          </p:contentPart>
        </mc:Choice>
        <mc:Fallback xmlns="">
          <p:pic>
            <p:nvPicPr>
              <p:cNvPr id="86" name="Ink 85">
                <a:extLst>
                  <a:ext uri="{FF2B5EF4-FFF2-40B4-BE49-F238E27FC236}">
                    <a16:creationId xmlns:a16="http://schemas.microsoft.com/office/drawing/2014/main" id="{DECA60F8-0D25-500E-05CF-9B0645BC268E}"/>
                  </a:ext>
                </a:extLst>
              </p:cNvPr>
              <p:cNvPicPr/>
              <p:nvPr/>
            </p:nvPicPr>
            <p:blipFill>
              <a:blip r:embed="rId7"/>
              <a:stretch>
                <a:fillRect/>
              </a:stretch>
            </p:blipFill>
            <p:spPr>
              <a:xfrm>
                <a:off x="6604907" y="1803989"/>
                <a:ext cx="1287720" cy="826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9" name="Ink 88">
                <a:extLst>
                  <a:ext uri="{FF2B5EF4-FFF2-40B4-BE49-F238E27FC236}">
                    <a16:creationId xmlns:a16="http://schemas.microsoft.com/office/drawing/2014/main" id="{D7E2EEFC-454E-28A2-5CE7-24B247656107}"/>
                  </a:ext>
                </a:extLst>
              </p14:cNvPr>
              <p14:cNvContentPartPr/>
              <p14:nvPr/>
            </p14:nvContentPartPr>
            <p14:xfrm>
              <a:off x="6633707" y="4931500"/>
              <a:ext cx="1096560" cy="368640"/>
            </p14:xfrm>
          </p:contentPart>
        </mc:Choice>
        <mc:Fallback xmlns="">
          <p:pic>
            <p:nvPicPr>
              <p:cNvPr id="89" name="Ink 88">
                <a:extLst>
                  <a:ext uri="{FF2B5EF4-FFF2-40B4-BE49-F238E27FC236}">
                    <a16:creationId xmlns:a16="http://schemas.microsoft.com/office/drawing/2014/main" id="{D7E2EEFC-454E-28A2-5CE7-24B247656107}"/>
                  </a:ext>
                </a:extLst>
              </p:cNvPr>
              <p:cNvPicPr/>
              <p:nvPr/>
            </p:nvPicPr>
            <p:blipFill>
              <a:blip r:embed="rId9"/>
              <a:stretch>
                <a:fillRect/>
              </a:stretch>
            </p:blipFill>
            <p:spPr>
              <a:xfrm>
                <a:off x="6579707" y="4823500"/>
                <a:ext cx="1204200" cy="584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0" name="Ink 89">
                <a:extLst>
                  <a:ext uri="{FF2B5EF4-FFF2-40B4-BE49-F238E27FC236}">
                    <a16:creationId xmlns:a16="http://schemas.microsoft.com/office/drawing/2014/main" id="{385052B6-FC7E-52DD-EF94-B422B2C0AA72}"/>
                  </a:ext>
                </a:extLst>
              </p14:cNvPr>
              <p14:cNvContentPartPr/>
              <p14:nvPr/>
            </p14:nvContentPartPr>
            <p14:xfrm>
              <a:off x="7465667" y="4887580"/>
              <a:ext cx="264600" cy="169200"/>
            </p14:xfrm>
          </p:contentPart>
        </mc:Choice>
        <mc:Fallback xmlns="">
          <p:pic>
            <p:nvPicPr>
              <p:cNvPr id="90" name="Ink 89">
                <a:extLst>
                  <a:ext uri="{FF2B5EF4-FFF2-40B4-BE49-F238E27FC236}">
                    <a16:creationId xmlns:a16="http://schemas.microsoft.com/office/drawing/2014/main" id="{385052B6-FC7E-52DD-EF94-B422B2C0AA72}"/>
                  </a:ext>
                </a:extLst>
              </p:cNvPr>
              <p:cNvPicPr/>
              <p:nvPr/>
            </p:nvPicPr>
            <p:blipFill>
              <a:blip r:embed="rId11"/>
              <a:stretch>
                <a:fillRect/>
              </a:stretch>
            </p:blipFill>
            <p:spPr>
              <a:xfrm>
                <a:off x="7411667" y="4779809"/>
                <a:ext cx="372240" cy="38438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2" name="Ink 91">
                <a:extLst>
                  <a:ext uri="{FF2B5EF4-FFF2-40B4-BE49-F238E27FC236}">
                    <a16:creationId xmlns:a16="http://schemas.microsoft.com/office/drawing/2014/main" id="{ABD6BC96-4317-5DB6-B8A2-7499743185CD}"/>
                  </a:ext>
                </a:extLst>
              </p14:cNvPr>
              <p14:cNvContentPartPr/>
              <p14:nvPr/>
            </p14:nvContentPartPr>
            <p14:xfrm>
              <a:off x="7199627" y="4885060"/>
              <a:ext cx="246960" cy="383400"/>
            </p14:xfrm>
          </p:contentPart>
        </mc:Choice>
        <mc:Fallback xmlns="">
          <p:pic>
            <p:nvPicPr>
              <p:cNvPr id="92" name="Ink 91">
                <a:extLst>
                  <a:ext uri="{FF2B5EF4-FFF2-40B4-BE49-F238E27FC236}">
                    <a16:creationId xmlns:a16="http://schemas.microsoft.com/office/drawing/2014/main" id="{ABD6BC96-4317-5DB6-B8A2-7499743185CD}"/>
                  </a:ext>
                </a:extLst>
              </p:cNvPr>
              <p:cNvPicPr/>
              <p:nvPr/>
            </p:nvPicPr>
            <p:blipFill>
              <a:blip r:embed="rId13"/>
              <a:stretch>
                <a:fillRect/>
              </a:stretch>
            </p:blipFill>
            <p:spPr>
              <a:xfrm>
                <a:off x="7145548" y="4776958"/>
                <a:ext cx="354757" cy="59924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3" name="Ink 92">
                <a:extLst>
                  <a:ext uri="{FF2B5EF4-FFF2-40B4-BE49-F238E27FC236}">
                    <a16:creationId xmlns:a16="http://schemas.microsoft.com/office/drawing/2014/main" id="{AFA86CDA-13C0-2F8E-38EC-A711A60754D8}"/>
                  </a:ext>
                </a:extLst>
              </p14:cNvPr>
              <p14:cNvContentPartPr/>
              <p14:nvPr/>
            </p14:nvContentPartPr>
            <p14:xfrm>
              <a:off x="7057427" y="4889380"/>
              <a:ext cx="325800" cy="398160"/>
            </p14:xfrm>
          </p:contentPart>
        </mc:Choice>
        <mc:Fallback xmlns="">
          <p:pic>
            <p:nvPicPr>
              <p:cNvPr id="93" name="Ink 92">
                <a:extLst>
                  <a:ext uri="{FF2B5EF4-FFF2-40B4-BE49-F238E27FC236}">
                    <a16:creationId xmlns:a16="http://schemas.microsoft.com/office/drawing/2014/main" id="{AFA86CDA-13C0-2F8E-38EC-A711A60754D8}"/>
                  </a:ext>
                </a:extLst>
              </p:cNvPr>
              <p:cNvPicPr/>
              <p:nvPr/>
            </p:nvPicPr>
            <p:blipFill>
              <a:blip r:embed="rId15"/>
              <a:stretch>
                <a:fillRect/>
              </a:stretch>
            </p:blipFill>
            <p:spPr>
              <a:xfrm>
                <a:off x="7003427" y="4781478"/>
                <a:ext cx="433440" cy="61360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4" name="Ink 93">
                <a:extLst>
                  <a:ext uri="{FF2B5EF4-FFF2-40B4-BE49-F238E27FC236}">
                    <a16:creationId xmlns:a16="http://schemas.microsoft.com/office/drawing/2014/main" id="{A6DA4779-8A78-36C8-A1ED-3C2FFA0E8732}"/>
                  </a:ext>
                </a:extLst>
              </p14:cNvPr>
              <p14:cNvContentPartPr/>
              <p14:nvPr/>
            </p14:nvContentPartPr>
            <p14:xfrm>
              <a:off x="7209347" y="4961380"/>
              <a:ext cx="509040" cy="348120"/>
            </p14:xfrm>
          </p:contentPart>
        </mc:Choice>
        <mc:Fallback xmlns="">
          <p:pic>
            <p:nvPicPr>
              <p:cNvPr id="94" name="Ink 93">
                <a:extLst>
                  <a:ext uri="{FF2B5EF4-FFF2-40B4-BE49-F238E27FC236}">
                    <a16:creationId xmlns:a16="http://schemas.microsoft.com/office/drawing/2014/main" id="{A6DA4779-8A78-36C8-A1ED-3C2FFA0E8732}"/>
                  </a:ext>
                </a:extLst>
              </p:cNvPr>
              <p:cNvPicPr/>
              <p:nvPr/>
            </p:nvPicPr>
            <p:blipFill>
              <a:blip r:embed="rId17"/>
              <a:stretch>
                <a:fillRect/>
              </a:stretch>
            </p:blipFill>
            <p:spPr>
              <a:xfrm>
                <a:off x="7155347" y="4853380"/>
                <a:ext cx="616680" cy="563760"/>
              </a:xfrm>
              <a:prstGeom prst="rect">
                <a:avLst/>
              </a:prstGeom>
            </p:spPr>
          </p:pic>
        </mc:Fallback>
      </mc:AlternateContent>
      <p:sp>
        <p:nvSpPr>
          <p:cNvPr id="2" name="Rectangle 1">
            <a:extLst>
              <a:ext uri="{FF2B5EF4-FFF2-40B4-BE49-F238E27FC236}">
                <a16:creationId xmlns:a16="http://schemas.microsoft.com/office/drawing/2014/main" id="{EB4FDC36-3121-84B0-440F-79249F455AC0}"/>
              </a:ext>
            </a:extLst>
          </p:cNvPr>
          <p:cNvSpPr/>
          <p:nvPr/>
        </p:nvSpPr>
        <p:spPr>
          <a:xfrm>
            <a:off x="6564086" y="854204"/>
            <a:ext cx="1792514" cy="1737293"/>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49B3F5-D768-BB65-D241-B3C31C685FF2}"/>
              </a:ext>
            </a:extLst>
          </p:cNvPr>
          <p:cNvSpPr/>
          <p:nvPr/>
        </p:nvSpPr>
        <p:spPr>
          <a:xfrm>
            <a:off x="6607173" y="3698388"/>
            <a:ext cx="1231814" cy="1737293"/>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983720F3-2F2E-5E69-44BC-EDFBA842A8A1}"/>
                  </a:ext>
                </a:extLst>
              </p14:cNvPr>
              <p14:cNvContentPartPr/>
              <p14:nvPr/>
            </p14:nvContentPartPr>
            <p14:xfrm>
              <a:off x="8091350" y="3098751"/>
              <a:ext cx="728640" cy="8280"/>
            </p14:xfrm>
          </p:contentPart>
        </mc:Choice>
        <mc:Fallback xmlns="">
          <p:pic>
            <p:nvPicPr>
              <p:cNvPr id="10" name="Ink 9">
                <a:extLst>
                  <a:ext uri="{FF2B5EF4-FFF2-40B4-BE49-F238E27FC236}">
                    <a16:creationId xmlns:a16="http://schemas.microsoft.com/office/drawing/2014/main" id="{983720F3-2F2E-5E69-44BC-EDFBA842A8A1}"/>
                  </a:ext>
                </a:extLst>
              </p:cNvPr>
              <p:cNvPicPr/>
              <p:nvPr/>
            </p:nvPicPr>
            <p:blipFill>
              <a:blip r:embed="rId19"/>
              <a:stretch>
                <a:fillRect/>
              </a:stretch>
            </p:blipFill>
            <p:spPr>
              <a:xfrm>
                <a:off x="8037350" y="2990751"/>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8E603C03-E2CD-AFC5-05E8-85F81F38AAF0}"/>
                  </a:ext>
                </a:extLst>
              </p14:cNvPr>
              <p14:cNvContentPartPr/>
              <p14:nvPr/>
            </p14:nvContentPartPr>
            <p14:xfrm>
              <a:off x="10029001" y="3090471"/>
              <a:ext cx="728640" cy="8280"/>
            </p14:xfrm>
          </p:contentPart>
        </mc:Choice>
        <mc:Fallback xmlns="">
          <p:pic>
            <p:nvPicPr>
              <p:cNvPr id="14" name="Ink 13">
                <a:extLst>
                  <a:ext uri="{FF2B5EF4-FFF2-40B4-BE49-F238E27FC236}">
                    <a16:creationId xmlns:a16="http://schemas.microsoft.com/office/drawing/2014/main" id="{8E603C03-E2CD-AFC5-05E8-85F81F38AAF0}"/>
                  </a:ext>
                </a:extLst>
              </p:cNvPr>
              <p:cNvPicPr/>
              <p:nvPr/>
            </p:nvPicPr>
            <p:blipFill>
              <a:blip r:embed="rId19"/>
              <a:stretch>
                <a:fillRect/>
              </a:stretch>
            </p:blipFill>
            <p:spPr>
              <a:xfrm>
                <a:off x="9975001" y="2982471"/>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142FCB3B-12A6-A36E-86E9-4E73DD1685C7}"/>
                  </a:ext>
                </a:extLst>
              </p14:cNvPr>
              <p14:cNvContentPartPr/>
              <p14:nvPr/>
            </p14:nvContentPartPr>
            <p14:xfrm>
              <a:off x="7901267" y="5843614"/>
              <a:ext cx="728640" cy="8280"/>
            </p14:xfrm>
          </p:contentPart>
        </mc:Choice>
        <mc:Fallback xmlns="">
          <p:pic>
            <p:nvPicPr>
              <p:cNvPr id="15" name="Ink 14">
                <a:extLst>
                  <a:ext uri="{FF2B5EF4-FFF2-40B4-BE49-F238E27FC236}">
                    <a16:creationId xmlns:a16="http://schemas.microsoft.com/office/drawing/2014/main" id="{142FCB3B-12A6-A36E-86E9-4E73DD1685C7}"/>
                  </a:ext>
                </a:extLst>
              </p:cNvPr>
              <p:cNvPicPr/>
              <p:nvPr/>
            </p:nvPicPr>
            <p:blipFill>
              <a:blip r:embed="rId19"/>
              <a:stretch>
                <a:fillRect/>
              </a:stretch>
            </p:blipFill>
            <p:spPr>
              <a:xfrm>
                <a:off x="7847267" y="5735614"/>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D0173AF3-256D-C46A-5553-D834D572A92B}"/>
                  </a:ext>
                </a:extLst>
              </p14:cNvPr>
              <p14:cNvContentPartPr/>
              <p14:nvPr/>
            </p14:nvContentPartPr>
            <p14:xfrm>
              <a:off x="6453347" y="5835334"/>
              <a:ext cx="728640" cy="8280"/>
            </p14:xfrm>
          </p:contentPart>
        </mc:Choice>
        <mc:Fallback xmlns="">
          <p:pic>
            <p:nvPicPr>
              <p:cNvPr id="17" name="Ink 16">
                <a:extLst>
                  <a:ext uri="{FF2B5EF4-FFF2-40B4-BE49-F238E27FC236}">
                    <a16:creationId xmlns:a16="http://schemas.microsoft.com/office/drawing/2014/main" id="{D0173AF3-256D-C46A-5553-D834D572A92B}"/>
                  </a:ext>
                </a:extLst>
              </p:cNvPr>
              <p:cNvPicPr/>
              <p:nvPr/>
            </p:nvPicPr>
            <p:blipFill>
              <a:blip r:embed="rId19"/>
              <a:stretch>
                <a:fillRect/>
              </a:stretch>
            </p:blipFill>
            <p:spPr>
              <a:xfrm>
                <a:off x="6399347" y="5727334"/>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A5CE3086-E5CE-278D-2936-CDE1CEE056EB}"/>
                  </a:ext>
                </a:extLst>
              </p14:cNvPr>
              <p14:cNvContentPartPr/>
              <p14:nvPr/>
            </p14:nvContentPartPr>
            <p14:xfrm>
              <a:off x="9434100" y="5852808"/>
              <a:ext cx="728640" cy="8280"/>
            </p14:xfrm>
          </p:contentPart>
        </mc:Choice>
        <mc:Fallback xmlns="">
          <p:pic>
            <p:nvPicPr>
              <p:cNvPr id="18" name="Ink 17">
                <a:extLst>
                  <a:ext uri="{FF2B5EF4-FFF2-40B4-BE49-F238E27FC236}">
                    <a16:creationId xmlns:a16="http://schemas.microsoft.com/office/drawing/2014/main" id="{A5CE3086-E5CE-278D-2936-CDE1CEE056EB}"/>
                  </a:ext>
                </a:extLst>
              </p:cNvPr>
              <p:cNvPicPr/>
              <p:nvPr/>
            </p:nvPicPr>
            <p:blipFill>
              <a:blip r:embed="rId19"/>
              <a:stretch>
                <a:fillRect/>
              </a:stretch>
            </p:blipFill>
            <p:spPr>
              <a:xfrm>
                <a:off x="9380100" y="5744808"/>
                <a:ext cx="836280" cy="223920"/>
              </a:xfrm>
              <a:prstGeom prst="rect">
                <a:avLst/>
              </a:prstGeom>
            </p:spPr>
          </p:pic>
        </mc:Fallback>
      </mc:AlternateContent>
      <p:sp>
        <p:nvSpPr>
          <p:cNvPr id="19" name="TextBox 18">
            <a:extLst>
              <a:ext uri="{FF2B5EF4-FFF2-40B4-BE49-F238E27FC236}">
                <a16:creationId xmlns:a16="http://schemas.microsoft.com/office/drawing/2014/main" id="{34945019-F804-A2CA-491E-3152E9C54AB5}"/>
              </a:ext>
            </a:extLst>
          </p:cNvPr>
          <p:cNvSpPr txBox="1"/>
          <p:nvPr/>
        </p:nvSpPr>
        <p:spPr>
          <a:xfrm>
            <a:off x="6941224" y="3257581"/>
            <a:ext cx="5025428" cy="307777"/>
          </a:xfrm>
          <a:prstGeom prst="rect">
            <a:avLst/>
          </a:prstGeom>
          <a:noFill/>
        </p:spPr>
        <p:txBody>
          <a:bodyPr wrap="square">
            <a:spAutoFit/>
          </a:bodyPr>
          <a:lstStyle/>
          <a:p>
            <a:pPr algn="r"/>
            <a:r>
              <a:rPr lang="en-US" sz="1400" i="1"/>
              <a:t>Deformation vs. Pressure of Stainless Steel Modules</a:t>
            </a:r>
          </a:p>
        </p:txBody>
      </p:sp>
      <p:sp>
        <p:nvSpPr>
          <p:cNvPr id="20" name="TextBox 19">
            <a:extLst>
              <a:ext uri="{FF2B5EF4-FFF2-40B4-BE49-F238E27FC236}">
                <a16:creationId xmlns:a16="http://schemas.microsoft.com/office/drawing/2014/main" id="{70F62BE2-0DB0-38E4-7519-0B5FDF626CC6}"/>
              </a:ext>
            </a:extLst>
          </p:cNvPr>
          <p:cNvSpPr txBox="1"/>
          <p:nvPr/>
        </p:nvSpPr>
        <p:spPr>
          <a:xfrm>
            <a:off x="6949074" y="6141921"/>
            <a:ext cx="5025428" cy="307777"/>
          </a:xfrm>
          <a:prstGeom prst="rect">
            <a:avLst/>
          </a:prstGeom>
          <a:noFill/>
        </p:spPr>
        <p:txBody>
          <a:bodyPr wrap="square">
            <a:spAutoFit/>
          </a:bodyPr>
          <a:lstStyle/>
          <a:p>
            <a:pPr algn="r"/>
            <a:r>
              <a:rPr lang="en-US" sz="1400" i="1"/>
              <a:t>Deformation vs. Pressure of Low-Carbon Steel Modules</a:t>
            </a:r>
          </a:p>
        </p:txBody>
      </p:sp>
      <p:sp>
        <p:nvSpPr>
          <p:cNvPr id="22" name="TextBox 21">
            <a:extLst>
              <a:ext uri="{FF2B5EF4-FFF2-40B4-BE49-F238E27FC236}">
                <a16:creationId xmlns:a16="http://schemas.microsoft.com/office/drawing/2014/main" id="{DD933140-AA3C-6008-3D26-8098CFB3F3FB}"/>
              </a:ext>
            </a:extLst>
          </p:cNvPr>
          <p:cNvSpPr txBox="1"/>
          <p:nvPr/>
        </p:nvSpPr>
        <p:spPr>
          <a:xfrm>
            <a:off x="496829" y="2560894"/>
            <a:ext cx="4753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1mm Performance:</a:t>
            </a:r>
          </a:p>
          <a:p>
            <a:r>
              <a:rPr lang="en-US" b="1"/>
              <a:t>Bigger expansion, lower burst pressures.</a:t>
            </a:r>
          </a:p>
        </p:txBody>
      </p:sp>
    </p:spTree>
    <p:extLst>
      <p:ext uri="{BB962C8B-B14F-4D97-AF65-F5344CB8AC3E}">
        <p14:creationId xmlns:p14="http://schemas.microsoft.com/office/powerpoint/2010/main" val="1861996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F8C58-97C7-F20A-670B-AD62688BE69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226957B-1AA6-D2B6-29BA-EACDC5758F8F}"/>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AAB1DE-BCA8-A6A9-F947-8295F544C39B}"/>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051D9F-7B91-F516-F126-7A04B0542BCD}"/>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E00B2B-FF7A-821A-ECA7-1BCB7A7CE9A5}"/>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884FC3BE-8F9B-F666-B723-70D9526090E9}"/>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State of the Art: Polymer-Based Inflatables</a:t>
            </a:r>
          </a:p>
        </p:txBody>
      </p:sp>
      <p:sp>
        <p:nvSpPr>
          <p:cNvPr id="4" name="TextBox 3">
            <a:extLst>
              <a:ext uri="{FF2B5EF4-FFF2-40B4-BE49-F238E27FC236}">
                <a16:creationId xmlns:a16="http://schemas.microsoft.com/office/drawing/2014/main" id="{465592D9-193C-8220-8A06-5C9204ADEC63}"/>
              </a:ext>
            </a:extLst>
          </p:cNvPr>
          <p:cNvSpPr txBox="1"/>
          <p:nvPr/>
        </p:nvSpPr>
        <p:spPr>
          <a:xfrm>
            <a:off x="-385211" y="1397877"/>
            <a:ext cx="491330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sz="2800"/>
          </a:p>
          <a:p>
            <a:pPr marL="742950" lvl="1" indent="-285750">
              <a:buFont typeface="Arial" panose="020B0604020202020204" pitchFamily="34" charset="0"/>
              <a:buChar char="•"/>
            </a:pPr>
            <a:r>
              <a:rPr lang="en-US" sz="2800"/>
              <a:t>Maximizes deployed-to-stowed volume </a:t>
            </a:r>
          </a:p>
          <a:p>
            <a:pPr marL="742950" lvl="1" indent="-285750">
              <a:buFont typeface="Arial" panose="020B0604020202020204" pitchFamily="34" charset="0"/>
              <a:buChar char="•"/>
            </a:pPr>
            <a:r>
              <a:rPr lang="en-US" sz="2800"/>
              <a:t>Minimizes  mass</a:t>
            </a:r>
          </a:p>
          <a:p>
            <a:pPr marL="742950" lvl="1" indent="-285750">
              <a:buFont typeface="Arial" panose="020B0604020202020204" pitchFamily="34" charset="0"/>
              <a:buChar char="•"/>
            </a:pPr>
            <a:r>
              <a:rPr lang="en-US" sz="2800"/>
              <a:t>Low </a:t>
            </a:r>
            <a:r>
              <a:rPr lang="en-US" sz="2800" err="1"/>
              <a:t>SWaP</a:t>
            </a:r>
            <a:r>
              <a:rPr lang="en-US" sz="2800"/>
              <a:t> technology</a:t>
            </a:r>
          </a:p>
          <a:p>
            <a:pPr marL="1200150" lvl="2" indent="-285750">
              <a:buFont typeface="Arial" panose="020B0604020202020204" pitchFamily="34" charset="0"/>
              <a:buChar char="•"/>
            </a:pPr>
            <a:r>
              <a:rPr lang="en-US" sz="2800"/>
              <a:t>Habitats</a:t>
            </a:r>
          </a:p>
          <a:p>
            <a:pPr marL="1200150" lvl="2" indent="-285750">
              <a:buFont typeface="Arial" panose="020B0604020202020204" pitchFamily="34" charset="0"/>
              <a:buChar char="•"/>
            </a:pPr>
            <a:r>
              <a:rPr lang="en-US" sz="2800"/>
              <a:t>Towers</a:t>
            </a:r>
          </a:p>
          <a:p>
            <a:pPr marL="1200150" lvl="2" indent="-285750">
              <a:buFont typeface="Arial" panose="020B0604020202020204" pitchFamily="34" charset="0"/>
              <a:buChar char="•"/>
            </a:pPr>
            <a:r>
              <a:rPr lang="en-US" sz="2800"/>
              <a:t>Transportation</a:t>
            </a:r>
          </a:p>
          <a:p>
            <a:pPr marL="1200150" lvl="2" indent="-285750">
              <a:buFont typeface="Arial" panose="020B0604020202020204" pitchFamily="34" charset="0"/>
              <a:buChar char="•"/>
            </a:pPr>
            <a:r>
              <a:rPr lang="en-US" sz="2800"/>
              <a:t>Shielding</a:t>
            </a:r>
          </a:p>
          <a:p>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p:txBody>
      </p:sp>
      <p:sp>
        <p:nvSpPr>
          <p:cNvPr id="2" name="AutoShape 2" descr="NASA's BIG Idea Challenge">
            <a:extLst>
              <a:ext uri="{FF2B5EF4-FFF2-40B4-BE49-F238E27FC236}">
                <a16:creationId xmlns:a16="http://schemas.microsoft.com/office/drawing/2014/main" id="{6F0AAE68-F680-4F95-3C68-658E46C0A9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NASA's BIG Idea Challenge">
            <a:extLst>
              <a:ext uri="{FF2B5EF4-FFF2-40B4-BE49-F238E27FC236}">
                <a16:creationId xmlns:a16="http://schemas.microsoft.com/office/drawing/2014/main" id="{A51846BF-91DE-2E91-7A86-704AF03958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2651" y="1470779"/>
            <a:ext cx="7503887" cy="422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16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4" name="TextBox 3">
            <a:extLst>
              <a:ext uri="{FF2B5EF4-FFF2-40B4-BE49-F238E27FC236}">
                <a16:creationId xmlns:a16="http://schemas.microsoft.com/office/drawing/2014/main" id="{4CCE7BEF-581A-B190-05B5-D6E09157D0FD}"/>
              </a:ext>
            </a:extLst>
          </p:cNvPr>
          <p:cNvSpPr txBox="1"/>
          <p:nvPr/>
        </p:nvSpPr>
        <p:spPr>
          <a:xfrm>
            <a:off x="496831" y="5943513"/>
            <a:ext cx="6110342" cy="369332"/>
          </a:xfrm>
          <a:prstGeom prst="rect">
            <a:avLst/>
          </a:prstGeom>
          <a:noFill/>
        </p:spPr>
        <p:txBody>
          <a:bodyPr wrap="square">
            <a:spAutoFit/>
          </a:bodyPr>
          <a:lstStyle/>
          <a:p>
            <a:r>
              <a:rPr lang="en-US"/>
              <a:t>1mm =               2mm =</a:t>
            </a:r>
          </a:p>
        </p:txBody>
      </p:sp>
      <p:sp>
        <p:nvSpPr>
          <p:cNvPr id="5" name="Oval 4">
            <a:extLst>
              <a:ext uri="{FF2B5EF4-FFF2-40B4-BE49-F238E27FC236}">
                <a16:creationId xmlns:a16="http://schemas.microsoft.com/office/drawing/2014/main" id="{870B8062-EAF0-1110-7D70-BEFDC07DEE63}"/>
              </a:ext>
            </a:extLst>
          </p:cNvPr>
          <p:cNvSpPr/>
          <p:nvPr/>
        </p:nvSpPr>
        <p:spPr>
          <a:xfrm>
            <a:off x="1393115" y="6014265"/>
            <a:ext cx="247426" cy="22544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3ABD09-C90F-0037-29F8-B9CC6FCF0E0D}"/>
              </a:ext>
            </a:extLst>
          </p:cNvPr>
          <p:cNvSpPr/>
          <p:nvPr/>
        </p:nvSpPr>
        <p:spPr>
          <a:xfrm>
            <a:off x="2739614" y="6014265"/>
            <a:ext cx="247426" cy="22544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70037A1-8E0B-76B3-34DF-6D0412435245}"/>
              </a:ext>
            </a:extLst>
          </p:cNvPr>
          <p:cNvSpPr txBox="1"/>
          <p:nvPr/>
        </p:nvSpPr>
        <p:spPr>
          <a:xfrm>
            <a:off x="496831" y="964275"/>
            <a:ext cx="44569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Thickness Selection</a:t>
            </a:r>
          </a:p>
        </p:txBody>
      </p:sp>
      <p:sp>
        <p:nvSpPr>
          <p:cNvPr id="10" name="TextBox 9">
            <a:extLst>
              <a:ext uri="{FF2B5EF4-FFF2-40B4-BE49-F238E27FC236}">
                <a16:creationId xmlns:a16="http://schemas.microsoft.com/office/drawing/2014/main" id="{D32CF6E1-374A-7B87-BA84-2EE3DD365029}"/>
              </a:ext>
            </a:extLst>
          </p:cNvPr>
          <p:cNvSpPr txBox="1"/>
          <p:nvPr/>
        </p:nvSpPr>
        <p:spPr>
          <a:xfrm>
            <a:off x="496830" y="1448262"/>
            <a:ext cx="4087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material thickness</a:t>
            </a:r>
            <a:r>
              <a:rPr lang="en-US"/>
              <a:t>.</a:t>
            </a:r>
          </a:p>
        </p:txBody>
      </p:sp>
      <p:sp>
        <p:nvSpPr>
          <p:cNvPr id="18" name="TextBox 17">
            <a:extLst>
              <a:ext uri="{FF2B5EF4-FFF2-40B4-BE49-F238E27FC236}">
                <a16:creationId xmlns:a16="http://schemas.microsoft.com/office/drawing/2014/main" id="{AB9FC45D-B3F4-9012-DB0E-0CBFC4880C2F}"/>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pic>
        <p:nvPicPr>
          <p:cNvPr id="25" name="Picture 24" descr="A graph showing the growth of pressure&#10;&#10;Description automatically generated">
            <a:extLst>
              <a:ext uri="{FF2B5EF4-FFF2-40B4-BE49-F238E27FC236}">
                <a16:creationId xmlns:a16="http://schemas.microsoft.com/office/drawing/2014/main" id="{A9755AEF-5052-E443-1F83-3B65379A89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1553" y="3622064"/>
            <a:ext cx="6046182" cy="2504926"/>
          </a:xfrm>
          <a:prstGeom prst="rect">
            <a:avLst/>
          </a:prstGeom>
        </p:spPr>
      </p:pic>
      <p:pic>
        <p:nvPicPr>
          <p:cNvPr id="27" name="Picture 26" descr="A graph showing the growth of pressure&#10;&#10;Description automatically generated">
            <a:extLst>
              <a:ext uri="{FF2B5EF4-FFF2-40B4-BE49-F238E27FC236}">
                <a16:creationId xmlns:a16="http://schemas.microsoft.com/office/drawing/2014/main" id="{34735565-3447-ACAB-083A-C45F21729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1553" y="780365"/>
            <a:ext cx="6035099" cy="2477217"/>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EF74D262-98CA-BAD9-B9C1-740A7A8CF7F2}"/>
                  </a:ext>
                </a:extLst>
              </p14:cNvPr>
              <p14:cNvContentPartPr/>
              <p14:nvPr/>
            </p14:nvContentPartPr>
            <p14:xfrm>
              <a:off x="7662273" y="1457686"/>
              <a:ext cx="4114440" cy="1037520"/>
            </p14:xfrm>
          </p:contentPart>
        </mc:Choice>
        <mc:Fallback xmlns="">
          <p:pic>
            <p:nvPicPr>
              <p:cNvPr id="17" name="Ink 16">
                <a:extLst>
                  <a:ext uri="{FF2B5EF4-FFF2-40B4-BE49-F238E27FC236}">
                    <a16:creationId xmlns:a16="http://schemas.microsoft.com/office/drawing/2014/main" id="{EF74D262-98CA-BAD9-B9C1-740A7A8CF7F2}"/>
                  </a:ext>
                </a:extLst>
              </p:cNvPr>
              <p:cNvPicPr/>
              <p:nvPr/>
            </p:nvPicPr>
            <p:blipFill>
              <a:blip r:embed="rId5"/>
              <a:stretch>
                <a:fillRect/>
              </a:stretch>
            </p:blipFill>
            <p:spPr>
              <a:xfrm>
                <a:off x="7608268" y="1349686"/>
                <a:ext cx="4222089" cy="125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3DC597F-E6AB-A60C-AE47-C49257E0020D}"/>
                  </a:ext>
                </a:extLst>
              </p14:cNvPr>
              <p14:cNvContentPartPr/>
              <p14:nvPr/>
            </p14:nvContentPartPr>
            <p14:xfrm>
              <a:off x="7432233" y="2494486"/>
              <a:ext cx="149400" cy="16920"/>
            </p14:xfrm>
          </p:contentPart>
        </mc:Choice>
        <mc:Fallback xmlns="">
          <p:pic>
            <p:nvPicPr>
              <p:cNvPr id="14" name="Ink 13">
                <a:extLst>
                  <a:ext uri="{FF2B5EF4-FFF2-40B4-BE49-F238E27FC236}">
                    <a16:creationId xmlns:a16="http://schemas.microsoft.com/office/drawing/2014/main" id="{B3DC597F-E6AB-A60C-AE47-C49257E0020D}"/>
                  </a:ext>
                </a:extLst>
              </p:cNvPr>
              <p:cNvPicPr/>
              <p:nvPr/>
            </p:nvPicPr>
            <p:blipFill>
              <a:blip r:embed="rId7"/>
              <a:stretch>
                <a:fillRect/>
              </a:stretch>
            </p:blipFill>
            <p:spPr>
              <a:xfrm>
                <a:off x="7378233" y="2386486"/>
                <a:ext cx="2570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0F661017-288F-9148-5B9D-B37AD0D5E313}"/>
                  </a:ext>
                </a:extLst>
              </p14:cNvPr>
              <p14:cNvContentPartPr/>
              <p14:nvPr/>
            </p14:nvContentPartPr>
            <p14:xfrm>
              <a:off x="8773233" y="1956646"/>
              <a:ext cx="3014640" cy="560520"/>
            </p14:xfrm>
          </p:contentPart>
        </mc:Choice>
        <mc:Fallback xmlns="">
          <p:pic>
            <p:nvPicPr>
              <p:cNvPr id="19" name="Ink 18">
                <a:extLst>
                  <a:ext uri="{FF2B5EF4-FFF2-40B4-BE49-F238E27FC236}">
                    <a16:creationId xmlns:a16="http://schemas.microsoft.com/office/drawing/2014/main" id="{0F661017-288F-9148-5B9D-B37AD0D5E313}"/>
                  </a:ext>
                </a:extLst>
              </p:cNvPr>
              <p:cNvPicPr/>
              <p:nvPr/>
            </p:nvPicPr>
            <p:blipFill>
              <a:blip r:embed="rId9"/>
              <a:stretch>
                <a:fillRect/>
              </a:stretch>
            </p:blipFill>
            <p:spPr>
              <a:xfrm>
                <a:off x="8719233" y="1848646"/>
                <a:ext cx="3122280" cy="77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58ECDEA4-C20F-892A-EB6C-ECF58E444225}"/>
                  </a:ext>
                </a:extLst>
              </p14:cNvPr>
              <p14:cNvContentPartPr/>
              <p14:nvPr/>
            </p14:nvContentPartPr>
            <p14:xfrm>
              <a:off x="8905713" y="2217286"/>
              <a:ext cx="2832120" cy="294120"/>
            </p14:xfrm>
          </p:contentPart>
        </mc:Choice>
        <mc:Fallback xmlns="">
          <p:pic>
            <p:nvPicPr>
              <p:cNvPr id="20" name="Ink 19">
                <a:extLst>
                  <a:ext uri="{FF2B5EF4-FFF2-40B4-BE49-F238E27FC236}">
                    <a16:creationId xmlns:a16="http://schemas.microsoft.com/office/drawing/2014/main" id="{58ECDEA4-C20F-892A-EB6C-ECF58E444225}"/>
                  </a:ext>
                </a:extLst>
              </p:cNvPr>
              <p:cNvPicPr/>
              <p:nvPr/>
            </p:nvPicPr>
            <p:blipFill>
              <a:blip r:embed="rId11"/>
              <a:stretch>
                <a:fillRect/>
              </a:stretch>
            </p:blipFill>
            <p:spPr>
              <a:xfrm>
                <a:off x="8851720" y="2109286"/>
                <a:ext cx="2939746"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68C459A3-E546-CA0A-0FE6-06CBED897A28}"/>
                  </a:ext>
                </a:extLst>
              </p14:cNvPr>
              <p14:cNvContentPartPr/>
              <p14:nvPr/>
            </p14:nvContentPartPr>
            <p14:xfrm>
              <a:off x="7720233" y="2499886"/>
              <a:ext cx="1362960" cy="33840"/>
            </p14:xfrm>
          </p:contentPart>
        </mc:Choice>
        <mc:Fallback xmlns="">
          <p:pic>
            <p:nvPicPr>
              <p:cNvPr id="21" name="Ink 20">
                <a:extLst>
                  <a:ext uri="{FF2B5EF4-FFF2-40B4-BE49-F238E27FC236}">
                    <a16:creationId xmlns:a16="http://schemas.microsoft.com/office/drawing/2014/main" id="{68C459A3-E546-CA0A-0FE6-06CBED897A28}"/>
                  </a:ext>
                </a:extLst>
              </p:cNvPr>
              <p:cNvPicPr/>
              <p:nvPr/>
            </p:nvPicPr>
            <p:blipFill>
              <a:blip r:embed="rId13"/>
              <a:stretch>
                <a:fillRect/>
              </a:stretch>
            </p:blipFill>
            <p:spPr>
              <a:xfrm>
                <a:off x="7666247" y="2393023"/>
                <a:ext cx="1470572" cy="24721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3574A1D2-A890-D185-615A-08DCBACAA18A}"/>
                  </a:ext>
                </a:extLst>
              </p14:cNvPr>
              <p14:cNvContentPartPr/>
              <p14:nvPr/>
            </p14:nvContentPartPr>
            <p14:xfrm>
              <a:off x="6594873" y="2505286"/>
              <a:ext cx="1119240" cy="39960"/>
            </p14:xfrm>
          </p:contentPart>
        </mc:Choice>
        <mc:Fallback xmlns="">
          <p:pic>
            <p:nvPicPr>
              <p:cNvPr id="22" name="Ink 21">
                <a:extLst>
                  <a:ext uri="{FF2B5EF4-FFF2-40B4-BE49-F238E27FC236}">
                    <a16:creationId xmlns:a16="http://schemas.microsoft.com/office/drawing/2014/main" id="{3574A1D2-A890-D185-615A-08DCBACAA18A}"/>
                  </a:ext>
                </a:extLst>
              </p:cNvPr>
              <p:cNvPicPr/>
              <p:nvPr/>
            </p:nvPicPr>
            <p:blipFill>
              <a:blip r:embed="rId15"/>
              <a:stretch>
                <a:fillRect/>
              </a:stretch>
            </p:blipFill>
            <p:spPr>
              <a:xfrm>
                <a:off x="6540873" y="2397286"/>
                <a:ext cx="122688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2" name="Ink 61">
                <a:extLst>
                  <a:ext uri="{FF2B5EF4-FFF2-40B4-BE49-F238E27FC236}">
                    <a16:creationId xmlns:a16="http://schemas.microsoft.com/office/drawing/2014/main" id="{FD3CA2DF-C90B-A6BA-E4FE-64EB1628FF1F}"/>
                  </a:ext>
                </a:extLst>
              </p14:cNvPr>
              <p14:cNvContentPartPr/>
              <p14:nvPr/>
            </p14:nvContentPartPr>
            <p14:xfrm>
              <a:off x="8444553" y="4682716"/>
              <a:ext cx="3270600" cy="652680"/>
            </p14:xfrm>
          </p:contentPart>
        </mc:Choice>
        <mc:Fallback xmlns="">
          <p:pic>
            <p:nvPicPr>
              <p:cNvPr id="62" name="Ink 61">
                <a:extLst>
                  <a:ext uri="{FF2B5EF4-FFF2-40B4-BE49-F238E27FC236}">
                    <a16:creationId xmlns:a16="http://schemas.microsoft.com/office/drawing/2014/main" id="{FD3CA2DF-C90B-A6BA-E4FE-64EB1628FF1F}"/>
                  </a:ext>
                </a:extLst>
              </p:cNvPr>
              <p:cNvPicPr/>
              <p:nvPr/>
            </p:nvPicPr>
            <p:blipFill>
              <a:blip r:embed="rId17"/>
              <a:stretch>
                <a:fillRect/>
              </a:stretch>
            </p:blipFill>
            <p:spPr>
              <a:xfrm>
                <a:off x="8390547" y="4574716"/>
                <a:ext cx="3378252" cy="868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5" name="Ink 74">
                <a:extLst>
                  <a:ext uri="{FF2B5EF4-FFF2-40B4-BE49-F238E27FC236}">
                    <a16:creationId xmlns:a16="http://schemas.microsoft.com/office/drawing/2014/main" id="{93AEBEE2-4F4F-2269-4D3F-1F4F155C1936}"/>
                  </a:ext>
                </a:extLst>
              </p14:cNvPr>
              <p14:cNvContentPartPr/>
              <p14:nvPr/>
            </p14:nvContentPartPr>
            <p14:xfrm>
              <a:off x="7955673" y="4876756"/>
              <a:ext cx="2573640" cy="407880"/>
            </p14:xfrm>
          </p:contentPart>
        </mc:Choice>
        <mc:Fallback xmlns="">
          <p:pic>
            <p:nvPicPr>
              <p:cNvPr id="75" name="Ink 74">
                <a:extLst>
                  <a:ext uri="{FF2B5EF4-FFF2-40B4-BE49-F238E27FC236}">
                    <a16:creationId xmlns:a16="http://schemas.microsoft.com/office/drawing/2014/main" id="{93AEBEE2-4F4F-2269-4D3F-1F4F155C1936}"/>
                  </a:ext>
                </a:extLst>
              </p:cNvPr>
              <p:cNvPicPr/>
              <p:nvPr/>
            </p:nvPicPr>
            <p:blipFill>
              <a:blip r:embed="rId19"/>
              <a:stretch>
                <a:fillRect/>
              </a:stretch>
            </p:blipFill>
            <p:spPr>
              <a:xfrm>
                <a:off x="7901673" y="4768756"/>
                <a:ext cx="268128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4" name="Ink 73">
                <a:extLst>
                  <a:ext uri="{FF2B5EF4-FFF2-40B4-BE49-F238E27FC236}">
                    <a16:creationId xmlns:a16="http://schemas.microsoft.com/office/drawing/2014/main" id="{08F3F3C5-2738-BDCF-CBCC-0493B1FEF7B3}"/>
                  </a:ext>
                </a:extLst>
              </p14:cNvPr>
              <p14:cNvContentPartPr/>
              <p14:nvPr/>
            </p14:nvContentPartPr>
            <p14:xfrm>
              <a:off x="7974033" y="4239196"/>
              <a:ext cx="3009240" cy="1045440"/>
            </p14:xfrm>
          </p:contentPart>
        </mc:Choice>
        <mc:Fallback xmlns="">
          <p:pic>
            <p:nvPicPr>
              <p:cNvPr id="74" name="Ink 73">
                <a:extLst>
                  <a:ext uri="{FF2B5EF4-FFF2-40B4-BE49-F238E27FC236}">
                    <a16:creationId xmlns:a16="http://schemas.microsoft.com/office/drawing/2014/main" id="{08F3F3C5-2738-BDCF-CBCC-0493B1FEF7B3}"/>
                  </a:ext>
                </a:extLst>
              </p:cNvPr>
              <p:cNvPicPr/>
              <p:nvPr/>
            </p:nvPicPr>
            <p:blipFill>
              <a:blip r:embed="rId21"/>
              <a:stretch>
                <a:fillRect/>
              </a:stretch>
            </p:blipFill>
            <p:spPr>
              <a:xfrm>
                <a:off x="7920033" y="4131196"/>
                <a:ext cx="3116880" cy="1261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3" name="Ink 72">
                <a:extLst>
                  <a:ext uri="{FF2B5EF4-FFF2-40B4-BE49-F238E27FC236}">
                    <a16:creationId xmlns:a16="http://schemas.microsoft.com/office/drawing/2014/main" id="{61F7FB21-230B-F09F-3688-0F0ADFDE7BF4}"/>
                  </a:ext>
                </a:extLst>
              </p14:cNvPr>
              <p14:cNvContentPartPr/>
              <p14:nvPr/>
            </p14:nvContentPartPr>
            <p14:xfrm>
              <a:off x="7857033" y="4366636"/>
              <a:ext cx="1957320" cy="918000"/>
            </p14:xfrm>
          </p:contentPart>
        </mc:Choice>
        <mc:Fallback xmlns="">
          <p:pic>
            <p:nvPicPr>
              <p:cNvPr id="73" name="Ink 72">
                <a:extLst>
                  <a:ext uri="{FF2B5EF4-FFF2-40B4-BE49-F238E27FC236}">
                    <a16:creationId xmlns:a16="http://schemas.microsoft.com/office/drawing/2014/main" id="{61F7FB21-230B-F09F-3688-0F0ADFDE7BF4}"/>
                  </a:ext>
                </a:extLst>
              </p:cNvPr>
              <p:cNvPicPr/>
              <p:nvPr/>
            </p:nvPicPr>
            <p:blipFill>
              <a:blip r:embed="rId23"/>
              <a:stretch>
                <a:fillRect/>
              </a:stretch>
            </p:blipFill>
            <p:spPr>
              <a:xfrm>
                <a:off x="7803023" y="4258636"/>
                <a:ext cx="2064980" cy="1133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8" name="Ink 77">
                <a:extLst>
                  <a:ext uri="{FF2B5EF4-FFF2-40B4-BE49-F238E27FC236}">
                    <a16:creationId xmlns:a16="http://schemas.microsoft.com/office/drawing/2014/main" id="{C346B029-C19B-FEC4-23A5-396214FBC9BC}"/>
                  </a:ext>
                </a:extLst>
              </p14:cNvPr>
              <p14:cNvContentPartPr/>
              <p14:nvPr/>
            </p14:nvContentPartPr>
            <p14:xfrm>
              <a:off x="6674793" y="5309836"/>
              <a:ext cx="990360" cy="59760"/>
            </p14:xfrm>
          </p:contentPart>
        </mc:Choice>
        <mc:Fallback xmlns="">
          <p:pic>
            <p:nvPicPr>
              <p:cNvPr id="78" name="Ink 77">
                <a:extLst>
                  <a:ext uri="{FF2B5EF4-FFF2-40B4-BE49-F238E27FC236}">
                    <a16:creationId xmlns:a16="http://schemas.microsoft.com/office/drawing/2014/main" id="{C346B029-C19B-FEC4-23A5-396214FBC9BC}"/>
                  </a:ext>
                </a:extLst>
              </p:cNvPr>
              <p:cNvPicPr/>
              <p:nvPr/>
            </p:nvPicPr>
            <p:blipFill>
              <a:blip r:embed="rId25"/>
              <a:stretch>
                <a:fillRect/>
              </a:stretch>
            </p:blipFill>
            <p:spPr>
              <a:xfrm>
                <a:off x="6620793" y="5201836"/>
                <a:ext cx="10980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2" name="Ink 71">
                <a:extLst>
                  <a:ext uri="{FF2B5EF4-FFF2-40B4-BE49-F238E27FC236}">
                    <a16:creationId xmlns:a16="http://schemas.microsoft.com/office/drawing/2014/main" id="{F90A5DD1-8BAD-62FE-745C-146B530C8FEA}"/>
                  </a:ext>
                </a:extLst>
              </p14:cNvPr>
              <p14:cNvContentPartPr/>
              <p14:nvPr/>
            </p14:nvContentPartPr>
            <p14:xfrm>
              <a:off x="7797273" y="5242516"/>
              <a:ext cx="232560" cy="42120"/>
            </p14:xfrm>
          </p:contentPart>
        </mc:Choice>
        <mc:Fallback xmlns="">
          <p:pic>
            <p:nvPicPr>
              <p:cNvPr id="72" name="Ink 71">
                <a:extLst>
                  <a:ext uri="{FF2B5EF4-FFF2-40B4-BE49-F238E27FC236}">
                    <a16:creationId xmlns:a16="http://schemas.microsoft.com/office/drawing/2014/main" id="{F90A5DD1-8BAD-62FE-745C-146B530C8FEA}"/>
                  </a:ext>
                </a:extLst>
              </p:cNvPr>
              <p:cNvPicPr/>
              <p:nvPr/>
            </p:nvPicPr>
            <p:blipFill>
              <a:blip r:embed="rId27"/>
              <a:stretch>
                <a:fillRect/>
              </a:stretch>
            </p:blipFill>
            <p:spPr>
              <a:xfrm>
                <a:off x="7743356" y="5134516"/>
                <a:ext cx="340034"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6" name="Ink 75">
                <a:extLst>
                  <a:ext uri="{FF2B5EF4-FFF2-40B4-BE49-F238E27FC236}">
                    <a16:creationId xmlns:a16="http://schemas.microsoft.com/office/drawing/2014/main" id="{C307A1A8-BED7-C23D-9BB8-4A51EEE99342}"/>
                  </a:ext>
                </a:extLst>
              </p14:cNvPr>
              <p14:cNvContentPartPr/>
              <p14:nvPr/>
            </p14:nvContentPartPr>
            <p14:xfrm>
              <a:off x="7619271" y="5316583"/>
              <a:ext cx="855720" cy="13320"/>
            </p14:xfrm>
          </p:contentPart>
        </mc:Choice>
        <mc:Fallback xmlns="">
          <p:pic>
            <p:nvPicPr>
              <p:cNvPr id="76" name="Ink 75">
                <a:extLst>
                  <a:ext uri="{FF2B5EF4-FFF2-40B4-BE49-F238E27FC236}">
                    <a16:creationId xmlns:a16="http://schemas.microsoft.com/office/drawing/2014/main" id="{C307A1A8-BED7-C23D-9BB8-4A51EEE99342}"/>
                  </a:ext>
                </a:extLst>
              </p:cNvPr>
              <p:cNvPicPr/>
              <p:nvPr/>
            </p:nvPicPr>
            <p:blipFill>
              <a:blip r:embed="rId29"/>
              <a:stretch>
                <a:fillRect/>
              </a:stretch>
            </p:blipFill>
            <p:spPr>
              <a:xfrm>
                <a:off x="7565271" y="5208583"/>
                <a:ext cx="9633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7" name="Ink 76">
                <a:extLst>
                  <a:ext uri="{FF2B5EF4-FFF2-40B4-BE49-F238E27FC236}">
                    <a16:creationId xmlns:a16="http://schemas.microsoft.com/office/drawing/2014/main" id="{4B01D351-4F7D-7D35-572E-6BF84B8A1880}"/>
                  </a:ext>
                </a:extLst>
              </p14:cNvPr>
              <p14:cNvContentPartPr/>
              <p14:nvPr/>
            </p14:nvContentPartPr>
            <p14:xfrm>
              <a:off x="7651671" y="5283823"/>
              <a:ext cx="222120" cy="29880"/>
            </p14:xfrm>
          </p:contentPart>
        </mc:Choice>
        <mc:Fallback xmlns="">
          <p:pic>
            <p:nvPicPr>
              <p:cNvPr id="77" name="Ink 76">
                <a:extLst>
                  <a:ext uri="{FF2B5EF4-FFF2-40B4-BE49-F238E27FC236}">
                    <a16:creationId xmlns:a16="http://schemas.microsoft.com/office/drawing/2014/main" id="{4B01D351-4F7D-7D35-572E-6BF84B8A1880}"/>
                  </a:ext>
                </a:extLst>
              </p:cNvPr>
              <p:cNvPicPr/>
              <p:nvPr/>
            </p:nvPicPr>
            <p:blipFill>
              <a:blip r:embed="rId31"/>
              <a:stretch>
                <a:fillRect/>
              </a:stretch>
            </p:blipFill>
            <p:spPr>
              <a:xfrm>
                <a:off x="7597758" y="5175823"/>
                <a:ext cx="329586"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6E5CD2C9-7378-FD51-1703-E2655C2C06BD}"/>
                  </a:ext>
                </a:extLst>
              </p14:cNvPr>
              <p14:cNvContentPartPr/>
              <p14:nvPr/>
            </p14:nvContentPartPr>
            <p14:xfrm>
              <a:off x="10959769" y="3095430"/>
              <a:ext cx="728640" cy="8280"/>
            </p14:xfrm>
          </p:contentPart>
        </mc:Choice>
        <mc:Fallback xmlns="">
          <p:pic>
            <p:nvPicPr>
              <p:cNvPr id="32" name="Ink 31">
                <a:extLst>
                  <a:ext uri="{FF2B5EF4-FFF2-40B4-BE49-F238E27FC236}">
                    <a16:creationId xmlns:a16="http://schemas.microsoft.com/office/drawing/2014/main" id="{6E5CD2C9-7378-FD51-1703-E2655C2C06BD}"/>
                  </a:ext>
                </a:extLst>
              </p:cNvPr>
              <p:cNvPicPr/>
              <p:nvPr/>
            </p:nvPicPr>
            <p:blipFill>
              <a:blip r:embed="rId33"/>
              <a:stretch>
                <a:fillRect/>
              </a:stretch>
            </p:blipFill>
            <p:spPr>
              <a:xfrm>
                <a:off x="10905769" y="2987430"/>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2BDD6B2F-D991-47B2-E5F0-F015BB8E95DF}"/>
                  </a:ext>
                </a:extLst>
              </p14:cNvPr>
              <p14:cNvContentPartPr/>
              <p14:nvPr/>
            </p14:nvContentPartPr>
            <p14:xfrm>
              <a:off x="9048531" y="3113278"/>
              <a:ext cx="728640" cy="8280"/>
            </p14:xfrm>
          </p:contentPart>
        </mc:Choice>
        <mc:Fallback xmlns="">
          <p:pic>
            <p:nvPicPr>
              <p:cNvPr id="33" name="Ink 32">
                <a:extLst>
                  <a:ext uri="{FF2B5EF4-FFF2-40B4-BE49-F238E27FC236}">
                    <a16:creationId xmlns:a16="http://schemas.microsoft.com/office/drawing/2014/main" id="{2BDD6B2F-D991-47B2-E5F0-F015BB8E95DF}"/>
                  </a:ext>
                </a:extLst>
              </p:cNvPr>
              <p:cNvPicPr/>
              <p:nvPr/>
            </p:nvPicPr>
            <p:blipFill>
              <a:blip r:embed="rId33"/>
              <a:stretch>
                <a:fillRect/>
              </a:stretch>
            </p:blipFill>
            <p:spPr>
              <a:xfrm>
                <a:off x="8994531" y="3005278"/>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8075E03A-2F23-2136-9A79-DC60F003BD13}"/>
                  </a:ext>
                </a:extLst>
              </p14:cNvPr>
              <p14:cNvContentPartPr/>
              <p14:nvPr/>
            </p14:nvContentPartPr>
            <p14:xfrm>
              <a:off x="7128393" y="3087150"/>
              <a:ext cx="728640" cy="8280"/>
            </p14:xfrm>
          </p:contentPart>
        </mc:Choice>
        <mc:Fallback xmlns="">
          <p:pic>
            <p:nvPicPr>
              <p:cNvPr id="34" name="Ink 33">
                <a:extLst>
                  <a:ext uri="{FF2B5EF4-FFF2-40B4-BE49-F238E27FC236}">
                    <a16:creationId xmlns:a16="http://schemas.microsoft.com/office/drawing/2014/main" id="{8075E03A-2F23-2136-9A79-DC60F003BD13}"/>
                  </a:ext>
                </a:extLst>
              </p:cNvPr>
              <p:cNvPicPr/>
              <p:nvPr/>
            </p:nvPicPr>
            <p:blipFill>
              <a:blip r:embed="rId33"/>
              <a:stretch>
                <a:fillRect/>
              </a:stretch>
            </p:blipFill>
            <p:spPr>
              <a:xfrm>
                <a:off x="7074393" y="2979150"/>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3" name="Ink 22">
                <a:extLst>
                  <a:ext uri="{FF2B5EF4-FFF2-40B4-BE49-F238E27FC236}">
                    <a16:creationId xmlns:a16="http://schemas.microsoft.com/office/drawing/2014/main" id="{0C270A5D-F495-1953-ADC2-E99B2281B876}"/>
                  </a:ext>
                </a:extLst>
              </p14:cNvPr>
              <p14:cNvContentPartPr/>
              <p14:nvPr/>
            </p14:nvContentPartPr>
            <p14:xfrm>
              <a:off x="6441333" y="6005985"/>
              <a:ext cx="728640" cy="8280"/>
            </p14:xfrm>
          </p:contentPart>
        </mc:Choice>
        <mc:Fallback xmlns="">
          <p:pic>
            <p:nvPicPr>
              <p:cNvPr id="23" name="Ink 22">
                <a:extLst>
                  <a:ext uri="{FF2B5EF4-FFF2-40B4-BE49-F238E27FC236}">
                    <a16:creationId xmlns:a16="http://schemas.microsoft.com/office/drawing/2014/main" id="{0C270A5D-F495-1953-ADC2-E99B2281B876}"/>
                  </a:ext>
                </a:extLst>
              </p:cNvPr>
              <p:cNvPicPr/>
              <p:nvPr/>
            </p:nvPicPr>
            <p:blipFill>
              <a:blip r:embed="rId33"/>
              <a:stretch>
                <a:fillRect/>
              </a:stretch>
            </p:blipFill>
            <p:spPr>
              <a:xfrm>
                <a:off x="6387333" y="5897985"/>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C5FEE783-6E27-22CE-E178-202FED7BB836}"/>
                  </a:ext>
                </a:extLst>
              </p14:cNvPr>
              <p14:cNvContentPartPr/>
              <p14:nvPr/>
            </p14:nvContentPartPr>
            <p14:xfrm>
              <a:off x="7913553" y="6014265"/>
              <a:ext cx="728640" cy="8280"/>
            </p14:xfrm>
          </p:contentPart>
        </mc:Choice>
        <mc:Fallback xmlns="">
          <p:pic>
            <p:nvPicPr>
              <p:cNvPr id="24" name="Ink 23">
                <a:extLst>
                  <a:ext uri="{FF2B5EF4-FFF2-40B4-BE49-F238E27FC236}">
                    <a16:creationId xmlns:a16="http://schemas.microsoft.com/office/drawing/2014/main" id="{C5FEE783-6E27-22CE-E178-202FED7BB836}"/>
                  </a:ext>
                </a:extLst>
              </p:cNvPr>
              <p:cNvPicPr/>
              <p:nvPr/>
            </p:nvPicPr>
            <p:blipFill>
              <a:blip r:embed="rId33"/>
              <a:stretch>
                <a:fillRect/>
              </a:stretch>
            </p:blipFill>
            <p:spPr>
              <a:xfrm>
                <a:off x="7859553" y="5906265"/>
                <a:ext cx="836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0E433A30-FAAD-67F1-005E-54FDD1B8DDFC}"/>
                  </a:ext>
                </a:extLst>
              </p14:cNvPr>
              <p14:cNvContentPartPr/>
              <p14:nvPr/>
            </p14:nvContentPartPr>
            <p14:xfrm>
              <a:off x="9371430" y="6022545"/>
              <a:ext cx="728640" cy="8280"/>
            </p14:xfrm>
          </p:contentPart>
        </mc:Choice>
        <mc:Fallback xmlns="">
          <p:pic>
            <p:nvPicPr>
              <p:cNvPr id="26" name="Ink 25">
                <a:extLst>
                  <a:ext uri="{FF2B5EF4-FFF2-40B4-BE49-F238E27FC236}">
                    <a16:creationId xmlns:a16="http://schemas.microsoft.com/office/drawing/2014/main" id="{0E433A30-FAAD-67F1-005E-54FDD1B8DDFC}"/>
                  </a:ext>
                </a:extLst>
              </p:cNvPr>
              <p:cNvPicPr/>
              <p:nvPr/>
            </p:nvPicPr>
            <p:blipFill>
              <a:blip r:embed="rId33"/>
              <a:stretch>
                <a:fillRect/>
              </a:stretch>
            </p:blipFill>
            <p:spPr>
              <a:xfrm>
                <a:off x="9317430" y="5914545"/>
                <a:ext cx="836280" cy="223920"/>
              </a:xfrm>
              <a:prstGeom prst="rect">
                <a:avLst/>
              </a:prstGeom>
            </p:spPr>
          </p:pic>
        </mc:Fallback>
      </mc:AlternateContent>
      <p:sp>
        <p:nvSpPr>
          <p:cNvPr id="30" name="TextBox 29">
            <a:extLst>
              <a:ext uri="{FF2B5EF4-FFF2-40B4-BE49-F238E27FC236}">
                <a16:creationId xmlns:a16="http://schemas.microsoft.com/office/drawing/2014/main" id="{343F8C62-4090-395C-8E83-5656EF7EEF7D}"/>
              </a:ext>
            </a:extLst>
          </p:cNvPr>
          <p:cNvSpPr txBox="1"/>
          <p:nvPr/>
        </p:nvSpPr>
        <p:spPr>
          <a:xfrm>
            <a:off x="6949074" y="6141921"/>
            <a:ext cx="5025428" cy="307777"/>
          </a:xfrm>
          <a:prstGeom prst="rect">
            <a:avLst/>
          </a:prstGeom>
          <a:noFill/>
        </p:spPr>
        <p:txBody>
          <a:bodyPr wrap="square">
            <a:spAutoFit/>
          </a:bodyPr>
          <a:lstStyle/>
          <a:p>
            <a:pPr algn="r"/>
            <a:r>
              <a:rPr lang="en-US" sz="1400" i="1"/>
              <a:t>Deformation vs. Pressure of Low-Carbon Steel Modules</a:t>
            </a:r>
          </a:p>
        </p:txBody>
      </p:sp>
      <p:sp>
        <p:nvSpPr>
          <p:cNvPr id="31" name="TextBox 30">
            <a:extLst>
              <a:ext uri="{FF2B5EF4-FFF2-40B4-BE49-F238E27FC236}">
                <a16:creationId xmlns:a16="http://schemas.microsoft.com/office/drawing/2014/main" id="{EA616438-46E9-4FD3-72DF-36D4F80CA69F}"/>
              </a:ext>
            </a:extLst>
          </p:cNvPr>
          <p:cNvSpPr txBox="1"/>
          <p:nvPr/>
        </p:nvSpPr>
        <p:spPr>
          <a:xfrm>
            <a:off x="6941224" y="3257581"/>
            <a:ext cx="5025428" cy="307777"/>
          </a:xfrm>
          <a:prstGeom prst="rect">
            <a:avLst/>
          </a:prstGeom>
          <a:noFill/>
        </p:spPr>
        <p:txBody>
          <a:bodyPr wrap="square">
            <a:spAutoFit/>
          </a:bodyPr>
          <a:lstStyle/>
          <a:p>
            <a:pPr algn="r"/>
            <a:r>
              <a:rPr lang="en-US" sz="1400" i="1"/>
              <a:t>Deformation vs. Pressure of Stainless Steel Modules</a:t>
            </a:r>
          </a:p>
        </p:txBody>
      </p:sp>
      <p:sp>
        <p:nvSpPr>
          <p:cNvPr id="36" name="TextBox 35">
            <a:extLst>
              <a:ext uri="{FF2B5EF4-FFF2-40B4-BE49-F238E27FC236}">
                <a16:creationId xmlns:a16="http://schemas.microsoft.com/office/drawing/2014/main" id="{B5071970-B047-2695-D00C-C686411F62C4}"/>
              </a:ext>
            </a:extLst>
          </p:cNvPr>
          <p:cNvSpPr txBox="1"/>
          <p:nvPr/>
        </p:nvSpPr>
        <p:spPr>
          <a:xfrm>
            <a:off x="496829" y="3446405"/>
            <a:ext cx="4456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2mm Performance: </a:t>
            </a:r>
          </a:p>
          <a:p>
            <a:r>
              <a:rPr lang="en-US" b="1"/>
              <a:t>Lower expansion, higher burst pressures.</a:t>
            </a:r>
          </a:p>
        </p:txBody>
      </p:sp>
      <p:sp>
        <p:nvSpPr>
          <p:cNvPr id="37" name="TextBox 36">
            <a:extLst>
              <a:ext uri="{FF2B5EF4-FFF2-40B4-BE49-F238E27FC236}">
                <a16:creationId xmlns:a16="http://schemas.microsoft.com/office/drawing/2014/main" id="{9CD47DE5-AF80-222E-291B-EF9C1C46645B}"/>
              </a:ext>
            </a:extLst>
          </p:cNvPr>
          <p:cNvSpPr txBox="1"/>
          <p:nvPr/>
        </p:nvSpPr>
        <p:spPr>
          <a:xfrm>
            <a:off x="496829" y="2560894"/>
            <a:ext cx="4753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1mm Performance:</a:t>
            </a:r>
          </a:p>
          <a:p>
            <a:r>
              <a:rPr lang="en-US"/>
              <a:t>Bigger expansion, lower burst pressures.</a:t>
            </a:r>
          </a:p>
        </p:txBody>
      </p:sp>
    </p:spTree>
    <p:extLst>
      <p:ext uri="{BB962C8B-B14F-4D97-AF65-F5344CB8AC3E}">
        <p14:creationId xmlns:p14="http://schemas.microsoft.com/office/powerpoint/2010/main" val="1516245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205C3-25C4-5D93-62BF-77B94706914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0E4C1A3-BA6C-48B3-BE73-26842501EF99}"/>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7D4A9B-ACAE-CF4B-6ABD-76A6CE5B46F3}"/>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D64CB7-D00D-E2A8-46B1-19E0F6AEA72D}"/>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90ADB0-091C-4932-5787-D65571A0B738}"/>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4" name="TextBox 3">
            <a:extLst>
              <a:ext uri="{FF2B5EF4-FFF2-40B4-BE49-F238E27FC236}">
                <a16:creationId xmlns:a16="http://schemas.microsoft.com/office/drawing/2014/main" id="{E2251B0D-B586-4F03-D0FC-DEA73EFE1B40}"/>
              </a:ext>
            </a:extLst>
          </p:cNvPr>
          <p:cNvSpPr txBox="1"/>
          <p:nvPr/>
        </p:nvSpPr>
        <p:spPr>
          <a:xfrm>
            <a:off x="496831" y="5943513"/>
            <a:ext cx="6110342" cy="369332"/>
          </a:xfrm>
          <a:prstGeom prst="rect">
            <a:avLst/>
          </a:prstGeom>
          <a:noFill/>
        </p:spPr>
        <p:txBody>
          <a:bodyPr wrap="square">
            <a:spAutoFit/>
          </a:bodyPr>
          <a:lstStyle/>
          <a:p>
            <a:r>
              <a:rPr lang="en-US"/>
              <a:t>1mm =               2mm =</a:t>
            </a:r>
          </a:p>
        </p:txBody>
      </p:sp>
      <p:sp>
        <p:nvSpPr>
          <p:cNvPr id="5" name="Oval 4">
            <a:extLst>
              <a:ext uri="{FF2B5EF4-FFF2-40B4-BE49-F238E27FC236}">
                <a16:creationId xmlns:a16="http://schemas.microsoft.com/office/drawing/2014/main" id="{F6D948B0-B19D-ED05-F646-93528274FDFC}"/>
              </a:ext>
            </a:extLst>
          </p:cNvPr>
          <p:cNvSpPr/>
          <p:nvPr/>
        </p:nvSpPr>
        <p:spPr>
          <a:xfrm>
            <a:off x="1393115" y="6014265"/>
            <a:ext cx="247426" cy="22544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A0AFDC8-30D8-6BA5-9C87-53F68E0A5B8D}"/>
              </a:ext>
            </a:extLst>
          </p:cNvPr>
          <p:cNvSpPr/>
          <p:nvPr/>
        </p:nvSpPr>
        <p:spPr>
          <a:xfrm>
            <a:off x="2739614" y="6014265"/>
            <a:ext cx="247426" cy="22544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873EA4-1E58-23CD-77F6-7254784123C5}"/>
              </a:ext>
            </a:extLst>
          </p:cNvPr>
          <p:cNvSpPr txBox="1"/>
          <p:nvPr/>
        </p:nvSpPr>
        <p:spPr>
          <a:xfrm>
            <a:off x="496831" y="964275"/>
            <a:ext cx="44569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Thickness Selection</a:t>
            </a:r>
          </a:p>
        </p:txBody>
      </p:sp>
      <p:sp>
        <p:nvSpPr>
          <p:cNvPr id="10" name="TextBox 9">
            <a:extLst>
              <a:ext uri="{FF2B5EF4-FFF2-40B4-BE49-F238E27FC236}">
                <a16:creationId xmlns:a16="http://schemas.microsoft.com/office/drawing/2014/main" id="{B03A269B-DB92-75F1-285F-23478D330B76}"/>
              </a:ext>
            </a:extLst>
          </p:cNvPr>
          <p:cNvSpPr txBox="1"/>
          <p:nvPr/>
        </p:nvSpPr>
        <p:spPr>
          <a:xfrm>
            <a:off x="496830" y="1448262"/>
            <a:ext cx="4087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material thickness</a:t>
            </a:r>
            <a:r>
              <a:rPr lang="en-US"/>
              <a:t>.</a:t>
            </a:r>
          </a:p>
        </p:txBody>
      </p:sp>
      <p:sp>
        <p:nvSpPr>
          <p:cNvPr id="18" name="TextBox 17">
            <a:extLst>
              <a:ext uri="{FF2B5EF4-FFF2-40B4-BE49-F238E27FC236}">
                <a16:creationId xmlns:a16="http://schemas.microsoft.com/office/drawing/2014/main" id="{AACA1339-C996-22B7-A1D3-839E4DD0BB62}"/>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2" name="TextBox 1">
            <a:extLst>
              <a:ext uri="{FF2B5EF4-FFF2-40B4-BE49-F238E27FC236}">
                <a16:creationId xmlns:a16="http://schemas.microsoft.com/office/drawing/2014/main" id="{A3B23991-6320-3486-F9BA-599FC2836751}"/>
              </a:ext>
            </a:extLst>
          </p:cNvPr>
          <p:cNvSpPr txBox="1"/>
          <p:nvPr/>
        </p:nvSpPr>
        <p:spPr>
          <a:xfrm>
            <a:off x="496829" y="3446405"/>
            <a:ext cx="4456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2mm Performance: </a:t>
            </a:r>
          </a:p>
          <a:p>
            <a:r>
              <a:rPr lang="en-US"/>
              <a:t>Lower expansion, higher burst pressures.</a:t>
            </a:r>
          </a:p>
        </p:txBody>
      </p:sp>
      <p:sp>
        <p:nvSpPr>
          <p:cNvPr id="35" name="TextBox 34">
            <a:extLst>
              <a:ext uri="{FF2B5EF4-FFF2-40B4-BE49-F238E27FC236}">
                <a16:creationId xmlns:a16="http://schemas.microsoft.com/office/drawing/2014/main" id="{82CE6C72-D091-427A-604D-A11C3A99722A}"/>
              </a:ext>
            </a:extLst>
          </p:cNvPr>
          <p:cNvSpPr txBox="1"/>
          <p:nvPr/>
        </p:nvSpPr>
        <p:spPr>
          <a:xfrm>
            <a:off x="496829" y="2560894"/>
            <a:ext cx="4753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1mm Performance:</a:t>
            </a:r>
          </a:p>
          <a:p>
            <a:r>
              <a:rPr lang="en-US"/>
              <a:t>Bigger expansion, lower burst pressures.</a:t>
            </a:r>
          </a:p>
        </p:txBody>
      </p:sp>
      <p:sp>
        <p:nvSpPr>
          <p:cNvPr id="3" name="TextBox 2">
            <a:extLst>
              <a:ext uri="{FF2B5EF4-FFF2-40B4-BE49-F238E27FC236}">
                <a16:creationId xmlns:a16="http://schemas.microsoft.com/office/drawing/2014/main" id="{C81D7F61-E316-37B0-70D2-7CB6FF7ED446}"/>
              </a:ext>
            </a:extLst>
          </p:cNvPr>
          <p:cNvSpPr txBox="1"/>
          <p:nvPr/>
        </p:nvSpPr>
        <p:spPr>
          <a:xfrm>
            <a:off x="496829" y="4331916"/>
            <a:ext cx="48537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0">
                <a:effectLst/>
                <a:latin typeface="Roboto" panose="020F0502020204030204" pitchFamily="2" charset="0"/>
              </a:rPr>
              <a:t>↑ Thickness </a:t>
            </a:r>
            <a:r>
              <a:rPr lang="en-US" b="1">
                <a:latin typeface="Roboto" panose="020F0502020204030204" pitchFamily="2" charset="0"/>
              </a:rPr>
              <a:t>= ↓ Expansion </a:t>
            </a:r>
            <a:r>
              <a:rPr lang="en-US" b="1" i="0">
                <a:effectLst/>
                <a:latin typeface="Roboto" panose="020F0502020204030204" pitchFamily="2" charset="0"/>
              </a:rPr>
              <a:t>= ↑ Burst Pressure </a:t>
            </a:r>
            <a:endParaRPr lang="en-US" b="1"/>
          </a:p>
        </p:txBody>
      </p:sp>
      <p:pic>
        <p:nvPicPr>
          <p:cNvPr id="37" name="Picture 36" descr="A graph showing the growth of pressure&#10;&#10;Description automatically generated">
            <a:extLst>
              <a:ext uri="{FF2B5EF4-FFF2-40B4-BE49-F238E27FC236}">
                <a16:creationId xmlns:a16="http://schemas.microsoft.com/office/drawing/2014/main" id="{83380981-1307-1D1F-91E0-CBBA659254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1553" y="780364"/>
            <a:ext cx="6035099" cy="2477217"/>
          </a:xfrm>
          <a:prstGeom prst="rect">
            <a:avLst/>
          </a:prstGeom>
        </p:spPr>
      </p:pic>
      <p:pic>
        <p:nvPicPr>
          <p:cNvPr id="38" name="Picture 37" descr="A graph showing the growth of pressure&#10;&#10;Description automatically generated">
            <a:extLst>
              <a:ext uri="{FF2B5EF4-FFF2-40B4-BE49-F238E27FC236}">
                <a16:creationId xmlns:a16="http://schemas.microsoft.com/office/drawing/2014/main" id="{6A0ED8AE-494E-2660-2C1B-B0DDD29F36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1553" y="3622064"/>
            <a:ext cx="6046182" cy="2504926"/>
          </a:xfrm>
          <a:prstGeom prst="rect">
            <a:avLst/>
          </a:prstGeom>
        </p:spPr>
      </p:pic>
      <p:sp>
        <p:nvSpPr>
          <p:cNvPr id="39" name="TextBox 38">
            <a:extLst>
              <a:ext uri="{FF2B5EF4-FFF2-40B4-BE49-F238E27FC236}">
                <a16:creationId xmlns:a16="http://schemas.microsoft.com/office/drawing/2014/main" id="{E56B63F0-1BD2-8433-8545-B359F29F5320}"/>
              </a:ext>
            </a:extLst>
          </p:cNvPr>
          <p:cNvSpPr txBox="1"/>
          <p:nvPr/>
        </p:nvSpPr>
        <p:spPr>
          <a:xfrm>
            <a:off x="6941224" y="3257581"/>
            <a:ext cx="5025428" cy="307777"/>
          </a:xfrm>
          <a:prstGeom prst="rect">
            <a:avLst/>
          </a:prstGeom>
          <a:noFill/>
        </p:spPr>
        <p:txBody>
          <a:bodyPr wrap="square">
            <a:spAutoFit/>
          </a:bodyPr>
          <a:lstStyle/>
          <a:p>
            <a:pPr algn="r"/>
            <a:r>
              <a:rPr lang="en-US" sz="1400" i="1"/>
              <a:t>Deformation vs. Pressure of Stainless Steel Modules</a:t>
            </a:r>
          </a:p>
        </p:txBody>
      </p:sp>
      <p:sp>
        <p:nvSpPr>
          <p:cNvPr id="40" name="TextBox 39">
            <a:extLst>
              <a:ext uri="{FF2B5EF4-FFF2-40B4-BE49-F238E27FC236}">
                <a16:creationId xmlns:a16="http://schemas.microsoft.com/office/drawing/2014/main" id="{C4CD325C-3F0F-4C71-6C10-BCC450FBCF52}"/>
              </a:ext>
            </a:extLst>
          </p:cNvPr>
          <p:cNvSpPr txBox="1"/>
          <p:nvPr/>
        </p:nvSpPr>
        <p:spPr>
          <a:xfrm>
            <a:off x="6949074" y="6141921"/>
            <a:ext cx="5025428" cy="307777"/>
          </a:xfrm>
          <a:prstGeom prst="rect">
            <a:avLst/>
          </a:prstGeom>
          <a:noFill/>
        </p:spPr>
        <p:txBody>
          <a:bodyPr wrap="square">
            <a:spAutoFit/>
          </a:bodyPr>
          <a:lstStyle/>
          <a:p>
            <a:pPr algn="r"/>
            <a:r>
              <a:rPr lang="en-US" sz="1400" i="1"/>
              <a:t>Deformation vs. Pressure of Low-Carbon Steel Modules</a:t>
            </a:r>
          </a:p>
        </p:txBody>
      </p:sp>
    </p:spTree>
    <p:extLst>
      <p:ext uri="{BB962C8B-B14F-4D97-AF65-F5344CB8AC3E}">
        <p14:creationId xmlns:p14="http://schemas.microsoft.com/office/powerpoint/2010/main" val="927772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25" name="Picture 24" descr="A graph showing the growth of pressure&#10;&#10;Description automatically generated">
            <a:extLst>
              <a:ext uri="{FF2B5EF4-FFF2-40B4-BE49-F238E27FC236}">
                <a16:creationId xmlns:a16="http://schemas.microsoft.com/office/drawing/2014/main" id="{A9755AEF-5052-E443-1F83-3B65379A89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1553" y="3622064"/>
            <a:ext cx="6046182" cy="2504926"/>
          </a:xfrm>
          <a:prstGeom prst="rect">
            <a:avLst/>
          </a:prstGeom>
        </p:spPr>
      </p:pic>
      <p:pic>
        <p:nvPicPr>
          <p:cNvPr id="27" name="Picture 26" descr="A graph showing the growth of pressure&#10;&#10;Description automatically generated">
            <a:extLst>
              <a:ext uri="{FF2B5EF4-FFF2-40B4-BE49-F238E27FC236}">
                <a16:creationId xmlns:a16="http://schemas.microsoft.com/office/drawing/2014/main" id="{34735565-3447-ACAB-083A-C45F21729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1553" y="788831"/>
            <a:ext cx="6035099" cy="2477217"/>
          </a:xfrm>
          <a:prstGeom prst="rect">
            <a:avLst/>
          </a:prstGeom>
        </p:spPr>
      </p:pic>
      <p:sp>
        <p:nvSpPr>
          <p:cNvPr id="2" name="Rectangle 1">
            <a:extLst>
              <a:ext uri="{FF2B5EF4-FFF2-40B4-BE49-F238E27FC236}">
                <a16:creationId xmlns:a16="http://schemas.microsoft.com/office/drawing/2014/main" id="{CE222252-6E67-C8BF-36B4-EB2D9FDB6B43}"/>
              </a:ext>
            </a:extLst>
          </p:cNvPr>
          <p:cNvSpPr/>
          <p:nvPr/>
        </p:nvSpPr>
        <p:spPr>
          <a:xfrm>
            <a:off x="6063550" y="2898880"/>
            <a:ext cx="1039565" cy="36716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C56525C-9E72-E7AC-60CF-9B2B793D9AE7}"/>
              </a:ext>
            </a:extLst>
          </p:cNvPr>
          <p:cNvSpPr/>
          <p:nvPr/>
        </p:nvSpPr>
        <p:spPr>
          <a:xfrm>
            <a:off x="10649457" y="5753576"/>
            <a:ext cx="1039565" cy="36716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0192AB68-DF2F-37FC-5D95-4369D84EA3ED}"/>
              </a:ext>
            </a:extLst>
          </p:cNvPr>
          <p:cNvCxnSpPr/>
          <p:nvPr/>
        </p:nvCxnSpPr>
        <p:spPr>
          <a:xfrm flipV="1">
            <a:off x="7248525" y="1593846"/>
            <a:ext cx="1447800" cy="119062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6B643A42-BC67-754F-FA3F-76D800573113}"/>
              </a:ext>
            </a:extLst>
          </p:cNvPr>
          <p:cNvCxnSpPr>
            <a:cxnSpLocks/>
          </p:cNvCxnSpPr>
          <p:nvPr/>
        </p:nvCxnSpPr>
        <p:spPr>
          <a:xfrm flipV="1">
            <a:off x="10749010" y="5019675"/>
            <a:ext cx="0" cy="6162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24469E6D-F0BB-A387-BE77-D5A62B13A471}"/>
                  </a:ext>
                </a:extLst>
              </p14:cNvPr>
              <p14:cNvContentPartPr/>
              <p14:nvPr/>
            </p14:nvContentPartPr>
            <p14:xfrm>
              <a:off x="8351328" y="1382628"/>
              <a:ext cx="3438720" cy="36720"/>
            </p14:xfrm>
          </p:contentPart>
        </mc:Choice>
        <mc:Fallback xmlns="">
          <p:pic>
            <p:nvPicPr>
              <p:cNvPr id="30" name="Ink 29">
                <a:extLst>
                  <a:ext uri="{FF2B5EF4-FFF2-40B4-BE49-F238E27FC236}">
                    <a16:creationId xmlns:a16="http://schemas.microsoft.com/office/drawing/2014/main" id="{24469E6D-F0BB-A387-BE77-D5A62B13A471}"/>
                  </a:ext>
                </a:extLst>
              </p:cNvPr>
              <p:cNvPicPr/>
              <p:nvPr/>
            </p:nvPicPr>
            <p:blipFill>
              <a:blip r:embed="rId5"/>
              <a:stretch>
                <a:fillRect/>
              </a:stretch>
            </p:blipFill>
            <p:spPr>
              <a:xfrm>
                <a:off x="8297328" y="1274628"/>
                <a:ext cx="35463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1" name="Ink 30">
                <a:extLst>
                  <a:ext uri="{FF2B5EF4-FFF2-40B4-BE49-F238E27FC236}">
                    <a16:creationId xmlns:a16="http://schemas.microsoft.com/office/drawing/2014/main" id="{7675FE8B-2A58-7F4A-6D07-B1A6CBEC786F}"/>
                  </a:ext>
                </a:extLst>
              </p14:cNvPr>
              <p14:cNvContentPartPr/>
              <p14:nvPr/>
            </p14:nvContentPartPr>
            <p14:xfrm>
              <a:off x="6623328" y="1414308"/>
              <a:ext cx="1703520" cy="1132560"/>
            </p14:xfrm>
          </p:contentPart>
        </mc:Choice>
        <mc:Fallback xmlns="">
          <p:pic>
            <p:nvPicPr>
              <p:cNvPr id="31" name="Ink 30">
                <a:extLst>
                  <a:ext uri="{FF2B5EF4-FFF2-40B4-BE49-F238E27FC236}">
                    <a16:creationId xmlns:a16="http://schemas.microsoft.com/office/drawing/2014/main" id="{7675FE8B-2A58-7F4A-6D07-B1A6CBEC786F}"/>
                  </a:ext>
                </a:extLst>
              </p:cNvPr>
              <p:cNvPicPr/>
              <p:nvPr/>
            </p:nvPicPr>
            <p:blipFill>
              <a:blip r:embed="rId7"/>
              <a:stretch>
                <a:fillRect/>
              </a:stretch>
            </p:blipFill>
            <p:spPr>
              <a:xfrm>
                <a:off x="6569328" y="1306308"/>
                <a:ext cx="1811160" cy="1348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03FDCD36-AAFA-547C-13A9-ED9E209352E3}"/>
                  </a:ext>
                </a:extLst>
              </p14:cNvPr>
              <p14:cNvContentPartPr/>
              <p14:nvPr/>
            </p14:nvContentPartPr>
            <p14:xfrm>
              <a:off x="10055208" y="4950663"/>
              <a:ext cx="1633680" cy="21240"/>
            </p14:xfrm>
          </p:contentPart>
        </mc:Choice>
        <mc:Fallback xmlns="">
          <p:pic>
            <p:nvPicPr>
              <p:cNvPr id="36" name="Ink 35">
                <a:extLst>
                  <a:ext uri="{FF2B5EF4-FFF2-40B4-BE49-F238E27FC236}">
                    <a16:creationId xmlns:a16="http://schemas.microsoft.com/office/drawing/2014/main" id="{03FDCD36-AAFA-547C-13A9-ED9E209352E3}"/>
                  </a:ext>
                </a:extLst>
              </p:cNvPr>
              <p:cNvPicPr/>
              <p:nvPr/>
            </p:nvPicPr>
            <p:blipFill>
              <a:blip r:embed="rId9"/>
              <a:stretch>
                <a:fillRect/>
              </a:stretch>
            </p:blipFill>
            <p:spPr>
              <a:xfrm>
                <a:off x="10001208" y="4840801"/>
                <a:ext cx="1741320" cy="24059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B6D83429-D641-E339-CAC3-4B8CDD1E026C}"/>
                  </a:ext>
                </a:extLst>
              </p14:cNvPr>
              <p14:cNvContentPartPr/>
              <p14:nvPr/>
            </p14:nvContentPartPr>
            <p14:xfrm>
              <a:off x="9985368" y="4964703"/>
              <a:ext cx="360" cy="360"/>
            </p14:xfrm>
          </p:contentPart>
        </mc:Choice>
        <mc:Fallback xmlns="">
          <p:pic>
            <p:nvPicPr>
              <p:cNvPr id="38" name="Ink 37">
                <a:extLst>
                  <a:ext uri="{FF2B5EF4-FFF2-40B4-BE49-F238E27FC236}">
                    <a16:creationId xmlns:a16="http://schemas.microsoft.com/office/drawing/2014/main" id="{B6D83429-D641-E339-CAC3-4B8CDD1E026C}"/>
                  </a:ext>
                </a:extLst>
              </p:cNvPr>
              <p:cNvPicPr/>
              <p:nvPr/>
            </p:nvPicPr>
            <p:blipFill>
              <a:blip r:embed="rId11"/>
              <a:stretch>
                <a:fillRect/>
              </a:stretch>
            </p:blipFill>
            <p:spPr>
              <a:xfrm>
                <a:off x="9931368" y="485670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 name="Ink 38">
                <a:extLst>
                  <a:ext uri="{FF2B5EF4-FFF2-40B4-BE49-F238E27FC236}">
                    <a16:creationId xmlns:a16="http://schemas.microsoft.com/office/drawing/2014/main" id="{19C91DD6-1706-979B-579D-809F8F113943}"/>
                  </a:ext>
                </a:extLst>
              </p14:cNvPr>
              <p14:cNvContentPartPr/>
              <p14:nvPr/>
            </p14:nvContentPartPr>
            <p14:xfrm>
              <a:off x="8562648" y="4957863"/>
              <a:ext cx="1452960" cy="21960"/>
            </p14:xfrm>
          </p:contentPart>
        </mc:Choice>
        <mc:Fallback xmlns="">
          <p:pic>
            <p:nvPicPr>
              <p:cNvPr id="39" name="Ink 38">
                <a:extLst>
                  <a:ext uri="{FF2B5EF4-FFF2-40B4-BE49-F238E27FC236}">
                    <a16:creationId xmlns:a16="http://schemas.microsoft.com/office/drawing/2014/main" id="{19C91DD6-1706-979B-579D-809F8F113943}"/>
                  </a:ext>
                </a:extLst>
              </p:cNvPr>
              <p:cNvPicPr/>
              <p:nvPr/>
            </p:nvPicPr>
            <p:blipFill>
              <a:blip r:embed="rId13"/>
              <a:stretch>
                <a:fillRect/>
              </a:stretch>
            </p:blipFill>
            <p:spPr>
              <a:xfrm>
                <a:off x="8508648" y="4849863"/>
                <a:ext cx="15606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1B4FF392-B8F2-6A4E-FF40-45B92C396349}"/>
                  </a:ext>
                </a:extLst>
              </p14:cNvPr>
              <p14:cNvContentPartPr/>
              <p14:nvPr/>
            </p14:nvContentPartPr>
            <p14:xfrm>
              <a:off x="9411888" y="4952103"/>
              <a:ext cx="441360" cy="10080"/>
            </p14:xfrm>
          </p:contentPart>
        </mc:Choice>
        <mc:Fallback xmlns="">
          <p:pic>
            <p:nvPicPr>
              <p:cNvPr id="40" name="Ink 39">
                <a:extLst>
                  <a:ext uri="{FF2B5EF4-FFF2-40B4-BE49-F238E27FC236}">
                    <a16:creationId xmlns:a16="http://schemas.microsoft.com/office/drawing/2014/main" id="{1B4FF392-B8F2-6A4E-FF40-45B92C396349}"/>
                  </a:ext>
                </a:extLst>
              </p:cNvPr>
              <p:cNvPicPr/>
              <p:nvPr/>
            </p:nvPicPr>
            <p:blipFill>
              <a:blip r:embed="rId15"/>
              <a:stretch>
                <a:fillRect/>
              </a:stretch>
            </p:blipFill>
            <p:spPr>
              <a:xfrm>
                <a:off x="9357888" y="4844103"/>
                <a:ext cx="5490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FFA29DB9-AF42-90FB-E421-658552E580E2}"/>
                  </a:ext>
                </a:extLst>
              </p14:cNvPr>
              <p14:cNvContentPartPr/>
              <p14:nvPr/>
            </p14:nvContentPartPr>
            <p14:xfrm>
              <a:off x="8556528" y="4957863"/>
              <a:ext cx="851760" cy="15480"/>
            </p14:xfrm>
          </p:contentPart>
        </mc:Choice>
        <mc:Fallback xmlns="">
          <p:pic>
            <p:nvPicPr>
              <p:cNvPr id="41" name="Ink 40">
                <a:extLst>
                  <a:ext uri="{FF2B5EF4-FFF2-40B4-BE49-F238E27FC236}">
                    <a16:creationId xmlns:a16="http://schemas.microsoft.com/office/drawing/2014/main" id="{FFA29DB9-AF42-90FB-E421-658552E580E2}"/>
                  </a:ext>
                </a:extLst>
              </p:cNvPr>
              <p:cNvPicPr/>
              <p:nvPr/>
            </p:nvPicPr>
            <p:blipFill>
              <a:blip r:embed="rId17"/>
              <a:stretch>
                <a:fillRect/>
              </a:stretch>
            </p:blipFill>
            <p:spPr>
              <a:xfrm>
                <a:off x="8502528" y="4849863"/>
                <a:ext cx="95940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2" name="Ink 41">
                <a:extLst>
                  <a:ext uri="{FF2B5EF4-FFF2-40B4-BE49-F238E27FC236}">
                    <a16:creationId xmlns:a16="http://schemas.microsoft.com/office/drawing/2014/main" id="{79570939-E2E0-F1CA-019D-F724D8663E9F}"/>
                  </a:ext>
                </a:extLst>
              </p14:cNvPr>
              <p14:cNvContentPartPr/>
              <p14:nvPr/>
            </p14:nvContentPartPr>
            <p14:xfrm>
              <a:off x="7488768" y="4971543"/>
              <a:ext cx="1116720" cy="298800"/>
            </p14:xfrm>
          </p:contentPart>
        </mc:Choice>
        <mc:Fallback xmlns="">
          <p:pic>
            <p:nvPicPr>
              <p:cNvPr id="42" name="Ink 41">
                <a:extLst>
                  <a:ext uri="{FF2B5EF4-FFF2-40B4-BE49-F238E27FC236}">
                    <a16:creationId xmlns:a16="http://schemas.microsoft.com/office/drawing/2014/main" id="{79570939-E2E0-F1CA-019D-F724D8663E9F}"/>
                  </a:ext>
                </a:extLst>
              </p:cNvPr>
              <p:cNvPicPr/>
              <p:nvPr/>
            </p:nvPicPr>
            <p:blipFill>
              <a:blip r:embed="rId19"/>
              <a:stretch>
                <a:fillRect/>
              </a:stretch>
            </p:blipFill>
            <p:spPr>
              <a:xfrm>
                <a:off x="7434768" y="4863543"/>
                <a:ext cx="122436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3" name="Ink 42">
                <a:extLst>
                  <a:ext uri="{FF2B5EF4-FFF2-40B4-BE49-F238E27FC236}">
                    <a16:creationId xmlns:a16="http://schemas.microsoft.com/office/drawing/2014/main" id="{4AE606EF-1CDB-2CAB-B2A9-FF788966969A}"/>
                  </a:ext>
                </a:extLst>
              </p14:cNvPr>
              <p14:cNvContentPartPr/>
              <p14:nvPr/>
            </p14:nvContentPartPr>
            <p14:xfrm>
              <a:off x="7156848" y="5270703"/>
              <a:ext cx="328680" cy="60840"/>
            </p14:xfrm>
          </p:contentPart>
        </mc:Choice>
        <mc:Fallback xmlns="">
          <p:pic>
            <p:nvPicPr>
              <p:cNvPr id="43" name="Ink 42">
                <a:extLst>
                  <a:ext uri="{FF2B5EF4-FFF2-40B4-BE49-F238E27FC236}">
                    <a16:creationId xmlns:a16="http://schemas.microsoft.com/office/drawing/2014/main" id="{4AE606EF-1CDB-2CAB-B2A9-FF788966969A}"/>
                  </a:ext>
                </a:extLst>
              </p:cNvPr>
              <p:cNvPicPr/>
              <p:nvPr/>
            </p:nvPicPr>
            <p:blipFill>
              <a:blip r:embed="rId21"/>
              <a:stretch>
                <a:fillRect/>
              </a:stretch>
            </p:blipFill>
            <p:spPr>
              <a:xfrm>
                <a:off x="7102848" y="5162703"/>
                <a:ext cx="43632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Ink 43">
                <a:extLst>
                  <a:ext uri="{FF2B5EF4-FFF2-40B4-BE49-F238E27FC236}">
                    <a16:creationId xmlns:a16="http://schemas.microsoft.com/office/drawing/2014/main" id="{43831932-2558-FC78-73AB-D0B733660378}"/>
                  </a:ext>
                </a:extLst>
              </p14:cNvPr>
              <p14:cNvContentPartPr/>
              <p14:nvPr/>
            </p14:nvContentPartPr>
            <p14:xfrm>
              <a:off x="6621528" y="5336583"/>
              <a:ext cx="533880" cy="11520"/>
            </p14:xfrm>
          </p:contentPart>
        </mc:Choice>
        <mc:Fallback xmlns="">
          <p:pic>
            <p:nvPicPr>
              <p:cNvPr id="44" name="Ink 43">
                <a:extLst>
                  <a:ext uri="{FF2B5EF4-FFF2-40B4-BE49-F238E27FC236}">
                    <a16:creationId xmlns:a16="http://schemas.microsoft.com/office/drawing/2014/main" id="{43831932-2558-FC78-73AB-D0B733660378}"/>
                  </a:ext>
                </a:extLst>
              </p:cNvPr>
              <p:cNvPicPr/>
              <p:nvPr/>
            </p:nvPicPr>
            <p:blipFill>
              <a:blip r:embed="rId23"/>
              <a:stretch>
                <a:fillRect/>
              </a:stretch>
            </p:blipFill>
            <p:spPr>
              <a:xfrm>
                <a:off x="6567564" y="5225099"/>
                <a:ext cx="641447" cy="23411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 name="Ink 44">
                <a:extLst>
                  <a:ext uri="{FF2B5EF4-FFF2-40B4-BE49-F238E27FC236}">
                    <a16:creationId xmlns:a16="http://schemas.microsoft.com/office/drawing/2014/main" id="{3CF4E747-3EC4-1B2E-379D-05FFF5B94DB5}"/>
                  </a:ext>
                </a:extLst>
              </p14:cNvPr>
              <p14:cNvContentPartPr/>
              <p14:nvPr/>
            </p14:nvContentPartPr>
            <p14:xfrm>
              <a:off x="8462208" y="4961103"/>
              <a:ext cx="132840" cy="24120"/>
            </p14:xfrm>
          </p:contentPart>
        </mc:Choice>
        <mc:Fallback xmlns="">
          <p:pic>
            <p:nvPicPr>
              <p:cNvPr id="45" name="Ink 44">
                <a:extLst>
                  <a:ext uri="{FF2B5EF4-FFF2-40B4-BE49-F238E27FC236}">
                    <a16:creationId xmlns:a16="http://schemas.microsoft.com/office/drawing/2014/main" id="{3CF4E747-3EC4-1B2E-379D-05FFF5B94DB5}"/>
                  </a:ext>
                </a:extLst>
              </p:cNvPr>
              <p:cNvPicPr/>
              <p:nvPr/>
            </p:nvPicPr>
            <p:blipFill>
              <a:blip r:embed="rId25"/>
              <a:stretch>
                <a:fillRect/>
              </a:stretch>
            </p:blipFill>
            <p:spPr>
              <a:xfrm>
                <a:off x="8408208" y="4853103"/>
                <a:ext cx="240480" cy="239760"/>
              </a:xfrm>
              <a:prstGeom prst="rect">
                <a:avLst/>
              </a:prstGeom>
            </p:spPr>
          </p:pic>
        </mc:Fallback>
      </mc:AlternateContent>
      <p:sp>
        <p:nvSpPr>
          <p:cNvPr id="46" name="TextBox 45">
            <a:extLst>
              <a:ext uri="{FF2B5EF4-FFF2-40B4-BE49-F238E27FC236}">
                <a16:creationId xmlns:a16="http://schemas.microsoft.com/office/drawing/2014/main" id="{290AE410-C27D-9328-BE66-F6C17A7DF8FB}"/>
              </a:ext>
            </a:extLst>
          </p:cNvPr>
          <p:cNvSpPr txBox="1"/>
          <p:nvPr/>
        </p:nvSpPr>
        <p:spPr>
          <a:xfrm>
            <a:off x="496831" y="5943513"/>
            <a:ext cx="6110342" cy="369332"/>
          </a:xfrm>
          <a:prstGeom prst="rect">
            <a:avLst/>
          </a:prstGeom>
          <a:noFill/>
        </p:spPr>
        <p:txBody>
          <a:bodyPr wrap="square">
            <a:spAutoFit/>
          </a:bodyPr>
          <a:lstStyle/>
          <a:p>
            <a:r>
              <a:rPr lang="en-US"/>
              <a:t>1mm =               2mm =</a:t>
            </a:r>
          </a:p>
        </p:txBody>
      </p:sp>
      <p:sp>
        <p:nvSpPr>
          <p:cNvPr id="47" name="Oval 46">
            <a:extLst>
              <a:ext uri="{FF2B5EF4-FFF2-40B4-BE49-F238E27FC236}">
                <a16:creationId xmlns:a16="http://schemas.microsoft.com/office/drawing/2014/main" id="{5AD815B6-18AE-F3D8-615D-DE149EF6F383}"/>
              </a:ext>
            </a:extLst>
          </p:cNvPr>
          <p:cNvSpPr/>
          <p:nvPr/>
        </p:nvSpPr>
        <p:spPr>
          <a:xfrm>
            <a:off x="1393115" y="6014265"/>
            <a:ext cx="247426" cy="22544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CBEF153-0BA4-5AC9-8B0C-982943703D30}"/>
              </a:ext>
            </a:extLst>
          </p:cNvPr>
          <p:cNvSpPr/>
          <p:nvPr/>
        </p:nvSpPr>
        <p:spPr>
          <a:xfrm>
            <a:off x="2739614" y="6014265"/>
            <a:ext cx="247426" cy="225449"/>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43EDB18-49AF-302F-BFD7-F69604EC0CD6}"/>
              </a:ext>
            </a:extLst>
          </p:cNvPr>
          <p:cNvSpPr txBox="1"/>
          <p:nvPr/>
        </p:nvSpPr>
        <p:spPr>
          <a:xfrm>
            <a:off x="496829" y="964275"/>
            <a:ext cx="43940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Thickness Selection</a:t>
            </a:r>
          </a:p>
        </p:txBody>
      </p:sp>
      <p:sp>
        <p:nvSpPr>
          <p:cNvPr id="50" name="TextBox 49">
            <a:extLst>
              <a:ext uri="{FF2B5EF4-FFF2-40B4-BE49-F238E27FC236}">
                <a16:creationId xmlns:a16="http://schemas.microsoft.com/office/drawing/2014/main" id="{A6335ADD-0A48-2160-3B12-53943B767D0B}"/>
              </a:ext>
            </a:extLst>
          </p:cNvPr>
          <p:cNvSpPr txBox="1"/>
          <p:nvPr/>
        </p:nvSpPr>
        <p:spPr>
          <a:xfrm>
            <a:off x="496829" y="1448262"/>
            <a:ext cx="4087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material thickness</a:t>
            </a:r>
            <a:r>
              <a:rPr lang="en-US"/>
              <a:t>.</a:t>
            </a:r>
          </a:p>
        </p:txBody>
      </p:sp>
      <p:sp>
        <p:nvSpPr>
          <p:cNvPr id="4" name="TextBox 3">
            <a:extLst>
              <a:ext uri="{FF2B5EF4-FFF2-40B4-BE49-F238E27FC236}">
                <a16:creationId xmlns:a16="http://schemas.microsoft.com/office/drawing/2014/main" id="{79CACD13-3CB9-092F-944B-E50DB6150056}"/>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7" name="TextBox 6">
            <a:extLst>
              <a:ext uri="{FF2B5EF4-FFF2-40B4-BE49-F238E27FC236}">
                <a16:creationId xmlns:a16="http://schemas.microsoft.com/office/drawing/2014/main" id="{38172C71-E044-1A3E-9CD2-050E9F38CCBC}"/>
              </a:ext>
            </a:extLst>
          </p:cNvPr>
          <p:cNvSpPr txBox="1"/>
          <p:nvPr/>
        </p:nvSpPr>
        <p:spPr>
          <a:xfrm>
            <a:off x="6949074" y="6141921"/>
            <a:ext cx="5025428" cy="307777"/>
          </a:xfrm>
          <a:prstGeom prst="rect">
            <a:avLst/>
          </a:prstGeom>
          <a:noFill/>
        </p:spPr>
        <p:txBody>
          <a:bodyPr wrap="square">
            <a:spAutoFit/>
          </a:bodyPr>
          <a:lstStyle/>
          <a:p>
            <a:pPr algn="r"/>
            <a:r>
              <a:rPr lang="en-US" sz="1400" i="1"/>
              <a:t>Deformation vs. Pressure of Low-Carbon Steel Modules</a:t>
            </a:r>
          </a:p>
        </p:txBody>
      </p:sp>
      <p:sp>
        <p:nvSpPr>
          <p:cNvPr id="8" name="TextBox 7">
            <a:extLst>
              <a:ext uri="{FF2B5EF4-FFF2-40B4-BE49-F238E27FC236}">
                <a16:creationId xmlns:a16="http://schemas.microsoft.com/office/drawing/2014/main" id="{5F7A830A-7E65-4CD7-2A35-8879ED7BC55B}"/>
              </a:ext>
            </a:extLst>
          </p:cNvPr>
          <p:cNvSpPr txBox="1"/>
          <p:nvPr/>
        </p:nvSpPr>
        <p:spPr>
          <a:xfrm>
            <a:off x="6941224" y="3257581"/>
            <a:ext cx="5025428" cy="307777"/>
          </a:xfrm>
          <a:prstGeom prst="rect">
            <a:avLst/>
          </a:prstGeom>
          <a:noFill/>
        </p:spPr>
        <p:txBody>
          <a:bodyPr wrap="square">
            <a:spAutoFit/>
          </a:bodyPr>
          <a:lstStyle/>
          <a:p>
            <a:pPr algn="r"/>
            <a:r>
              <a:rPr lang="en-US" sz="1400" i="1"/>
              <a:t>Deformation vs. Pressure of Stainless Steel Modules</a:t>
            </a:r>
          </a:p>
        </p:txBody>
      </p:sp>
      <p:sp>
        <p:nvSpPr>
          <p:cNvPr id="10" name="TextBox 9">
            <a:extLst>
              <a:ext uri="{FF2B5EF4-FFF2-40B4-BE49-F238E27FC236}">
                <a16:creationId xmlns:a16="http://schemas.microsoft.com/office/drawing/2014/main" id="{B7913035-172A-3523-3582-A452227DC562}"/>
              </a:ext>
            </a:extLst>
          </p:cNvPr>
          <p:cNvSpPr txBox="1"/>
          <p:nvPr/>
        </p:nvSpPr>
        <p:spPr>
          <a:xfrm>
            <a:off x="496829" y="3446405"/>
            <a:ext cx="4456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2mm Performance: </a:t>
            </a:r>
          </a:p>
          <a:p>
            <a:r>
              <a:rPr lang="en-US"/>
              <a:t>Lower expansion, higher burst pressures.</a:t>
            </a:r>
          </a:p>
        </p:txBody>
      </p:sp>
      <p:sp>
        <p:nvSpPr>
          <p:cNvPr id="14" name="TextBox 13">
            <a:extLst>
              <a:ext uri="{FF2B5EF4-FFF2-40B4-BE49-F238E27FC236}">
                <a16:creationId xmlns:a16="http://schemas.microsoft.com/office/drawing/2014/main" id="{2F50D48F-CFBB-FF72-006B-F0CF609DC6AF}"/>
              </a:ext>
            </a:extLst>
          </p:cNvPr>
          <p:cNvSpPr txBox="1"/>
          <p:nvPr/>
        </p:nvSpPr>
        <p:spPr>
          <a:xfrm>
            <a:off x="496829" y="2560894"/>
            <a:ext cx="47539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1mm Performance:</a:t>
            </a:r>
          </a:p>
          <a:p>
            <a:r>
              <a:rPr lang="en-US"/>
              <a:t>Bigger expansion, lower burst pressures.</a:t>
            </a:r>
          </a:p>
        </p:txBody>
      </p:sp>
      <p:sp>
        <p:nvSpPr>
          <p:cNvPr id="15" name="TextBox 14">
            <a:extLst>
              <a:ext uri="{FF2B5EF4-FFF2-40B4-BE49-F238E27FC236}">
                <a16:creationId xmlns:a16="http://schemas.microsoft.com/office/drawing/2014/main" id="{0250AE20-342E-6F98-5840-39EF79930550}"/>
              </a:ext>
            </a:extLst>
          </p:cNvPr>
          <p:cNvSpPr txBox="1"/>
          <p:nvPr/>
        </p:nvSpPr>
        <p:spPr>
          <a:xfrm>
            <a:off x="496829" y="4331916"/>
            <a:ext cx="48537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0">
                <a:effectLst/>
                <a:latin typeface="Roboto" panose="020F0502020204030204" pitchFamily="2" charset="0"/>
              </a:rPr>
              <a:t>↑ Thickness </a:t>
            </a:r>
            <a:r>
              <a:rPr lang="en-US">
                <a:latin typeface="Roboto" panose="020F0502020204030204" pitchFamily="2" charset="0"/>
              </a:rPr>
              <a:t>= ↓ Expansion </a:t>
            </a:r>
            <a:r>
              <a:rPr lang="en-US" i="0">
                <a:effectLst/>
                <a:latin typeface="Roboto" panose="020F0502020204030204" pitchFamily="2" charset="0"/>
              </a:rPr>
              <a:t>= ↑ Burst Pressures </a:t>
            </a:r>
            <a:endParaRPr lang="en-US"/>
          </a:p>
        </p:txBody>
      </p:sp>
      <p:sp>
        <p:nvSpPr>
          <p:cNvPr id="16" name="TextBox 15">
            <a:extLst>
              <a:ext uri="{FF2B5EF4-FFF2-40B4-BE49-F238E27FC236}">
                <a16:creationId xmlns:a16="http://schemas.microsoft.com/office/drawing/2014/main" id="{B7B0086A-86B4-A365-6F52-AAA7E17F58CA}"/>
              </a:ext>
            </a:extLst>
          </p:cNvPr>
          <p:cNvSpPr txBox="1"/>
          <p:nvPr/>
        </p:nvSpPr>
        <p:spPr>
          <a:xfrm>
            <a:off x="496829" y="4940429"/>
            <a:ext cx="46214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SEC Performance:</a:t>
            </a:r>
          </a:p>
          <a:p>
            <a:r>
              <a:rPr lang="en-US" b="1"/>
              <a:t>Bigger expansion, bigger burst pressures.</a:t>
            </a:r>
          </a:p>
        </p:txBody>
      </p:sp>
    </p:spTree>
    <p:extLst>
      <p:ext uri="{BB962C8B-B14F-4D97-AF65-F5344CB8AC3E}">
        <p14:creationId xmlns:p14="http://schemas.microsoft.com/office/powerpoint/2010/main" val="3360192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116F-CFA6-97BE-4393-DBDCC960B8E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BDA9DB-D3F5-4E85-64EB-93588ECB773B}"/>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D8B27E-0B00-B49B-D460-9942D246589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D89CAC-CB05-2E09-70DF-E63ACB7CCBA9}"/>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84F3B6-CBD4-89AB-C4BC-13E0ED7D464C}"/>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graphicFrame>
        <p:nvGraphicFramePr>
          <p:cNvPr id="5" name="Table 4">
            <a:extLst>
              <a:ext uri="{FF2B5EF4-FFF2-40B4-BE49-F238E27FC236}">
                <a16:creationId xmlns:a16="http://schemas.microsoft.com/office/drawing/2014/main" id="{A149F599-B1E6-2F57-3FE2-4840619B094D}"/>
              </a:ext>
            </a:extLst>
          </p:cNvPr>
          <p:cNvGraphicFramePr>
            <a:graphicFrameLocks noGrp="1"/>
          </p:cNvGraphicFramePr>
          <p:nvPr>
            <p:extLst>
              <p:ext uri="{D42A27DB-BD31-4B8C-83A1-F6EECF244321}">
                <p14:modId xmlns:p14="http://schemas.microsoft.com/office/powerpoint/2010/main" val="208175696"/>
              </p:ext>
            </p:extLst>
          </p:nvPr>
        </p:nvGraphicFramePr>
        <p:xfrm>
          <a:off x="5294369" y="1094141"/>
          <a:ext cx="6400800" cy="1318260"/>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1509764523"/>
                    </a:ext>
                  </a:extLst>
                </a:gridCol>
                <a:gridCol w="914400">
                  <a:extLst>
                    <a:ext uri="{9D8B030D-6E8A-4147-A177-3AD203B41FA5}">
                      <a16:colId xmlns:a16="http://schemas.microsoft.com/office/drawing/2014/main" val="4129064008"/>
                    </a:ext>
                  </a:extLst>
                </a:gridCol>
                <a:gridCol w="1371600">
                  <a:extLst>
                    <a:ext uri="{9D8B030D-6E8A-4147-A177-3AD203B41FA5}">
                      <a16:colId xmlns:a16="http://schemas.microsoft.com/office/drawing/2014/main" val="1218457419"/>
                    </a:ext>
                  </a:extLst>
                </a:gridCol>
                <a:gridCol w="1371600">
                  <a:extLst>
                    <a:ext uri="{9D8B030D-6E8A-4147-A177-3AD203B41FA5}">
                      <a16:colId xmlns:a16="http://schemas.microsoft.com/office/drawing/2014/main" val="2554931471"/>
                    </a:ext>
                  </a:extLst>
                </a:gridCol>
                <a:gridCol w="1371600">
                  <a:extLst>
                    <a:ext uri="{9D8B030D-6E8A-4147-A177-3AD203B41FA5}">
                      <a16:colId xmlns:a16="http://schemas.microsoft.com/office/drawing/2014/main" val="843053220"/>
                    </a:ext>
                  </a:extLst>
                </a:gridCol>
              </a:tblGrid>
              <a:tr h="190500">
                <a:tc>
                  <a:txBody>
                    <a:bodyPr/>
                    <a:lstStyle/>
                    <a:p>
                      <a:pPr algn="ctr" fontAlgn="b"/>
                      <a:r>
                        <a:rPr lang="en-US" sz="1400" u="none" strike="noStrike">
                          <a:effectLst/>
                        </a:rPr>
                        <a:t>Material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Shape</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Thickness</a:t>
                      </a:r>
                    </a:p>
                    <a:p>
                      <a:pPr algn="ctr" fontAlgn="b"/>
                      <a:r>
                        <a:rPr lang="en-US" sz="1400" u="none" strike="noStrike">
                          <a:effectLst/>
                        </a:rPr>
                        <a:t> (mm)</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Final Volume </a:t>
                      </a:r>
                    </a:p>
                    <a:p>
                      <a:pPr algn="ctr" fontAlgn="b"/>
                      <a:r>
                        <a:rPr lang="en-US" sz="1400" u="none" strike="noStrike">
                          <a:effectLst/>
                        </a:rPr>
                        <a:t>(mL)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a:effectLst/>
                        </a:rPr>
                        <a:t>Burst Pressure (psi)</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4564383"/>
                  </a:ext>
                </a:extLst>
              </a:tr>
              <a:tr h="190500">
                <a:tc>
                  <a:txBody>
                    <a:bodyPr/>
                    <a:lstStyle/>
                    <a:p>
                      <a:pPr algn="ctr" fontAlgn="b"/>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4538</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273</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88675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5447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417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43416514"/>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4644</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440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66570823"/>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5450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1" u="none" strike="noStrike">
                          <a:effectLst/>
                        </a:rPr>
                        <a:t>616</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03769861"/>
                  </a:ext>
                </a:extLst>
              </a:tr>
            </a:tbl>
          </a:graphicData>
        </a:graphic>
      </p:graphicFrame>
      <p:sp>
        <p:nvSpPr>
          <p:cNvPr id="2" name="TextBox 1">
            <a:extLst>
              <a:ext uri="{FF2B5EF4-FFF2-40B4-BE49-F238E27FC236}">
                <a16:creationId xmlns:a16="http://schemas.microsoft.com/office/drawing/2014/main" id="{133D4458-27F0-80FB-41D0-7193F9222B09}"/>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3" name="TextBox 2">
            <a:extLst>
              <a:ext uri="{FF2B5EF4-FFF2-40B4-BE49-F238E27FC236}">
                <a16:creationId xmlns:a16="http://schemas.microsoft.com/office/drawing/2014/main" id="{319F6AB5-5B40-A924-D753-1C5CF1838F76}"/>
              </a:ext>
            </a:extLst>
          </p:cNvPr>
          <p:cNvSpPr txBox="1"/>
          <p:nvPr/>
        </p:nvSpPr>
        <p:spPr>
          <a:xfrm>
            <a:off x="367276" y="1050679"/>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Material Selection</a:t>
            </a:r>
          </a:p>
        </p:txBody>
      </p:sp>
      <p:sp>
        <p:nvSpPr>
          <p:cNvPr id="4" name="TextBox 3">
            <a:extLst>
              <a:ext uri="{FF2B5EF4-FFF2-40B4-BE49-F238E27FC236}">
                <a16:creationId xmlns:a16="http://schemas.microsoft.com/office/drawing/2014/main" id="{262088AC-B900-7D6F-9A72-565A69D297FF}"/>
              </a:ext>
            </a:extLst>
          </p:cNvPr>
          <p:cNvSpPr txBox="1"/>
          <p:nvPr/>
        </p:nvSpPr>
        <p:spPr>
          <a:xfrm>
            <a:off x="367276" y="1458466"/>
            <a:ext cx="4474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 weld reliability</a:t>
            </a:r>
            <a:r>
              <a:rPr lang="en-US"/>
              <a:t> and </a:t>
            </a:r>
            <a:r>
              <a:rPr lang="en-US" b="1"/>
              <a:t>inflation pressure </a:t>
            </a:r>
            <a:r>
              <a:rPr lang="en-US"/>
              <a:t>based on </a:t>
            </a:r>
            <a:r>
              <a:rPr lang="en-US" i="1"/>
              <a:t>material selection</a:t>
            </a:r>
            <a:r>
              <a:rPr lang="en-US"/>
              <a:t>. </a:t>
            </a:r>
          </a:p>
        </p:txBody>
      </p:sp>
    </p:spTree>
    <p:extLst>
      <p:ext uri="{BB962C8B-B14F-4D97-AF65-F5344CB8AC3E}">
        <p14:creationId xmlns:p14="http://schemas.microsoft.com/office/powerpoint/2010/main" val="2022801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9916-B9CB-2FB8-1CE7-E20DBBE1B9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09FFE72-9B91-2961-B509-F760A6A62CAF}"/>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315D52-8808-84A9-E309-E24F7768AC23}"/>
              </a:ext>
            </a:extLst>
          </p:cNvPr>
          <p:cNvSpPr txBox="1"/>
          <p:nvPr/>
        </p:nvSpPr>
        <p:spPr>
          <a:xfrm>
            <a:off x="367276" y="1050679"/>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Material Selection</a:t>
            </a:r>
          </a:p>
        </p:txBody>
      </p:sp>
      <p:sp>
        <p:nvSpPr>
          <p:cNvPr id="11" name="Rectangle 10">
            <a:extLst>
              <a:ext uri="{FF2B5EF4-FFF2-40B4-BE49-F238E27FC236}">
                <a16:creationId xmlns:a16="http://schemas.microsoft.com/office/drawing/2014/main" id="{1B494820-2457-68D2-0464-7D136E0862E4}"/>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F46B72-0B73-53A5-4D6A-82DA062A442D}"/>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B37825-E71E-D44A-537D-05552F285000}"/>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19A95E85-AA5D-1411-DD57-4C5595F513D1}"/>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15" name="TextBox 14">
            <a:extLst>
              <a:ext uri="{FF2B5EF4-FFF2-40B4-BE49-F238E27FC236}">
                <a16:creationId xmlns:a16="http://schemas.microsoft.com/office/drawing/2014/main" id="{E3BF6C27-6E42-B7EE-C100-1135B1241674}"/>
              </a:ext>
            </a:extLst>
          </p:cNvPr>
          <p:cNvSpPr txBox="1"/>
          <p:nvPr/>
        </p:nvSpPr>
        <p:spPr>
          <a:xfrm>
            <a:off x="367276" y="1458466"/>
            <a:ext cx="4474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 weld reliability</a:t>
            </a:r>
            <a:r>
              <a:rPr lang="en-US"/>
              <a:t> and </a:t>
            </a:r>
            <a:r>
              <a:rPr lang="en-US" b="1"/>
              <a:t>inflation pressure </a:t>
            </a:r>
            <a:r>
              <a:rPr lang="en-US"/>
              <a:t>based on </a:t>
            </a:r>
            <a:r>
              <a:rPr lang="en-US" i="1"/>
              <a:t>material selection</a:t>
            </a:r>
            <a:r>
              <a:rPr lang="en-US"/>
              <a:t>. </a:t>
            </a:r>
          </a:p>
        </p:txBody>
      </p:sp>
      <p:sp>
        <p:nvSpPr>
          <p:cNvPr id="8" name="TextBox 7">
            <a:extLst>
              <a:ext uri="{FF2B5EF4-FFF2-40B4-BE49-F238E27FC236}">
                <a16:creationId xmlns:a16="http://schemas.microsoft.com/office/drawing/2014/main" id="{1F4FFFF0-AC30-7C1B-2DDE-5C4440474E62}"/>
              </a:ext>
            </a:extLst>
          </p:cNvPr>
          <p:cNvSpPr txBox="1"/>
          <p:nvPr/>
        </p:nvSpPr>
        <p:spPr>
          <a:xfrm>
            <a:off x="367276" y="2838076"/>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Geometry Selection</a:t>
            </a:r>
          </a:p>
        </p:txBody>
      </p:sp>
      <p:sp>
        <p:nvSpPr>
          <p:cNvPr id="16" name="TextBox 15">
            <a:extLst>
              <a:ext uri="{FF2B5EF4-FFF2-40B4-BE49-F238E27FC236}">
                <a16:creationId xmlns:a16="http://schemas.microsoft.com/office/drawing/2014/main" id="{C0750F77-67B3-B85B-13EA-CE88ADBEF734}"/>
              </a:ext>
            </a:extLst>
          </p:cNvPr>
          <p:cNvSpPr txBox="1"/>
          <p:nvPr/>
        </p:nvSpPr>
        <p:spPr>
          <a:xfrm>
            <a:off x="367276" y="3245863"/>
            <a:ext cx="39735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geometry selection</a:t>
            </a:r>
            <a:r>
              <a:rPr lang="en-US"/>
              <a:t>. </a:t>
            </a:r>
          </a:p>
        </p:txBody>
      </p:sp>
      <p:graphicFrame>
        <p:nvGraphicFramePr>
          <p:cNvPr id="17" name="Chart 16">
            <a:extLst>
              <a:ext uri="{FF2B5EF4-FFF2-40B4-BE49-F238E27FC236}">
                <a16:creationId xmlns:a16="http://schemas.microsoft.com/office/drawing/2014/main" id="{7DBB54B4-360E-C308-745C-51C71691A0F7}"/>
              </a:ext>
            </a:extLst>
          </p:cNvPr>
          <p:cNvGraphicFramePr>
            <a:graphicFrameLocks/>
          </p:cNvGraphicFramePr>
          <p:nvPr>
            <p:extLst>
              <p:ext uri="{D42A27DB-BD31-4B8C-83A1-F6EECF244321}">
                <p14:modId xmlns:p14="http://schemas.microsoft.com/office/powerpoint/2010/main" val="2149451909"/>
              </p:ext>
            </p:extLst>
          </p:nvPr>
        </p:nvGraphicFramePr>
        <p:xfrm>
          <a:off x="5294369" y="2838744"/>
          <a:ext cx="6400800" cy="31311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A58023C-F313-D1E2-D38E-643CB3FBE035}"/>
              </a:ext>
            </a:extLst>
          </p:cNvPr>
          <p:cNvSpPr txBox="1"/>
          <p:nvPr/>
        </p:nvSpPr>
        <p:spPr>
          <a:xfrm>
            <a:off x="367276" y="4383504"/>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Pentagon: </a:t>
            </a:r>
            <a:r>
              <a:rPr lang="en-US" b="1" i="0">
                <a:effectLst/>
                <a:latin typeface="Roboto" panose="020F0502020204030204" pitchFamily="2" charset="0"/>
              </a:rPr>
              <a:t>↑ </a:t>
            </a:r>
            <a:r>
              <a:rPr lang="en-US" b="1">
                <a:latin typeface="Roboto" panose="020F0502020204030204" pitchFamily="2" charset="0"/>
              </a:rPr>
              <a:t>Expansion </a:t>
            </a:r>
            <a:r>
              <a:rPr lang="en-US" b="1" i="0">
                <a:effectLst/>
                <a:latin typeface="Roboto" panose="020F0502020204030204" pitchFamily="2" charset="0"/>
              </a:rPr>
              <a:t>= </a:t>
            </a:r>
            <a:r>
              <a:rPr lang="en-US" b="1">
                <a:latin typeface="Roboto" panose="020F0502020204030204" pitchFamily="2" charset="0"/>
              </a:rPr>
              <a:t>↓</a:t>
            </a:r>
            <a:r>
              <a:rPr lang="en-US" b="1" i="0">
                <a:effectLst/>
                <a:latin typeface="Roboto" panose="020F0502020204030204" pitchFamily="2" charset="0"/>
              </a:rPr>
              <a:t> Burst Pressures </a:t>
            </a:r>
            <a:endParaRPr lang="en-US" b="1"/>
          </a:p>
        </p:txBody>
      </p:sp>
      <p:sp>
        <p:nvSpPr>
          <p:cNvPr id="7" name="TextBox 6">
            <a:extLst>
              <a:ext uri="{FF2B5EF4-FFF2-40B4-BE49-F238E27FC236}">
                <a16:creationId xmlns:a16="http://schemas.microsoft.com/office/drawing/2014/main" id="{07ABFCA2-A949-D43A-A68F-6FC1A8EE0723}"/>
              </a:ext>
            </a:extLst>
          </p:cNvPr>
          <p:cNvSpPr txBox="1"/>
          <p:nvPr/>
        </p:nvSpPr>
        <p:spPr>
          <a:xfrm>
            <a:off x="5312446" y="5983296"/>
            <a:ext cx="6400800" cy="307777"/>
          </a:xfrm>
          <a:prstGeom prst="rect">
            <a:avLst/>
          </a:prstGeom>
          <a:noFill/>
        </p:spPr>
        <p:txBody>
          <a:bodyPr wrap="square">
            <a:spAutoFit/>
          </a:bodyPr>
          <a:lstStyle/>
          <a:p>
            <a:pPr algn="r"/>
            <a:r>
              <a:rPr lang="en-US" sz="1400" i="1"/>
              <a:t>Average Deformation vs. Pressure of All 1mm-Thick, Stainless-Steel Modules</a:t>
            </a:r>
          </a:p>
        </p:txBody>
      </p:sp>
      <p:graphicFrame>
        <p:nvGraphicFramePr>
          <p:cNvPr id="18" name="Table 17">
            <a:extLst>
              <a:ext uri="{FF2B5EF4-FFF2-40B4-BE49-F238E27FC236}">
                <a16:creationId xmlns:a16="http://schemas.microsoft.com/office/drawing/2014/main" id="{CE74E405-A365-5714-AD70-3F12492FA84B}"/>
              </a:ext>
            </a:extLst>
          </p:cNvPr>
          <p:cNvGraphicFramePr>
            <a:graphicFrameLocks noGrp="1"/>
          </p:cNvGraphicFramePr>
          <p:nvPr>
            <p:extLst>
              <p:ext uri="{D42A27DB-BD31-4B8C-83A1-F6EECF244321}">
                <p14:modId xmlns:p14="http://schemas.microsoft.com/office/powerpoint/2010/main" val="2090217554"/>
              </p:ext>
            </p:extLst>
          </p:nvPr>
        </p:nvGraphicFramePr>
        <p:xfrm>
          <a:off x="5294369" y="1094141"/>
          <a:ext cx="6400800" cy="1318260"/>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1509764523"/>
                    </a:ext>
                  </a:extLst>
                </a:gridCol>
                <a:gridCol w="914400">
                  <a:extLst>
                    <a:ext uri="{9D8B030D-6E8A-4147-A177-3AD203B41FA5}">
                      <a16:colId xmlns:a16="http://schemas.microsoft.com/office/drawing/2014/main" val="4129064008"/>
                    </a:ext>
                  </a:extLst>
                </a:gridCol>
                <a:gridCol w="1371600">
                  <a:extLst>
                    <a:ext uri="{9D8B030D-6E8A-4147-A177-3AD203B41FA5}">
                      <a16:colId xmlns:a16="http://schemas.microsoft.com/office/drawing/2014/main" val="1218457419"/>
                    </a:ext>
                  </a:extLst>
                </a:gridCol>
                <a:gridCol w="1371600">
                  <a:extLst>
                    <a:ext uri="{9D8B030D-6E8A-4147-A177-3AD203B41FA5}">
                      <a16:colId xmlns:a16="http://schemas.microsoft.com/office/drawing/2014/main" val="2554931471"/>
                    </a:ext>
                  </a:extLst>
                </a:gridCol>
                <a:gridCol w="1371600">
                  <a:extLst>
                    <a:ext uri="{9D8B030D-6E8A-4147-A177-3AD203B41FA5}">
                      <a16:colId xmlns:a16="http://schemas.microsoft.com/office/drawing/2014/main" val="843053220"/>
                    </a:ext>
                  </a:extLst>
                </a:gridCol>
              </a:tblGrid>
              <a:tr h="190500">
                <a:tc>
                  <a:txBody>
                    <a:bodyPr/>
                    <a:lstStyle/>
                    <a:p>
                      <a:pPr algn="ctr" fontAlgn="b"/>
                      <a:r>
                        <a:rPr lang="en-US" sz="1400" u="none" strike="noStrike">
                          <a:effectLst/>
                        </a:rPr>
                        <a:t>Material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Shape</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Thickness</a:t>
                      </a:r>
                    </a:p>
                    <a:p>
                      <a:pPr algn="ctr" fontAlgn="b"/>
                      <a:r>
                        <a:rPr lang="en-US" sz="1400" u="none" strike="noStrike">
                          <a:effectLst/>
                        </a:rPr>
                        <a:t> (mm)</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Final Volume </a:t>
                      </a:r>
                    </a:p>
                    <a:p>
                      <a:pPr algn="ctr" fontAlgn="b"/>
                      <a:r>
                        <a:rPr lang="en-US" sz="1400" u="none" strike="noStrike">
                          <a:effectLst/>
                        </a:rPr>
                        <a:t>(mL)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a:effectLst/>
                        </a:rPr>
                        <a:t>Burst Pressure (psi)</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4564383"/>
                  </a:ext>
                </a:extLst>
              </a:tr>
              <a:tr h="190500">
                <a:tc>
                  <a:txBody>
                    <a:bodyPr/>
                    <a:lstStyle/>
                    <a:p>
                      <a:pPr algn="ctr" fontAlgn="b"/>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4538</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273</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88675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5447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417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43416514"/>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4644</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440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66570823"/>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5450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1" u="none" strike="noStrike">
                          <a:effectLst/>
                        </a:rPr>
                        <a:t>616</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03769861"/>
                  </a:ext>
                </a:extLst>
              </a:tr>
            </a:tbl>
          </a:graphicData>
        </a:graphic>
      </p:graphicFrame>
    </p:spTree>
    <p:extLst>
      <p:ext uri="{BB962C8B-B14F-4D97-AF65-F5344CB8AC3E}">
        <p14:creationId xmlns:p14="http://schemas.microsoft.com/office/powerpoint/2010/main" val="1604841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606-75B6-A68C-0CC8-0C4892B9CEC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6F0EF5C-1625-0717-AFE0-F40BC5A1524E}"/>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156869-742E-E930-A305-F758EB219B66}"/>
              </a:ext>
            </a:extLst>
          </p:cNvPr>
          <p:cNvSpPr txBox="1"/>
          <p:nvPr/>
        </p:nvSpPr>
        <p:spPr>
          <a:xfrm>
            <a:off x="367276" y="1050679"/>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Material Selection</a:t>
            </a:r>
          </a:p>
        </p:txBody>
      </p:sp>
      <p:sp>
        <p:nvSpPr>
          <p:cNvPr id="11" name="Rectangle 10">
            <a:extLst>
              <a:ext uri="{FF2B5EF4-FFF2-40B4-BE49-F238E27FC236}">
                <a16:creationId xmlns:a16="http://schemas.microsoft.com/office/drawing/2014/main" id="{7EB1C4F6-4A3C-40EF-3FF3-A7C143084661}"/>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4D792A-F91B-11E9-0F9E-C4E7426D8C29}"/>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E0A99A-4EA5-5E3C-6542-FA1903AF296E}"/>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E0401453-4F05-9E7B-66B1-A91B1AEDFEEC}"/>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15" name="TextBox 14">
            <a:extLst>
              <a:ext uri="{FF2B5EF4-FFF2-40B4-BE49-F238E27FC236}">
                <a16:creationId xmlns:a16="http://schemas.microsoft.com/office/drawing/2014/main" id="{1D9BD1C8-28FB-129A-9016-950C5806FED3}"/>
              </a:ext>
            </a:extLst>
          </p:cNvPr>
          <p:cNvSpPr txBox="1"/>
          <p:nvPr/>
        </p:nvSpPr>
        <p:spPr>
          <a:xfrm>
            <a:off x="367276" y="1458466"/>
            <a:ext cx="4474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 weld reliability</a:t>
            </a:r>
            <a:r>
              <a:rPr lang="en-US"/>
              <a:t> and </a:t>
            </a:r>
            <a:r>
              <a:rPr lang="en-US" b="1"/>
              <a:t>inflation pressure </a:t>
            </a:r>
            <a:r>
              <a:rPr lang="en-US"/>
              <a:t>based on </a:t>
            </a:r>
            <a:r>
              <a:rPr lang="en-US" i="1"/>
              <a:t>material selection</a:t>
            </a:r>
            <a:r>
              <a:rPr lang="en-US"/>
              <a:t>. </a:t>
            </a:r>
          </a:p>
        </p:txBody>
      </p:sp>
      <p:sp>
        <p:nvSpPr>
          <p:cNvPr id="8" name="TextBox 7">
            <a:extLst>
              <a:ext uri="{FF2B5EF4-FFF2-40B4-BE49-F238E27FC236}">
                <a16:creationId xmlns:a16="http://schemas.microsoft.com/office/drawing/2014/main" id="{FD1B68DD-F700-8D0D-81C5-3D5E55DFDB8A}"/>
              </a:ext>
            </a:extLst>
          </p:cNvPr>
          <p:cNvSpPr txBox="1"/>
          <p:nvPr/>
        </p:nvSpPr>
        <p:spPr>
          <a:xfrm>
            <a:off x="367276" y="2838076"/>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Geometry Selection</a:t>
            </a:r>
          </a:p>
        </p:txBody>
      </p:sp>
      <p:sp>
        <p:nvSpPr>
          <p:cNvPr id="16" name="TextBox 15">
            <a:extLst>
              <a:ext uri="{FF2B5EF4-FFF2-40B4-BE49-F238E27FC236}">
                <a16:creationId xmlns:a16="http://schemas.microsoft.com/office/drawing/2014/main" id="{3AEF391A-D33C-F794-E4A8-6DAB92053495}"/>
              </a:ext>
            </a:extLst>
          </p:cNvPr>
          <p:cNvSpPr txBox="1"/>
          <p:nvPr/>
        </p:nvSpPr>
        <p:spPr>
          <a:xfrm>
            <a:off x="367276" y="3245863"/>
            <a:ext cx="39735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geometry selection</a:t>
            </a:r>
            <a:r>
              <a:rPr lang="en-US"/>
              <a:t>. </a:t>
            </a:r>
          </a:p>
        </p:txBody>
      </p:sp>
      <p:graphicFrame>
        <p:nvGraphicFramePr>
          <p:cNvPr id="17" name="Chart 16">
            <a:extLst>
              <a:ext uri="{FF2B5EF4-FFF2-40B4-BE49-F238E27FC236}">
                <a16:creationId xmlns:a16="http://schemas.microsoft.com/office/drawing/2014/main" id="{757F4D4A-E1F9-5F56-8D26-F65A84937C80}"/>
              </a:ext>
            </a:extLst>
          </p:cNvPr>
          <p:cNvGraphicFramePr>
            <a:graphicFrameLocks/>
          </p:cNvGraphicFramePr>
          <p:nvPr/>
        </p:nvGraphicFramePr>
        <p:xfrm>
          <a:off x="5294369" y="2838744"/>
          <a:ext cx="6400800" cy="31311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8A062B52-61D8-FC23-CF67-5386952C5EB8}"/>
              </a:ext>
            </a:extLst>
          </p:cNvPr>
          <p:cNvSpPr txBox="1"/>
          <p:nvPr/>
        </p:nvSpPr>
        <p:spPr>
          <a:xfrm>
            <a:off x="367276" y="4383504"/>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Pentagon: </a:t>
            </a:r>
            <a:r>
              <a:rPr lang="en-US" i="0">
                <a:effectLst/>
                <a:latin typeface="Roboto" panose="020F0502020204030204" pitchFamily="2" charset="0"/>
              </a:rPr>
              <a:t>↑ </a:t>
            </a:r>
            <a:r>
              <a:rPr lang="en-US">
                <a:latin typeface="Roboto" panose="020F0502020204030204" pitchFamily="2" charset="0"/>
              </a:rPr>
              <a:t>Expansion </a:t>
            </a:r>
            <a:r>
              <a:rPr lang="en-US" i="0">
                <a:effectLst/>
                <a:latin typeface="Roboto" panose="020F0502020204030204" pitchFamily="2" charset="0"/>
              </a:rPr>
              <a:t>= </a:t>
            </a:r>
            <a:r>
              <a:rPr lang="en-US">
                <a:latin typeface="Roboto" panose="020F0502020204030204" pitchFamily="2" charset="0"/>
              </a:rPr>
              <a:t>↓</a:t>
            </a:r>
            <a:r>
              <a:rPr lang="en-US" i="0">
                <a:effectLst/>
                <a:latin typeface="Roboto" panose="020F0502020204030204" pitchFamily="2" charset="0"/>
              </a:rPr>
              <a:t> Burst Pressures </a:t>
            </a:r>
            <a:endParaRPr lang="en-US"/>
          </a:p>
        </p:txBody>
      </p:sp>
      <p:sp>
        <p:nvSpPr>
          <p:cNvPr id="4" name="TextBox 3">
            <a:extLst>
              <a:ext uri="{FF2B5EF4-FFF2-40B4-BE49-F238E27FC236}">
                <a16:creationId xmlns:a16="http://schemas.microsoft.com/office/drawing/2014/main" id="{DDB48E0A-1DF1-0701-2EDF-E0AA1289840A}"/>
              </a:ext>
            </a:extLst>
          </p:cNvPr>
          <p:cNvSpPr txBox="1"/>
          <p:nvPr/>
        </p:nvSpPr>
        <p:spPr>
          <a:xfrm>
            <a:off x="367276" y="4957812"/>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Octagon: </a:t>
            </a:r>
            <a:r>
              <a:rPr lang="en-US" b="1">
                <a:latin typeface="Roboto" panose="020F0502020204030204" pitchFamily="2" charset="0"/>
              </a:rPr>
              <a:t>↓</a:t>
            </a:r>
            <a:r>
              <a:rPr lang="en-US" b="1" i="0">
                <a:effectLst/>
                <a:latin typeface="Roboto" panose="020F0502020204030204" pitchFamily="2" charset="0"/>
              </a:rPr>
              <a:t> </a:t>
            </a:r>
            <a:r>
              <a:rPr lang="en-US" b="1">
                <a:latin typeface="Roboto" panose="020F0502020204030204" pitchFamily="2" charset="0"/>
              </a:rPr>
              <a:t>Expansion </a:t>
            </a:r>
            <a:r>
              <a:rPr lang="en-US" b="1" i="0">
                <a:effectLst/>
                <a:latin typeface="Roboto" panose="020F0502020204030204" pitchFamily="2" charset="0"/>
              </a:rPr>
              <a:t>= ↑ Burst Pressures </a:t>
            </a:r>
            <a:endParaRPr lang="en-US" b="1"/>
          </a:p>
        </p:txBody>
      </p:sp>
      <p:sp>
        <p:nvSpPr>
          <p:cNvPr id="7" name="TextBox 6">
            <a:extLst>
              <a:ext uri="{FF2B5EF4-FFF2-40B4-BE49-F238E27FC236}">
                <a16:creationId xmlns:a16="http://schemas.microsoft.com/office/drawing/2014/main" id="{7C282C53-6283-2E44-7056-74AF96405E38}"/>
              </a:ext>
            </a:extLst>
          </p:cNvPr>
          <p:cNvSpPr txBox="1"/>
          <p:nvPr/>
        </p:nvSpPr>
        <p:spPr>
          <a:xfrm>
            <a:off x="5312446" y="5983296"/>
            <a:ext cx="6400800" cy="307777"/>
          </a:xfrm>
          <a:prstGeom prst="rect">
            <a:avLst/>
          </a:prstGeom>
          <a:noFill/>
        </p:spPr>
        <p:txBody>
          <a:bodyPr wrap="square">
            <a:spAutoFit/>
          </a:bodyPr>
          <a:lstStyle/>
          <a:p>
            <a:pPr algn="r"/>
            <a:r>
              <a:rPr lang="en-US" sz="1400" i="1"/>
              <a:t>Average Deformation vs. Pressure of All 1mm-Thick, Stainless-Steel Modules</a:t>
            </a:r>
          </a:p>
        </p:txBody>
      </p:sp>
      <p:graphicFrame>
        <p:nvGraphicFramePr>
          <p:cNvPr id="5" name="Table 4">
            <a:extLst>
              <a:ext uri="{FF2B5EF4-FFF2-40B4-BE49-F238E27FC236}">
                <a16:creationId xmlns:a16="http://schemas.microsoft.com/office/drawing/2014/main" id="{C228A500-11F3-F35A-47CB-165E3896BD9C}"/>
              </a:ext>
            </a:extLst>
          </p:cNvPr>
          <p:cNvGraphicFramePr>
            <a:graphicFrameLocks noGrp="1"/>
          </p:cNvGraphicFramePr>
          <p:nvPr>
            <p:extLst>
              <p:ext uri="{D42A27DB-BD31-4B8C-83A1-F6EECF244321}">
                <p14:modId xmlns:p14="http://schemas.microsoft.com/office/powerpoint/2010/main" val="2090217554"/>
              </p:ext>
            </p:extLst>
          </p:nvPr>
        </p:nvGraphicFramePr>
        <p:xfrm>
          <a:off x="5294369" y="1094141"/>
          <a:ext cx="6400800" cy="1318260"/>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1509764523"/>
                    </a:ext>
                  </a:extLst>
                </a:gridCol>
                <a:gridCol w="914400">
                  <a:extLst>
                    <a:ext uri="{9D8B030D-6E8A-4147-A177-3AD203B41FA5}">
                      <a16:colId xmlns:a16="http://schemas.microsoft.com/office/drawing/2014/main" val="4129064008"/>
                    </a:ext>
                  </a:extLst>
                </a:gridCol>
                <a:gridCol w="1371600">
                  <a:extLst>
                    <a:ext uri="{9D8B030D-6E8A-4147-A177-3AD203B41FA5}">
                      <a16:colId xmlns:a16="http://schemas.microsoft.com/office/drawing/2014/main" val="1218457419"/>
                    </a:ext>
                  </a:extLst>
                </a:gridCol>
                <a:gridCol w="1371600">
                  <a:extLst>
                    <a:ext uri="{9D8B030D-6E8A-4147-A177-3AD203B41FA5}">
                      <a16:colId xmlns:a16="http://schemas.microsoft.com/office/drawing/2014/main" val="2554931471"/>
                    </a:ext>
                  </a:extLst>
                </a:gridCol>
                <a:gridCol w="1371600">
                  <a:extLst>
                    <a:ext uri="{9D8B030D-6E8A-4147-A177-3AD203B41FA5}">
                      <a16:colId xmlns:a16="http://schemas.microsoft.com/office/drawing/2014/main" val="843053220"/>
                    </a:ext>
                  </a:extLst>
                </a:gridCol>
              </a:tblGrid>
              <a:tr h="190500">
                <a:tc>
                  <a:txBody>
                    <a:bodyPr/>
                    <a:lstStyle/>
                    <a:p>
                      <a:pPr algn="ctr" fontAlgn="b"/>
                      <a:r>
                        <a:rPr lang="en-US" sz="1400" u="none" strike="noStrike">
                          <a:effectLst/>
                        </a:rPr>
                        <a:t>Material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Shape</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Thickness</a:t>
                      </a:r>
                    </a:p>
                    <a:p>
                      <a:pPr algn="ctr" fontAlgn="b"/>
                      <a:r>
                        <a:rPr lang="en-US" sz="1400" u="none" strike="noStrike">
                          <a:effectLst/>
                        </a:rPr>
                        <a:t> (mm)</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Final Volume </a:t>
                      </a:r>
                    </a:p>
                    <a:p>
                      <a:pPr algn="ctr" fontAlgn="b"/>
                      <a:r>
                        <a:rPr lang="en-US" sz="1400" u="none" strike="noStrike">
                          <a:effectLst/>
                        </a:rPr>
                        <a:t>(mL)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a:effectLst/>
                        </a:rPr>
                        <a:t>Burst Pressure (psi)</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4564383"/>
                  </a:ext>
                </a:extLst>
              </a:tr>
              <a:tr h="190500">
                <a:tc>
                  <a:txBody>
                    <a:bodyPr/>
                    <a:lstStyle/>
                    <a:p>
                      <a:pPr algn="ctr" fontAlgn="b"/>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4538</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273</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88675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5447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417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43416514"/>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4644</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440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66570823"/>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5450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1" u="none" strike="noStrike">
                          <a:effectLst/>
                        </a:rPr>
                        <a:t>616</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03769861"/>
                  </a:ext>
                </a:extLst>
              </a:tr>
            </a:tbl>
          </a:graphicData>
        </a:graphic>
      </p:graphicFrame>
    </p:spTree>
    <p:extLst>
      <p:ext uri="{BB962C8B-B14F-4D97-AF65-F5344CB8AC3E}">
        <p14:creationId xmlns:p14="http://schemas.microsoft.com/office/powerpoint/2010/main" val="2313636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67AE-5A2A-412C-2CC0-71255AB5D27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545EFEC-3CB3-CA02-A0A6-3816EE09BD6D}"/>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182766-4C91-5793-158F-833DA15F1085}"/>
              </a:ext>
            </a:extLst>
          </p:cNvPr>
          <p:cNvSpPr txBox="1"/>
          <p:nvPr/>
        </p:nvSpPr>
        <p:spPr>
          <a:xfrm>
            <a:off x="367276" y="1050679"/>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Material Selection</a:t>
            </a:r>
          </a:p>
        </p:txBody>
      </p:sp>
      <p:sp>
        <p:nvSpPr>
          <p:cNvPr id="11" name="Rectangle 10">
            <a:extLst>
              <a:ext uri="{FF2B5EF4-FFF2-40B4-BE49-F238E27FC236}">
                <a16:creationId xmlns:a16="http://schemas.microsoft.com/office/drawing/2014/main" id="{6FA36167-C336-C67A-C09F-7E1D673D98D2}"/>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03B74B-A708-15D3-F82C-C6D7DD0AD5A7}"/>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93D25E5-1FB6-4809-57E1-3CFC990ACC24}"/>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BF5EF50C-74CA-1EA6-1CA4-9A1656C5B2C1}"/>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Deformation vs. Pressure</a:t>
            </a:r>
            <a:endParaRPr lang="en-US" sz="3200">
              <a:solidFill>
                <a:schemeClr val="bg1"/>
              </a:solidFill>
              <a:latin typeface="+mj-lt"/>
            </a:endParaRPr>
          </a:p>
        </p:txBody>
      </p:sp>
      <p:sp>
        <p:nvSpPr>
          <p:cNvPr id="15" name="TextBox 14">
            <a:extLst>
              <a:ext uri="{FF2B5EF4-FFF2-40B4-BE49-F238E27FC236}">
                <a16:creationId xmlns:a16="http://schemas.microsoft.com/office/drawing/2014/main" id="{9BD56653-707E-E73D-176C-0AB63F7D37F4}"/>
              </a:ext>
            </a:extLst>
          </p:cNvPr>
          <p:cNvSpPr txBox="1"/>
          <p:nvPr/>
        </p:nvSpPr>
        <p:spPr>
          <a:xfrm>
            <a:off x="367276" y="1458466"/>
            <a:ext cx="4474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 weld reliability</a:t>
            </a:r>
            <a:r>
              <a:rPr lang="en-US"/>
              <a:t> and </a:t>
            </a:r>
            <a:r>
              <a:rPr lang="en-US" b="1"/>
              <a:t>inflation pressure </a:t>
            </a:r>
            <a:r>
              <a:rPr lang="en-US"/>
              <a:t>based on </a:t>
            </a:r>
            <a:r>
              <a:rPr lang="en-US" i="1"/>
              <a:t>material selection</a:t>
            </a:r>
            <a:r>
              <a:rPr lang="en-US"/>
              <a:t>. </a:t>
            </a:r>
          </a:p>
        </p:txBody>
      </p:sp>
      <p:sp>
        <p:nvSpPr>
          <p:cNvPr id="8" name="TextBox 7">
            <a:extLst>
              <a:ext uri="{FF2B5EF4-FFF2-40B4-BE49-F238E27FC236}">
                <a16:creationId xmlns:a16="http://schemas.microsoft.com/office/drawing/2014/main" id="{E3D0BE69-A303-B4F9-1602-353D2F8A32CA}"/>
              </a:ext>
            </a:extLst>
          </p:cNvPr>
          <p:cNvSpPr txBox="1"/>
          <p:nvPr/>
        </p:nvSpPr>
        <p:spPr>
          <a:xfrm>
            <a:off x="367276" y="2838076"/>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Geometry Selection</a:t>
            </a:r>
          </a:p>
        </p:txBody>
      </p:sp>
      <p:sp>
        <p:nvSpPr>
          <p:cNvPr id="16" name="TextBox 15">
            <a:extLst>
              <a:ext uri="{FF2B5EF4-FFF2-40B4-BE49-F238E27FC236}">
                <a16:creationId xmlns:a16="http://schemas.microsoft.com/office/drawing/2014/main" id="{C1E69EB9-3AB3-A12E-CD60-B21C0803FDDF}"/>
              </a:ext>
            </a:extLst>
          </p:cNvPr>
          <p:cNvSpPr txBox="1"/>
          <p:nvPr/>
        </p:nvSpPr>
        <p:spPr>
          <a:xfrm>
            <a:off x="367276" y="3245863"/>
            <a:ext cx="39735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Analyze relationship between </a:t>
            </a:r>
            <a:r>
              <a:rPr lang="en-US" b="1"/>
              <a:t>module deformation</a:t>
            </a:r>
            <a:r>
              <a:rPr lang="en-US"/>
              <a:t> and </a:t>
            </a:r>
            <a:r>
              <a:rPr lang="en-US" b="1"/>
              <a:t>inflation pressure </a:t>
            </a:r>
            <a:r>
              <a:rPr lang="en-US"/>
              <a:t>based on </a:t>
            </a:r>
            <a:r>
              <a:rPr lang="en-US" i="1"/>
              <a:t>geometry selection</a:t>
            </a:r>
            <a:r>
              <a:rPr lang="en-US"/>
              <a:t>. </a:t>
            </a:r>
          </a:p>
        </p:txBody>
      </p:sp>
      <p:graphicFrame>
        <p:nvGraphicFramePr>
          <p:cNvPr id="17" name="Chart 16">
            <a:extLst>
              <a:ext uri="{FF2B5EF4-FFF2-40B4-BE49-F238E27FC236}">
                <a16:creationId xmlns:a16="http://schemas.microsoft.com/office/drawing/2014/main" id="{C93A0AEE-CB32-5693-ABE2-8F8DAE17340D}"/>
              </a:ext>
            </a:extLst>
          </p:cNvPr>
          <p:cNvGraphicFramePr>
            <a:graphicFrameLocks/>
          </p:cNvGraphicFramePr>
          <p:nvPr/>
        </p:nvGraphicFramePr>
        <p:xfrm>
          <a:off x="5294369" y="2838744"/>
          <a:ext cx="6400800" cy="31311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3A71BCC-D724-140F-456A-0BDD6E71C953}"/>
              </a:ext>
            </a:extLst>
          </p:cNvPr>
          <p:cNvSpPr txBox="1"/>
          <p:nvPr/>
        </p:nvSpPr>
        <p:spPr>
          <a:xfrm>
            <a:off x="367276" y="4383504"/>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Pentagon: </a:t>
            </a:r>
            <a:r>
              <a:rPr lang="en-US" i="0">
                <a:effectLst/>
                <a:latin typeface="Roboto" panose="020F0502020204030204" pitchFamily="2" charset="0"/>
              </a:rPr>
              <a:t>↑ </a:t>
            </a:r>
            <a:r>
              <a:rPr lang="en-US">
                <a:latin typeface="Roboto" panose="020F0502020204030204" pitchFamily="2" charset="0"/>
              </a:rPr>
              <a:t>Expansion </a:t>
            </a:r>
            <a:r>
              <a:rPr lang="en-US" i="0">
                <a:effectLst/>
                <a:latin typeface="Roboto" panose="020F0502020204030204" pitchFamily="2" charset="0"/>
              </a:rPr>
              <a:t>= </a:t>
            </a:r>
            <a:r>
              <a:rPr lang="en-US">
                <a:latin typeface="Roboto" panose="020F0502020204030204" pitchFamily="2" charset="0"/>
              </a:rPr>
              <a:t>↓</a:t>
            </a:r>
            <a:r>
              <a:rPr lang="en-US" i="0">
                <a:effectLst/>
                <a:latin typeface="Roboto" panose="020F0502020204030204" pitchFamily="2" charset="0"/>
              </a:rPr>
              <a:t> Burst Pressures </a:t>
            </a:r>
            <a:endParaRPr lang="en-US"/>
          </a:p>
        </p:txBody>
      </p:sp>
      <p:sp>
        <p:nvSpPr>
          <p:cNvPr id="4" name="TextBox 3">
            <a:extLst>
              <a:ext uri="{FF2B5EF4-FFF2-40B4-BE49-F238E27FC236}">
                <a16:creationId xmlns:a16="http://schemas.microsoft.com/office/drawing/2014/main" id="{834FF7EC-92CE-37E5-DFB9-644596E98216}"/>
              </a:ext>
            </a:extLst>
          </p:cNvPr>
          <p:cNvSpPr txBox="1"/>
          <p:nvPr/>
        </p:nvSpPr>
        <p:spPr>
          <a:xfrm>
            <a:off x="367276" y="4957812"/>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Octagon: </a:t>
            </a:r>
            <a:r>
              <a:rPr lang="en-US">
                <a:latin typeface="Roboto" panose="020F0502020204030204" pitchFamily="2" charset="0"/>
              </a:rPr>
              <a:t>↓</a:t>
            </a:r>
            <a:r>
              <a:rPr lang="en-US" i="0">
                <a:effectLst/>
                <a:latin typeface="Roboto" panose="020F0502020204030204" pitchFamily="2" charset="0"/>
              </a:rPr>
              <a:t> </a:t>
            </a:r>
            <a:r>
              <a:rPr lang="en-US">
                <a:latin typeface="Roboto" panose="020F0502020204030204" pitchFamily="2" charset="0"/>
              </a:rPr>
              <a:t>Expansion </a:t>
            </a:r>
            <a:r>
              <a:rPr lang="en-US" i="0">
                <a:effectLst/>
                <a:latin typeface="Roboto" panose="020F0502020204030204" pitchFamily="2" charset="0"/>
              </a:rPr>
              <a:t>= ↑ Burst Pressures </a:t>
            </a:r>
            <a:endParaRPr lang="en-US"/>
          </a:p>
        </p:txBody>
      </p:sp>
      <p:sp>
        <p:nvSpPr>
          <p:cNvPr id="6" name="TextBox 5">
            <a:extLst>
              <a:ext uri="{FF2B5EF4-FFF2-40B4-BE49-F238E27FC236}">
                <a16:creationId xmlns:a16="http://schemas.microsoft.com/office/drawing/2014/main" id="{35B7B168-FFB4-A2C9-9450-B79C218A6889}"/>
              </a:ext>
            </a:extLst>
          </p:cNvPr>
          <p:cNvSpPr txBox="1"/>
          <p:nvPr/>
        </p:nvSpPr>
        <p:spPr>
          <a:xfrm>
            <a:off x="367276" y="5576489"/>
            <a:ext cx="47539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t>SEC: </a:t>
            </a:r>
            <a:r>
              <a:rPr lang="en-US" b="1">
                <a:latin typeface="Roboto" panose="020F0502020204030204" pitchFamily="2" charset="0"/>
              </a:rPr>
              <a:t>↓</a:t>
            </a:r>
            <a:r>
              <a:rPr lang="en-US" b="1" i="0">
                <a:effectLst/>
                <a:latin typeface="Roboto" panose="020F0502020204030204" pitchFamily="2" charset="0"/>
              </a:rPr>
              <a:t> </a:t>
            </a:r>
            <a:r>
              <a:rPr lang="en-US" b="1">
                <a:latin typeface="Roboto" panose="020F0502020204030204" pitchFamily="2" charset="0"/>
              </a:rPr>
              <a:t>Expansion </a:t>
            </a:r>
            <a:r>
              <a:rPr lang="en-US" b="1" i="0">
                <a:effectLst/>
                <a:latin typeface="Roboto" panose="020F0502020204030204" pitchFamily="2" charset="0"/>
              </a:rPr>
              <a:t>= ↑ ↑ Burst Pressures </a:t>
            </a:r>
            <a:endParaRPr lang="en-US" b="1"/>
          </a:p>
        </p:txBody>
      </p:sp>
      <p:sp>
        <p:nvSpPr>
          <p:cNvPr id="7" name="TextBox 6">
            <a:extLst>
              <a:ext uri="{FF2B5EF4-FFF2-40B4-BE49-F238E27FC236}">
                <a16:creationId xmlns:a16="http://schemas.microsoft.com/office/drawing/2014/main" id="{91D945A3-7B0C-78B5-E560-6E60B39459A4}"/>
              </a:ext>
            </a:extLst>
          </p:cNvPr>
          <p:cNvSpPr txBox="1"/>
          <p:nvPr/>
        </p:nvSpPr>
        <p:spPr>
          <a:xfrm>
            <a:off x="5312446" y="5983296"/>
            <a:ext cx="6400800" cy="307777"/>
          </a:xfrm>
          <a:prstGeom prst="rect">
            <a:avLst/>
          </a:prstGeom>
          <a:noFill/>
        </p:spPr>
        <p:txBody>
          <a:bodyPr wrap="square">
            <a:spAutoFit/>
          </a:bodyPr>
          <a:lstStyle/>
          <a:p>
            <a:pPr algn="r"/>
            <a:r>
              <a:rPr lang="en-US" sz="1400" i="1"/>
              <a:t>Average Deformation vs. Pressure of All 1mm-Thick, Stainless-Steel Modules</a:t>
            </a:r>
          </a:p>
        </p:txBody>
      </p:sp>
      <p:graphicFrame>
        <p:nvGraphicFramePr>
          <p:cNvPr id="5" name="Table 4">
            <a:extLst>
              <a:ext uri="{FF2B5EF4-FFF2-40B4-BE49-F238E27FC236}">
                <a16:creationId xmlns:a16="http://schemas.microsoft.com/office/drawing/2014/main" id="{F56CA636-1AF0-091C-613C-B59AFDF22CAF}"/>
              </a:ext>
            </a:extLst>
          </p:cNvPr>
          <p:cNvGraphicFramePr>
            <a:graphicFrameLocks noGrp="1"/>
          </p:cNvGraphicFramePr>
          <p:nvPr>
            <p:extLst>
              <p:ext uri="{D42A27DB-BD31-4B8C-83A1-F6EECF244321}">
                <p14:modId xmlns:p14="http://schemas.microsoft.com/office/powerpoint/2010/main" val="2090217554"/>
              </p:ext>
            </p:extLst>
          </p:nvPr>
        </p:nvGraphicFramePr>
        <p:xfrm>
          <a:off x="5294369" y="1094141"/>
          <a:ext cx="6400800" cy="1318260"/>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1509764523"/>
                    </a:ext>
                  </a:extLst>
                </a:gridCol>
                <a:gridCol w="914400">
                  <a:extLst>
                    <a:ext uri="{9D8B030D-6E8A-4147-A177-3AD203B41FA5}">
                      <a16:colId xmlns:a16="http://schemas.microsoft.com/office/drawing/2014/main" val="4129064008"/>
                    </a:ext>
                  </a:extLst>
                </a:gridCol>
                <a:gridCol w="1371600">
                  <a:extLst>
                    <a:ext uri="{9D8B030D-6E8A-4147-A177-3AD203B41FA5}">
                      <a16:colId xmlns:a16="http://schemas.microsoft.com/office/drawing/2014/main" val="1218457419"/>
                    </a:ext>
                  </a:extLst>
                </a:gridCol>
                <a:gridCol w="1371600">
                  <a:extLst>
                    <a:ext uri="{9D8B030D-6E8A-4147-A177-3AD203B41FA5}">
                      <a16:colId xmlns:a16="http://schemas.microsoft.com/office/drawing/2014/main" val="2554931471"/>
                    </a:ext>
                  </a:extLst>
                </a:gridCol>
                <a:gridCol w="1371600">
                  <a:extLst>
                    <a:ext uri="{9D8B030D-6E8A-4147-A177-3AD203B41FA5}">
                      <a16:colId xmlns:a16="http://schemas.microsoft.com/office/drawing/2014/main" val="843053220"/>
                    </a:ext>
                  </a:extLst>
                </a:gridCol>
              </a:tblGrid>
              <a:tr h="190500">
                <a:tc>
                  <a:txBody>
                    <a:bodyPr/>
                    <a:lstStyle/>
                    <a:p>
                      <a:pPr algn="ctr" fontAlgn="b"/>
                      <a:r>
                        <a:rPr lang="en-US" sz="1400" u="none" strike="noStrike">
                          <a:effectLst/>
                        </a:rPr>
                        <a:t>Material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Shape</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Thickness</a:t>
                      </a:r>
                    </a:p>
                    <a:p>
                      <a:pPr algn="ctr" fontAlgn="b"/>
                      <a:r>
                        <a:rPr lang="en-US" sz="1400" u="none" strike="noStrike">
                          <a:effectLst/>
                        </a:rPr>
                        <a:t> (mm)</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Final Volume </a:t>
                      </a:r>
                    </a:p>
                    <a:p>
                      <a:pPr algn="ctr" fontAlgn="b"/>
                      <a:r>
                        <a:rPr lang="en-US" sz="1400" u="none" strike="noStrike">
                          <a:effectLst/>
                        </a:rPr>
                        <a:t>(mL)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u="none" strike="noStrike">
                          <a:effectLst/>
                        </a:rPr>
                        <a:t>Burst Pressure (psi)</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4564383"/>
                  </a:ext>
                </a:extLst>
              </a:tr>
              <a:tr h="190500">
                <a:tc>
                  <a:txBody>
                    <a:bodyPr/>
                    <a:lstStyle/>
                    <a:p>
                      <a:pPr algn="ctr" fontAlgn="b"/>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4538</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273</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886756"/>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Calibri" panose="020F0502020204030204" pitchFamily="34" charset="0"/>
                        </a:rPr>
                        <a:t>Low-Carbon Steel</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5447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417</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43416514"/>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4644</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u="none" strike="noStrike">
                          <a:effectLst/>
                        </a:rPr>
                        <a:t>440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66570823"/>
                  </a:ext>
                </a:extLst>
              </a:tr>
              <a:tr h="190500">
                <a:tc>
                  <a:txBody>
                    <a:bodyPr/>
                    <a:lstStyle/>
                    <a:p>
                      <a:pPr algn="ctr" fontAlgn="b"/>
                      <a:r>
                        <a:rPr lang="en-US" sz="1400" u="none" strike="noStrike">
                          <a:effectLst/>
                        </a:rPr>
                        <a:t>Stainless Steel</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SEC</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u="none" strike="noStrike">
                          <a:effectLst/>
                        </a:rPr>
                        <a:t>5450</a:t>
                      </a:r>
                      <a:endParaRPr lang="en-US" sz="14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400" b="1" u="none" strike="noStrike">
                          <a:effectLst/>
                        </a:rPr>
                        <a:t>616</a:t>
                      </a:r>
                      <a:endParaRPr lang="en-US" sz="1400" b="1"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03769861"/>
                  </a:ext>
                </a:extLst>
              </a:tr>
            </a:tbl>
          </a:graphicData>
        </a:graphic>
      </p:graphicFrame>
    </p:spTree>
    <p:extLst>
      <p:ext uri="{BB962C8B-B14F-4D97-AF65-F5344CB8AC3E}">
        <p14:creationId xmlns:p14="http://schemas.microsoft.com/office/powerpoint/2010/main" val="1330888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A93-3723-3344-2787-642ACB074D3F}"/>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A0ECBE-B43F-AD66-7EEB-AB91878744D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B7F74B-8D23-2076-17C0-6DFE2FF34930}"/>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2E7E32BF-94EA-D285-7804-F9174435EA1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07F24F-517C-D107-D129-F9A176A7ACA1}"/>
              </a:ext>
            </a:extLst>
          </p:cNvPr>
          <p:cNvSpPr txBox="1"/>
          <p:nvPr/>
        </p:nvSpPr>
        <p:spPr>
          <a:xfrm>
            <a:off x="77042" y="105687"/>
            <a:ext cx="11367188" cy="584775"/>
          </a:xfrm>
          <a:prstGeom prst="rect">
            <a:avLst/>
          </a:prstGeom>
          <a:noFill/>
        </p:spPr>
        <p:txBody>
          <a:bodyPr wrap="square">
            <a:spAutoFit/>
          </a:bodyPr>
          <a:lstStyle/>
          <a:p>
            <a:r>
              <a:rPr lang="en-US" sz="3200" b="1">
                <a:solidFill>
                  <a:schemeClr val="bg1"/>
                </a:solidFill>
                <a:latin typeface="+mj-lt"/>
              </a:rPr>
              <a:t> Vacuum Pressure</a:t>
            </a:r>
            <a:endParaRPr lang="en-US" sz="3200">
              <a:solidFill>
                <a:schemeClr val="bg1"/>
              </a:solidFill>
              <a:latin typeface="+mj-lt"/>
            </a:endParaRPr>
          </a:p>
        </p:txBody>
      </p:sp>
      <p:sp>
        <p:nvSpPr>
          <p:cNvPr id="14" name="TextBox 13">
            <a:extLst>
              <a:ext uri="{FF2B5EF4-FFF2-40B4-BE49-F238E27FC236}">
                <a16:creationId xmlns:a16="http://schemas.microsoft.com/office/drawing/2014/main" id="{4ADE48F2-B6BF-204A-AF05-0C544E796D12}"/>
              </a:ext>
            </a:extLst>
          </p:cNvPr>
          <p:cNvSpPr txBox="1"/>
          <p:nvPr/>
        </p:nvSpPr>
        <p:spPr>
          <a:xfrm>
            <a:off x="2911077" y="5979318"/>
            <a:ext cx="57316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Vacuum test 1 – SEC 6 in diameter. 40 psi, 0.05 Torr</a:t>
            </a:r>
          </a:p>
        </p:txBody>
      </p:sp>
      <p:pic>
        <p:nvPicPr>
          <p:cNvPr id="4" name="Picture 3">
            <a:extLst>
              <a:ext uri="{FF2B5EF4-FFF2-40B4-BE49-F238E27FC236}">
                <a16:creationId xmlns:a16="http://schemas.microsoft.com/office/drawing/2014/main" id="{BF7065AB-783F-9FEC-7994-A9323F09E8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622" y="819009"/>
            <a:ext cx="8964755" cy="5027294"/>
          </a:xfrm>
          <a:prstGeom prst="rect">
            <a:avLst/>
          </a:prstGeom>
        </p:spPr>
      </p:pic>
    </p:spTree>
    <p:extLst>
      <p:ext uri="{BB962C8B-B14F-4D97-AF65-F5344CB8AC3E}">
        <p14:creationId xmlns:p14="http://schemas.microsoft.com/office/powerpoint/2010/main" val="3560097236"/>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10A3F-2F49-4D41-8FDB-455ADC8CF5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484B34-8BF5-DB39-156F-6DF2D1516B70}"/>
              </a:ext>
            </a:extLst>
          </p:cNvPr>
          <p:cNvSpPr txBox="1"/>
          <p:nvPr/>
        </p:nvSpPr>
        <p:spPr>
          <a:xfrm>
            <a:off x="486440" y="5333320"/>
            <a:ext cx="6485395" cy="923330"/>
          </a:xfrm>
          <a:prstGeom prst="rect">
            <a:avLst/>
          </a:prstGeom>
          <a:noFill/>
        </p:spPr>
        <p:txBody>
          <a:bodyPr wrap="square" lIns="91440" tIns="45720" rIns="91440" bIns="45720" rtlCol="0" anchor="t">
            <a:spAutoFit/>
          </a:bodyPr>
          <a:lstStyle/>
          <a:p>
            <a:r>
              <a:rPr lang="en-US" i="1"/>
              <a:t>Figures:</a:t>
            </a:r>
          </a:p>
          <a:p>
            <a:r>
              <a:rPr lang="en-US" i="1"/>
              <a:t>Top – Test 2 data, 0.05 Torr, 6 in SEC</a:t>
            </a:r>
          </a:p>
          <a:p>
            <a:r>
              <a:rPr lang="en-US" i="1"/>
              <a:t>Bottom – vacuum test inflatable (left) vs atm pressure inflatable</a:t>
            </a:r>
          </a:p>
        </p:txBody>
      </p:sp>
      <p:sp>
        <p:nvSpPr>
          <p:cNvPr id="3" name="Rectangle 2">
            <a:extLst>
              <a:ext uri="{FF2B5EF4-FFF2-40B4-BE49-F238E27FC236}">
                <a16:creationId xmlns:a16="http://schemas.microsoft.com/office/drawing/2014/main" id="{E479495E-C036-C30C-89C4-567236E0C6D7}"/>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D17DA8-AF76-884D-C999-249197D60AD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580C1A-3C35-2ED7-54CE-34A68C4EE636}"/>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4" name="Picture 3" descr="A graph of a pressure&#10;&#10;Description automatically generated">
            <a:extLst>
              <a:ext uri="{FF2B5EF4-FFF2-40B4-BE49-F238E27FC236}">
                <a16:creationId xmlns:a16="http://schemas.microsoft.com/office/drawing/2014/main" id="{7BD8617E-C035-092C-03DA-7D35E6C1A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4810" y="906991"/>
            <a:ext cx="3810026" cy="2679324"/>
          </a:xfrm>
          <a:prstGeom prst="rect">
            <a:avLst/>
          </a:prstGeom>
          <a:ln w="12700">
            <a:solidFill>
              <a:schemeClr val="tx1"/>
            </a:solidFill>
          </a:ln>
        </p:spPr>
      </p:pic>
      <p:sp>
        <p:nvSpPr>
          <p:cNvPr id="10" name="Rectangle 9">
            <a:extLst>
              <a:ext uri="{FF2B5EF4-FFF2-40B4-BE49-F238E27FC236}">
                <a16:creationId xmlns:a16="http://schemas.microsoft.com/office/drawing/2014/main" id="{0CDEC53C-7BC2-E76B-C973-D37B2B135EBD}"/>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C08467-6189-F6B6-2829-60B1430C12AA}"/>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Vacuum Pressure</a:t>
            </a:r>
            <a:endParaRPr lang="en-US" sz="3200">
              <a:solidFill>
                <a:schemeClr val="bg1"/>
              </a:solidFill>
              <a:latin typeface="+mj-lt"/>
            </a:endParaRPr>
          </a:p>
        </p:txBody>
      </p:sp>
      <p:pic>
        <p:nvPicPr>
          <p:cNvPr id="11" name="Picture 10">
            <a:extLst>
              <a:ext uri="{FF2B5EF4-FFF2-40B4-BE49-F238E27FC236}">
                <a16:creationId xmlns:a16="http://schemas.microsoft.com/office/drawing/2014/main" id="{5D33877E-187E-5325-17C1-8173ADC7B8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00000">
            <a:off x="6493935" y="3682264"/>
            <a:ext cx="2586327" cy="2667001"/>
          </a:xfrm>
          <a:prstGeom prst="rect">
            <a:avLst/>
          </a:prstGeom>
        </p:spPr>
      </p:pic>
      <p:pic>
        <p:nvPicPr>
          <p:cNvPr id="13" name="Picture 12">
            <a:extLst>
              <a:ext uri="{FF2B5EF4-FFF2-40B4-BE49-F238E27FC236}">
                <a16:creationId xmlns:a16="http://schemas.microsoft.com/office/drawing/2014/main" id="{B7BE933B-EFF5-EFB2-706F-2F6094E8F7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80000">
            <a:off x="9428723" y="3721266"/>
            <a:ext cx="2623040" cy="2655094"/>
          </a:xfrm>
          <a:prstGeom prst="rect">
            <a:avLst/>
          </a:prstGeom>
        </p:spPr>
      </p:pic>
      <p:grpSp>
        <p:nvGrpSpPr>
          <p:cNvPr id="19" name="Group 18">
            <a:extLst>
              <a:ext uri="{FF2B5EF4-FFF2-40B4-BE49-F238E27FC236}">
                <a16:creationId xmlns:a16="http://schemas.microsoft.com/office/drawing/2014/main" id="{257F2533-F793-3713-DA86-A4C5DE6A94B3}"/>
              </a:ext>
            </a:extLst>
          </p:cNvPr>
          <p:cNvGrpSpPr/>
          <p:nvPr/>
        </p:nvGrpSpPr>
        <p:grpSpPr>
          <a:xfrm>
            <a:off x="496831" y="964275"/>
            <a:ext cx="4414382" cy="1040865"/>
            <a:chOff x="496831" y="964275"/>
            <a:chExt cx="4414382" cy="1040865"/>
          </a:xfrm>
        </p:grpSpPr>
        <p:sp>
          <p:nvSpPr>
            <p:cNvPr id="7" name="TextBox 6">
              <a:extLst>
                <a:ext uri="{FF2B5EF4-FFF2-40B4-BE49-F238E27FC236}">
                  <a16:creationId xmlns:a16="http://schemas.microsoft.com/office/drawing/2014/main" id="{37A67048-E9C6-5776-0AC3-AEA5F72B645F}"/>
                </a:ext>
              </a:extLst>
            </p:cNvPr>
            <p:cNvSpPr txBox="1"/>
            <p:nvPr/>
          </p:nvSpPr>
          <p:spPr>
            <a:xfrm>
              <a:off x="496831" y="964275"/>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Overview</a:t>
              </a:r>
              <a:endParaRPr lang="en-US" b="1"/>
            </a:p>
          </p:txBody>
        </p:sp>
        <p:sp>
          <p:nvSpPr>
            <p:cNvPr id="8" name="TextBox 7">
              <a:extLst>
                <a:ext uri="{FF2B5EF4-FFF2-40B4-BE49-F238E27FC236}">
                  <a16:creationId xmlns:a16="http://schemas.microsoft.com/office/drawing/2014/main" id="{CC304012-2EE9-DFD2-6556-3E825D5A22C2}"/>
                </a:ext>
              </a:extLst>
            </p:cNvPr>
            <p:cNvSpPr txBox="1"/>
            <p:nvPr/>
          </p:nvSpPr>
          <p:spPr>
            <a:xfrm>
              <a:off x="496831" y="1358809"/>
              <a:ext cx="44143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Evaluate </a:t>
              </a:r>
              <a:r>
                <a:rPr lang="en-US" b="1"/>
                <a:t>deformation</a:t>
              </a:r>
              <a:r>
                <a:rPr lang="en-US"/>
                <a:t> and operational </a:t>
              </a:r>
              <a:r>
                <a:rPr lang="en-US" b="1"/>
                <a:t>reliability</a:t>
              </a:r>
              <a:r>
                <a:rPr lang="en-US"/>
                <a:t> under </a:t>
              </a:r>
              <a:r>
                <a:rPr lang="en-US" b="1"/>
                <a:t>vacuum pressures. </a:t>
              </a:r>
              <a:endParaRPr lang="en-US"/>
            </a:p>
          </p:txBody>
        </p:sp>
      </p:grpSp>
      <p:grpSp>
        <p:nvGrpSpPr>
          <p:cNvPr id="18" name="Group 17">
            <a:extLst>
              <a:ext uri="{FF2B5EF4-FFF2-40B4-BE49-F238E27FC236}">
                <a16:creationId xmlns:a16="http://schemas.microsoft.com/office/drawing/2014/main" id="{EDD34D30-E20C-F234-A8AA-70747F895901}"/>
              </a:ext>
            </a:extLst>
          </p:cNvPr>
          <p:cNvGrpSpPr/>
          <p:nvPr/>
        </p:nvGrpSpPr>
        <p:grpSpPr>
          <a:xfrm>
            <a:off x="496831" y="2198859"/>
            <a:ext cx="4414382" cy="1605254"/>
            <a:chOff x="503303" y="2259552"/>
            <a:chExt cx="4414382" cy="1605254"/>
          </a:xfrm>
        </p:grpSpPr>
        <p:sp>
          <p:nvSpPr>
            <p:cNvPr id="9" name="TextBox 8">
              <a:extLst>
                <a:ext uri="{FF2B5EF4-FFF2-40B4-BE49-F238E27FC236}">
                  <a16:creationId xmlns:a16="http://schemas.microsoft.com/office/drawing/2014/main" id="{424C0ADB-1AF2-7F1C-965E-0722880A2269}"/>
                </a:ext>
              </a:extLst>
            </p:cNvPr>
            <p:cNvSpPr txBox="1"/>
            <p:nvPr/>
          </p:nvSpPr>
          <p:spPr>
            <a:xfrm>
              <a:off x="503303" y="2259552"/>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Setup</a:t>
              </a:r>
              <a:endParaRPr lang="en-US" b="1"/>
            </a:p>
          </p:txBody>
        </p:sp>
        <p:sp>
          <p:nvSpPr>
            <p:cNvPr id="14" name="TextBox 13">
              <a:extLst>
                <a:ext uri="{FF2B5EF4-FFF2-40B4-BE49-F238E27FC236}">
                  <a16:creationId xmlns:a16="http://schemas.microsoft.com/office/drawing/2014/main" id="{5240DCBB-FAA6-17F8-A9E2-B7511C646D57}"/>
                </a:ext>
              </a:extLst>
            </p:cNvPr>
            <p:cNvSpPr txBox="1"/>
            <p:nvPr/>
          </p:nvSpPr>
          <p:spPr>
            <a:xfrm>
              <a:off x="503303" y="2664477"/>
              <a:ext cx="4414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VIM2000 vacuum furnace.</a:t>
              </a:r>
            </a:p>
            <a:p>
              <a:pPr marL="285750" indent="-285750">
                <a:buFont typeface="Arial" panose="020B0604020202020204" pitchFamily="34" charset="0"/>
                <a:buChar char="•"/>
              </a:pPr>
              <a:r>
                <a:rPr lang="en-US"/>
                <a:t>Argon tank.</a:t>
              </a:r>
            </a:p>
            <a:p>
              <a:pPr marL="285750" indent="-285750">
                <a:buFont typeface="Arial" panose="020B0604020202020204" pitchFamily="34" charset="0"/>
                <a:buChar char="•"/>
              </a:pPr>
              <a:r>
                <a:rPr lang="en-US"/>
                <a:t>Pressure Transducer.</a:t>
              </a:r>
            </a:p>
            <a:p>
              <a:pPr marL="285750" indent="-285750">
                <a:buFont typeface="Arial" panose="020B0604020202020204" pitchFamily="34" charset="0"/>
                <a:buChar char="•"/>
              </a:pPr>
              <a:r>
                <a:rPr lang="en-US"/>
                <a:t>Yor-Lok fittings. </a:t>
              </a:r>
            </a:p>
          </p:txBody>
        </p:sp>
      </p:grpSp>
      <p:grpSp>
        <p:nvGrpSpPr>
          <p:cNvPr id="17" name="Group 16">
            <a:extLst>
              <a:ext uri="{FF2B5EF4-FFF2-40B4-BE49-F238E27FC236}">
                <a16:creationId xmlns:a16="http://schemas.microsoft.com/office/drawing/2014/main" id="{69FC97D1-AC24-9A07-A871-F6FDA97BAD1A}"/>
              </a:ext>
            </a:extLst>
          </p:cNvPr>
          <p:cNvGrpSpPr/>
          <p:nvPr/>
        </p:nvGrpSpPr>
        <p:grpSpPr>
          <a:xfrm>
            <a:off x="496831" y="3997833"/>
            <a:ext cx="4806670" cy="1040865"/>
            <a:chOff x="520704" y="3997833"/>
            <a:chExt cx="4806670" cy="1040865"/>
          </a:xfrm>
        </p:grpSpPr>
        <p:sp>
          <p:nvSpPr>
            <p:cNvPr id="15" name="TextBox 14">
              <a:extLst>
                <a:ext uri="{FF2B5EF4-FFF2-40B4-BE49-F238E27FC236}">
                  <a16:creationId xmlns:a16="http://schemas.microsoft.com/office/drawing/2014/main" id="{A5A6C993-DA52-5D51-7215-CFD420FF7090}"/>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Results</a:t>
              </a:r>
              <a:endParaRPr lang="en-US" b="1"/>
            </a:p>
          </p:txBody>
        </p:sp>
        <p:sp>
          <p:nvSpPr>
            <p:cNvPr id="16" name="TextBox 15">
              <a:extLst>
                <a:ext uri="{FF2B5EF4-FFF2-40B4-BE49-F238E27FC236}">
                  <a16:creationId xmlns:a16="http://schemas.microsoft.com/office/drawing/2014/main" id="{E308830A-26D6-F614-DA18-AD65BD0B3938}"/>
                </a:ext>
              </a:extLst>
            </p:cNvPr>
            <p:cNvSpPr txBox="1"/>
            <p:nvPr/>
          </p:nvSpPr>
          <p:spPr>
            <a:xfrm>
              <a:off x="520704" y="4392367"/>
              <a:ext cx="4806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Same</a:t>
              </a:r>
              <a:r>
                <a:rPr lang="en-US"/>
                <a:t> inflation performance.</a:t>
              </a:r>
            </a:p>
            <a:p>
              <a:r>
                <a:rPr lang="en-US"/>
                <a:t>Final geometry as atmospheric, no ruptures.</a:t>
              </a:r>
            </a:p>
          </p:txBody>
        </p:sp>
      </p:grpSp>
      <p:sp>
        <p:nvSpPr>
          <p:cNvPr id="21" name="TextBox 20">
            <a:extLst>
              <a:ext uri="{FF2B5EF4-FFF2-40B4-BE49-F238E27FC236}">
                <a16:creationId xmlns:a16="http://schemas.microsoft.com/office/drawing/2014/main" id="{81B0F93D-849C-4EA4-731B-21ACE6CBEB08}"/>
              </a:ext>
            </a:extLst>
          </p:cNvPr>
          <p:cNvSpPr txBox="1"/>
          <p:nvPr/>
        </p:nvSpPr>
        <p:spPr>
          <a:xfrm>
            <a:off x="8400120" y="6147643"/>
            <a:ext cx="2174384" cy="369332"/>
          </a:xfrm>
          <a:prstGeom prst="rect">
            <a:avLst/>
          </a:prstGeom>
          <a:noFill/>
        </p:spPr>
        <p:txBody>
          <a:bodyPr wrap="square" rtlCol="0">
            <a:spAutoFit/>
          </a:bodyPr>
          <a:lstStyle/>
          <a:p>
            <a:r>
              <a:rPr lang="en-US"/>
              <a:t>1mm SS304 SEC</a:t>
            </a:r>
          </a:p>
        </p:txBody>
      </p:sp>
    </p:spTree>
    <p:extLst>
      <p:ext uri="{BB962C8B-B14F-4D97-AF65-F5344CB8AC3E}">
        <p14:creationId xmlns:p14="http://schemas.microsoft.com/office/powerpoint/2010/main" val="19006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B0C22-6D7B-8A13-C63F-658ABC8440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515754-4BF9-A933-B84B-A8EF12994779}"/>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3210B7-C96C-B21D-BB3B-46DF648ED9CC}"/>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1FC3D4-2A54-11BC-AEF9-7E668DF43F80}"/>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BDD9E48D-0B9F-DF0C-5F06-AF6220A09208}"/>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E92001-3CC4-9A25-1DF7-3260F5E751D0}"/>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Holding Pressure</a:t>
            </a:r>
            <a:endParaRPr lang="en-US" sz="3200">
              <a:solidFill>
                <a:schemeClr val="bg1"/>
              </a:solidFill>
              <a:latin typeface="+mj-lt"/>
            </a:endParaRPr>
          </a:p>
        </p:txBody>
      </p:sp>
      <p:grpSp>
        <p:nvGrpSpPr>
          <p:cNvPr id="26" name="Group 25">
            <a:extLst>
              <a:ext uri="{FF2B5EF4-FFF2-40B4-BE49-F238E27FC236}">
                <a16:creationId xmlns:a16="http://schemas.microsoft.com/office/drawing/2014/main" id="{DEBBB185-BC9E-B88C-544E-AD7C151C622A}"/>
              </a:ext>
            </a:extLst>
          </p:cNvPr>
          <p:cNvGrpSpPr/>
          <p:nvPr/>
        </p:nvGrpSpPr>
        <p:grpSpPr>
          <a:xfrm>
            <a:off x="5091587" y="998989"/>
            <a:ext cx="6592689" cy="3280229"/>
            <a:chOff x="5091587" y="998989"/>
            <a:chExt cx="6592689" cy="3280229"/>
          </a:xfrm>
        </p:grpSpPr>
        <p:pic>
          <p:nvPicPr>
            <p:cNvPr id="9" name="Picture 8" descr="A pressure gauge on a metal object&#10;&#10;Description automatically generated">
              <a:extLst>
                <a:ext uri="{FF2B5EF4-FFF2-40B4-BE49-F238E27FC236}">
                  <a16:creationId xmlns:a16="http://schemas.microsoft.com/office/drawing/2014/main" id="{20B161F5-4BEE-B6CD-F599-57727FD8BBB7}"/>
                </a:ext>
              </a:extLst>
            </p:cNvPr>
            <p:cNvPicPr>
              <a:picLocks noChangeAspect="1"/>
            </p:cNvPicPr>
            <p:nvPr/>
          </p:nvPicPr>
          <p:blipFill>
            <a:blip r:embed="rId2" cstate="screen">
              <a:extLst>
                <a:ext uri="{28A0092B-C50C-407E-A947-70E740481C1C}">
                  <a14:useLocalDpi xmlns:a14="http://schemas.microsoft.com/office/drawing/2010/main"/>
                </a:ext>
              </a:extLst>
            </a:blip>
            <a:srcRect t="15177" b="7685"/>
            <a:stretch/>
          </p:blipFill>
          <p:spPr>
            <a:xfrm>
              <a:off x="5091587" y="998989"/>
              <a:ext cx="3189287" cy="3280229"/>
            </a:xfrm>
            <a:prstGeom prst="rect">
              <a:avLst/>
            </a:prstGeom>
          </p:spPr>
        </p:pic>
        <p:sp>
          <p:nvSpPr>
            <p:cNvPr id="11" name="TextBox 10">
              <a:extLst>
                <a:ext uri="{FF2B5EF4-FFF2-40B4-BE49-F238E27FC236}">
                  <a16:creationId xmlns:a16="http://schemas.microsoft.com/office/drawing/2014/main" id="{18355519-8FA8-5363-EF27-C0EC85610637}"/>
                </a:ext>
              </a:extLst>
            </p:cNvPr>
            <p:cNvSpPr txBox="1"/>
            <p:nvPr/>
          </p:nvSpPr>
          <p:spPr>
            <a:xfrm>
              <a:off x="8280874" y="998989"/>
              <a:ext cx="3403402" cy="646331"/>
            </a:xfrm>
            <a:prstGeom prst="rect">
              <a:avLst/>
            </a:prstGeom>
            <a:noFill/>
          </p:spPr>
          <p:txBody>
            <a:bodyPr wrap="square" lIns="91440" tIns="45720" rIns="91440" bIns="45720" rtlCol="0" anchor="t">
              <a:spAutoFit/>
            </a:bodyPr>
            <a:lstStyle/>
            <a:p>
              <a:r>
                <a:rPr lang="en-US" i="1"/>
                <a:t>Pressurized Pentagon for </a:t>
              </a:r>
            </a:p>
            <a:p>
              <a:r>
                <a:rPr lang="en-US" i="1"/>
                <a:t>Holding Pressure Testing</a:t>
              </a:r>
            </a:p>
          </p:txBody>
        </p:sp>
      </p:grpSp>
      <p:grpSp>
        <p:nvGrpSpPr>
          <p:cNvPr id="13" name="Group 12">
            <a:extLst>
              <a:ext uri="{FF2B5EF4-FFF2-40B4-BE49-F238E27FC236}">
                <a16:creationId xmlns:a16="http://schemas.microsoft.com/office/drawing/2014/main" id="{214F2A16-07D5-53CB-25D7-706B3DB01875}"/>
              </a:ext>
            </a:extLst>
          </p:cNvPr>
          <p:cNvGrpSpPr/>
          <p:nvPr/>
        </p:nvGrpSpPr>
        <p:grpSpPr>
          <a:xfrm>
            <a:off x="338070" y="1012862"/>
            <a:ext cx="4414382" cy="763866"/>
            <a:chOff x="496831" y="964275"/>
            <a:chExt cx="4414382" cy="763866"/>
          </a:xfrm>
        </p:grpSpPr>
        <p:sp>
          <p:nvSpPr>
            <p:cNvPr id="14" name="TextBox 13">
              <a:extLst>
                <a:ext uri="{FF2B5EF4-FFF2-40B4-BE49-F238E27FC236}">
                  <a16:creationId xmlns:a16="http://schemas.microsoft.com/office/drawing/2014/main" id="{98A7AAB2-F7C8-7BDF-9B78-491205622F04}"/>
                </a:ext>
              </a:extLst>
            </p:cNvPr>
            <p:cNvSpPr txBox="1"/>
            <p:nvPr/>
          </p:nvSpPr>
          <p:spPr>
            <a:xfrm>
              <a:off x="496831" y="964275"/>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Overview</a:t>
              </a:r>
              <a:endParaRPr lang="en-US" b="1"/>
            </a:p>
          </p:txBody>
        </p:sp>
        <p:sp>
          <p:nvSpPr>
            <p:cNvPr id="15" name="TextBox 14">
              <a:extLst>
                <a:ext uri="{FF2B5EF4-FFF2-40B4-BE49-F238E27FC236}">
                  <a16:creationId xmlns:a16="http://schemas.microsoft.com/office/drawing/2014/main" id="{76ECAFB2-2626-0725-C455-8C68AEF4B694}"/>
                </a:ext>
              </a:extLst>
            </p:cNvPr>
            <p:cNvSpPr txBox="1"/>
            <p:nvPr/>
          </p:nvSpPr>
          <p:spPr>
            <a:xfrm>
              <a:off x="496831" y="1358809"/>
              <a:ext cx="44143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Validate </a:t>
              </a:r>
              <a:r>
                <a:rPr lang="en-US" b="1"/>
                <a:t>pressure-holding</a:t>
              </a:r>
              <a:r>
                <a:rPr lang="en-US"/>
                <a:t> capabilities.</a:t>
              </a:r>
              <a:r>
                <a:rPr lang="en-US" b="1"/>
                <a:t> </a:t>
              </a:r>
              <a:endParaRPr lang="en-US"/>
            </a:p>
          </p:txBody>
        </p:sp>
      </p:grpSp>
      <p:grpSp>
        <p:nvGrpSpPr>
          <p:cNvPr id="16" name="Group 15">
            <a:extLst>
              <a:ext uri="{FF2B5EF4-FFF2-40B4-BE49-F238E27FC236}">
                <a16:creationId xmlns:a16="http://schemas.microsoft.com/office/drawing/2014/main" id="{747FB530-2CCC-1CDA-1427-2A594DC7AB0D}"/>
              </a:ext>
            </a:extLst>
          </p:cNvPr>
          <p:cNvGrpSpPr/>
          <p:nvPr/>
        </p:nvGrpSpPr>
        <p:grpSpPr>
          <a:xfrm>
            <a:off x="365510" y="1984258"/>
            <a:ext cx="4414382" cy="1328255"/>
            <a:chOff x="503303" y="2259552"/>
            <a:chExt cx="4414382" cy="1328255"/>
          </a:xfrm>
        </p:grpSpPr>
        <p:sp>
          <p:nvSpPr>
            <p:cNvPr id="17" name="TextBox 16">
              <a:extLst>
                <a:ext uri="{FF2B5EF4-FFF2-40B4-BE49-F238E27FC236}">
                  <a16:creationId xmlns:a16="http://schemas.microsoft.com/office/drawing/2014/main" id="{A0C86135-8885-5543-F782-6DCFEEE8A59A}"/>
                </a:ext>
              </a:extLst>
            </p:cNvPr>
            <p:cNvSpPr txBox="1"/>
            <p:nvPr/>
          </p:nvSpPr>
          <p:spPr>
            <a:xfrm>
              <a:off x="503303" y="2259552"/>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Modules</a:t>
              </a:r>
              <a:endParaRPr lang="en-US" b="1"/>
            </a:p>
          </p:txBody>
        </p:sp>
        <p:sp>
          <p:nvSpPr>
            <p:cNvPr id="18" name="TextBox 17">
              <a:extLst>
                <a:ext uri="{FF2B5EF4-FFF2-40B4-BE49-F238E27FC236}">
                  <a16:creationId xmlns:a16="http://schemas.microsoft.com/office/drawing/2014/main" id="{F6DFC903-E25C-1736-0700-636A58E83B7F}"/>
                </a:ext>
              </a:extLst>
            </p:cNvPr>
            <p:cNvSpPr txBox="1"/>
            <p:nvPr/>
          </p:nvSpPr>
          <p:spPr>
            <a:xfrm>
              <a:off x="503303" y="2664477"/>
              <a:ext cx="44143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Geometries: SEC and Pentagon.</a:t>
              </a:r>
            </a:p>
            <a:p>
              <a:pPr marL="285750" indent="-285750">
                <a:buFont typeface="Arial" panose="020B0604020202020204" pitchFamily="34" charset="0"/>
                <a:buChar char="•"/>
              </a:pPr>
              <a:r>
                <a:rPr lang="en-US"/>
                <a:t>Thickness: 1mm. </a:t>
              </a:r>
            </a:p>
            <a:p>
              <a:pPr marL="285750" indent="-285750">
                <a:buFont typeface="Arial" panose="020B0604020202020204" pitchFamily="34" charset="0"/>
                <a:buChar char="•"/>
              </a:pPr>
              <a:r>
                <a:rPr lang="en-US"/>
                <a:t>Material: Stainless Steel. </a:t>
              </a:r>
            </a:p>
          </p:txBody>
        </p:sp>
      </p:grpSp>
      <p:grpSp>
        <p:nvGrpSpPr>
          <p:cNvPr id="19" name="Group 18">
            <a:extLst>
              <a:ext uri="{FF2B5EF4-FFF2-40B4-BE49-F238E27FC236}">
                <a16:creationId xmlns:a16="http://schemas.microsoft.com/office/drawing/2014/main" id="{34E505B9-6EB2-73CD-AE17-22CE21BBDF16}"/>
              </a:ext>
            </a:extLst>
          </p:cNvPr>
          <p:cNvGrpSpPr/>
          <p:nvPr/>
        </p:nvGrpSpPr>
        <p:grpSpPr>
          <a:xfrm>
            <a:off x="365510" y="5045438"/>
            <a:ext cx="4806670" cy="1040865"/>
            <a:chOff x="520704" y="3997833"/>
            <a:chExt cx="4806670" cy="1040865"/>
          </a:xfrm>
        </p:grpSpPr>
        <p:sp>
          <p:nvSpPr>
            <p:cNvPr id="20" name="TextBox 19">
              <a:extLst>
                <a:ext uri="{FF2B5EF4-FFF2-40B4-BE49-F238E27FC236}">
                  <a16:creationId xmlns:a16="http://schemas.microsoft.com/office/drawing/2014/main" id="{CDEF0A9C-9457-D5CB-4F47-DF5FBFF20CC1}"/>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Results</a:t>
              </a:r>
              <a:endParaRPr lang="en-US" b="1"/>
            </a:p>
          </p:txBody>
        </p:sp>
        <p:sp>
          <p:nvSpPr>
            <p:cNvPr id="21" name="TextBox 20">
              <a:extLst>
                <a:ext uri="{FF2B5EF4-FFF2-40B4-BE49-F238E27FC236}">
                  <a16:creationId xmlns:a16="http://schemas.microsoft.com/office/drawing/2014/main" id="{E3206547-A2FB-6FBB-DEE0-6561AAE6427E}"/>
                </a:ext>
              </a:extLst>
            </p:cNvPr>
            <p:cNvSpPr txBox="1"/>
            <p:nvPr/>
          </p:nvSpPr>
          <p:spPr>
            <a:xfrm>
              <a:off x="520704" y="4392367"/>
              <a:ext cx="4806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METALS modules can </a:t>
              </a:r>
              <a:r>
                <a:rPr lang="en-US" b="1"/>
                <a:t>effectively hold pressure</a:t>
              </a:r>
              <a:r>
                <a:rPr lang="en-US"/>
                <a:t> when properly sealed. </a:t>
              </a:r>
            </a:p>
          </p:txBody>
        </p:sp>
      </p:grpSp>
      <p:grpSp>
        <p:nvGrpSpPr>
          <p:cNvPr id="24" name="Group 23">
            <a:extLst>
              <a:ext uri="{FF2B5EF4-FFF2-40B4-BE49-F238E27FC236}">
                <a16:creationId xmlns:a16="http://schemas.microsoft.com/office/drawing/2014/main" id="{C11EF159-DF74-6404-87F4-8CA90191C6C3}"/>
              </a:ext>
            </a:extLst>
          </p:cNvPr>
          <p:cNvGrpSpPr/>
          <p:nvPr/>
        </p:nvGrpSpPr>
        <p:grpSpPr>
          <a:xfrm>
            <a:off x="365510" y="3520043"/>
            <a:ext cx="4414382" cy="1317864"/>
            <a:chOff x="467683" y="3283923"/>
            <a:chExt cx="4414382" cy="1317864"/>
          </a:xfrm>
        </p:grpSpPr>
        <p:sp>
          <p:nvSpPr>
            <p:cNvPr id="22" name="TextBox 21">
              <a:extLst>
                <a:ext uri="{FF2B5EF4-FFF2-40B4-BE49-F238E27FC236}">
                  <a16:creationId xmlns:a16="http://schemas.microsoft.com/office/drawing/2014/main" id="{C08CE562-7E93-F202-77AD-62C7A5FEF68A}"/>
                </a:ext>
              </a:extLst>
            </p:cNvPr>
            <p:cNvSpPr txBox="1"/>
            <p:nvPr/>
          </p:nvSpPr>
          <p:spPr>
            <a:xfrm>
              <a:off x="467683" y="328392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endParaRPr lang="en-US" b="1"/>
            </a:p>
          </p:txBody>
        </p:sp>
        <p:sp>
          <p:nvSpPr>
            <p:cNvPr id="23" name="TextBox 22">
              <a:extLst>
                <a:ext uri="{FF2B5EF4-FFF2-40B4-BE49-F238E27FC236}">
                  <a16:creationId xmlns:a16="http://schemas.microsoft.com/office/drawing/2014/main" id="{6A4E733F-0BE8-E3E2-042E-573520C7E7EA}"/>
                </a:ext>
              </a:extLst>
            </p:cNvPr>
            <p:cNvSpPr txBox="1"/>
            <p:nvPr/>
          </p:nvSpPr>
          <p:spPr>
            <a:xfrm>
              <a:off x="467683" y="3678457"/>
              <a:ext cx="441438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a:t>Pressurize to 22 psi. </a:t>
              </a:r>
            </a:p>
            <a:p>
              <a:pPr marL="342900" indent="-342900">
                <a:buFont typeface="Arial" panose="020B0604020202020204" pitchFamily="34" charset="0"/>
                <a:buChar char="•"/>
              </a:pPr>
              <a:r>
                <a:rPr lang="en-US"/>
                <a:t>Daily pressure checks. </a:t>
              </a:r>
            </a:p>
            <a:p>
              <a:pPr marL="342900" indent="-342900">
                <a:buFont typeface="Arial" panose="020B0604020202020204" pitchFamily="34" charset="0"/>
                <a:buChar char="•"/>
              </a:pPr>
              <a:r>
                <a:rPr lang="en-US"/>
                <a:t>Duration of 14 days. </a:t>
              </a:r>
            </a:p>
          </p:txBody>
        </p:sp>
      </p:grpSp>
      <p:grpSp>
        <p:nvGrpSpPr>
          <p:cNvPr id="27" name="Group 26">
            <a:extLst>
              <a:ext uri="{FF2B5EF4-FFF2-40B4-BE49-F238E27FC236}">
                <a16:creationId xmlns:a16="http://schemas.microsoft.com/office/drawing/2014/main" id="{6257A492-40CB-55E0-BE10-D3056692EF26}"/>
              </a:ext>
            </a:extLst>
          </p:cNvPr>
          <p:cNvGrpSpPr/>
          <p:nvPr/>
        </p:nvGrpSpPr>
        <p:grpSpPr>
          <a:xfrm>
            <a:off x="5257790" y="3227108"/>
            <a:ext cx="6568700" cy="2953460"/>
            <a:chOff x="5257790" y="3227108"/>
            <a:chExt cx="6568700" cy="2953460"/>
          </a:xfrm>
        </p:grpSpPr>
        <p:pic>
          <p:nvPicPr>
            <p:cNvPr id="7" name="Picture 6" descr="A machine on the floor&#10;&#10;Description automatically generated">
              <a:extLst>
                <a:ext uri="{FF2B5EF4-FFF2-40B4-BE49-F238E27FC236}">
                  <a16:creationId xmlns:a16="http://schemas.microsoft.com/office/drawing/2014/main" id="{F4DE5CD6-A38A-106F-5215-AC98DD91FE43}"/>
                </a:ext>
              </a:extLst>
            </p:cNvPr>
            <p:cNvPicPr>
              <a:picLocks noChangeAspect="1"/>
            </p:cNvPicPr>
            <p:nvPr/>
          </p:nvPicPr>
          <p:blipFill>
            <a:blip r:embed="rId3" cstate="screen">
              <a:extLst>
                <a:ext uri="{28A0092B-C50C-407E-A947-70E740481C1C}">
                  <a14:useLocalDpi xmlns:a14="http://schemas.microsoft.com/office/drawing/2010/main"/>
                </a:ext>
              </a:extLst>
            </a:blip>
            <a:srcRect t="18286" b="16629"/>
            <a:stretch/>
          </p:blipFill>
          <p:spPr>
            <a:xfrm>
              <a:off x="8423088" y="3227108"/>
              <a:ext cx="3403402" cy="2953460"/>
            </a:xfrm>
            <a:prstGeom prst="rect">
              <a:avLst/>
            </a:prstGeom>
          </p:spPr>
        </p:pic>
        <p:sp>
          <p:nvSpPr>
            <p:cNvPr id="25" name="TextBox 24">
              <a:extLst>
                <a:ext uri="{FF2B5EF4-FFF2-40B4-BE49-F238E27FC236}">
                  <a16:creationId xmlns:a16="http://schemas.microsoft.com/office/drawing/2014/main" id="{6EE46FD8-AD62-13F2-9D9A-F5E63F2C1C54}"/>
                </a:ext>
              </a:extLst>
            </p:cNvPr>
            <p:cNvSpPr txBox="1"/>
            <p:nvPr/>
          </p:nvSpPr>
          <p:spPr>
            <a:xfrm>
              <a:off x="5257790" y="5534237"/>
              <a:ext cx="3165298" cy="646331"/>
            </a:xfrm>
            <a:prstGeom prst="rect">
              <a:avLst/>
            </a:prstGeom>
            <a:noFill/>
          </p:spPr>
          <p:txBody>
            <a:bodyPr wrap="square" lIns="91440" tIns="45720" rIns="91440" bIns="45720" rtlCol="0" anchor="t">
              <a:spAutoFit/>
            </a:bodyPr>
            <a:lstStyle/>
            <a:p>
              <a:pPr algn="r"/>
              <a:r>
                <a:rPr lang="en-US" i="1"/>
                <a:t>Pressurized SEC for </a:t>
              </a:r>
            </a:p>
            <a:p>
              <a:pPr algn="r"/>
              <a:r>
                <a:rPr lang="en-US" i="1"/>
                <a:t>Holding Pressure Testing</a:t>
              </a:r>
            </a:p>
          </p:txBody>
        </p:sp>
      </p:grpSp>
    </p:spTree>
    <p:extLst>
      <p:ext uri="{BB962C8B-B14F-4D97-AF65-F5344CB8AC3E}">
        <p14:creationId xmlns:p14="http://schemas.microsoft.com/office/powerpoint/2010/main" val="14949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38FA-701E-B304-9807-7EFBC919E57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9B2129E-43F2-30E0-3668-BC3F64F26DB1}"/>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3C4593-7A14-3757-B8B2-CE9542DCC391}"/>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F386B6-C123-63DA-A0EC-31361568096B}"/>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8044DA-2DA6-86A6-DF91-87C01861B2F2}"/>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C5A4DD13-E558-0216-579B-155DE4BC5B69}"/>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Polymer Inflatables Unsuitable for Harsh Lunar Conditions</a:t>
            </a:r>
          </a:p>
        </p:txBody>
      </p:sp>
      <p:cxnSp>
        <p:nvCxnSpPr>
          <p:cNvPr id="3" name="Straight Connector 2">
            <a:extLst>
              <a:ext uri="{FF2B5EF4-FFF2-40B4-BE49-F238E27FC236}">
                <a16:creationId xmlns:a16="http://schemas.microsoft.com/office/drawing/2014/main" id="{060C1B10-4FF8-C00F-5F90-2B29A43A0689}"/>
              </a:ext>
            </a:extLst>
          </p:cNvPr>
          <p:cNvCxnSpPr/>
          <p:nvPr/>
        </p:nvCxnSpPr>
        <p:spPr>
          <a:xfrm>
            <a:off x="6096000" y="995423"/>
            <a:ext cx="0" cy="4849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22DB011-CC47-70B5-679F-83ED01D7E64E}"/>
              </a:ext>
            </a:extLst>
          </p:cNvPr>
          <p:cNvCxnSpPr/>
          <p:nvPr/>
        </p:nvCxnSpPr>
        <p:spPr>
          <a:xfrm>
            <a:off x="879676" y="3429000"/>
            <a:ext cx="10741306" cy="0"/>
          </a:xfrm>
          <a:prstGeom prst="line">
            <a:avLst/>
          </a:prstGeom>
        </p:spPr>
        <p:style>
          <a:lnRef idx="2">
            <a:schemeClr val="accent1"/>
          </a:lnRef>
          <a:fillRef idx="0">
            <a:schemeClr val="accent1"/>
          </a:fillRef>
          <a:effectRef idx="1">
            <a:schemeClr val="accent1"/>
          </a:effectRef>
          <a:fontRef idx="minor">
            <a:schemeClr val="tx1"/>
          </a:fontRef>
        </p:style>
      </p:cxnSp>
      <p:pic>
        <p:nvPicPr>
          <p:cNvPr id="1028" name="Picture 4" descr="Moon Dust: A Key Challenge of Lunar Exploration - Sylvester Kaczmarek">
            <a:extLst>
              <a:ext uri="{FF2B5EF4-FFF2-40B4-BE49-F238E27FC236}">
                <a16:creationId xmlns:a16="http://schemas.microsoft.com/office/drawing/2014/main" id="{BF0F38A4-C582-1B6F-004B-7A3F7D0E7B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6988"/>
          <a:stretch/>
        </p:blipFill>
        <p:spPr bwMode="auto">
          <a:xfrm>
            <a:off x="642343" y="1261948"/>
            <a:ext cx="2302725" cy="182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9A5771-80D7-06DD-B3B3-855A625D3002}"/>
              </a:ext>
            </a:extLst>
          </p:cNvPr>
          <p:cNvSpPr txBox="1"/>
          <p:nvPr/>
        </p:nvSpPr>
        <p:spPr>
          <a:xfrm>
            <a:off x="1895113" y="820416"/>
            <a:ext cx="28190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Lunar Dust Abrasion</a:t>
            </a:r>
          </a:p>
        </p:txBody>
      </p:sp>
      <p:sp>
        <p:nvSpPr>
          <p:cNvPr id="8" name="TextBox 7">
            <a:extLst>
              <a:ext uri="{FF2B5EF4-FFF2-40B4-BE49-F238E27FC236}">
                <a16:creationId xmlns:a16="http://schemas.microsoft.com/office/drawing/2014/main" id="{E51A298D-BD0B-6362-7B60-5DAD4D7D2B07}"/>
              </a:ext>
            </a:extLst>
          </p:cNvPr>
          <p:cNvSpPr txBox="1"/>
          <p:nvPr/>
        </p:nvSpPr>
        <p:spPr>
          <a:xfrm>
            <a:off x="1319513" y="3509119"/>
            <a:ext cx="4398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Space/Solar Irradiation Embrittlement </a:t>
            </a:r>
          </a:p>
        </p:txBody>
      </p:sp>
      <p:sp>
        <p:nvSpPr>
          <p:cNvPr id="10" name="TextBox 9">
            <a:extLst>
              <a:ext uri="{FF2B5EF4-FFF2-40B4-BE49-F238E27FC236}">
                <a16:creationId xmlns:a16="http://schemas.microsoft.com/office/drawing/2014/main" id="{38D82B0D-7EB3-049B-57FB-270183BE6234}"/>
              </a:ext>
            </a:extLst>
          </p:cNvPr>
          <p:cNvSpPr txBox="1"/>
          <p:nvPr/>
        </p:nvSpPr>
        <p:spPr>
          <a:xfrm>
            <a:off x="6308003" y="929293"/>
            <a:ext cx="5741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Temperature Extremes, Fluctuations, Sun-Side Heating</a:t>
            </a:r>
          </a:p>
        </p:txBody>
      </p:sp>
      <p:pic>
        <p:nvPicPr>
          <p:cNvPr id="1032" name="Picture 8" descr="Overview | Sun &amp; Moonlight – Moon: NASA Science">
            <a:extLst>
              <a:ext uri="{FF2B5EF4-FFF2-40B4-BE49-F238E27FC236}">
                <a16:creationId xmlns:a16="http://schemas.microsoft.com/office/drawing/2014/main" id="{33D47F0B-E579-ED83-2603-76BDEC69E1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4109" y="1469848"/>
            <a:ext cx="3248629" cy="17326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7A0FF35-0226-0183-8C04-EC32F114299C}"/>
              </a:ext>
            </a:extLst>
          </p:cNvPr>
          <p:cNvSpPr txBox="1"/>
          <p:nvPr/>
        </p:nvSpPr>
        <p:spPr>
          <a:xfrm>
            <a:off x="6744181" y="3441834"/>
            <a:ext cx="4398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Micrometeorite Damage</a:t>
            </a:r>
          </a:p>
        </p:txBody>
      </p:sp>
      <p:pic>
        <p:nvPicPr>
          <p:cNvPr id="2052" name="Picture 4" descr="Fig. 7.7">
            <a:extLst>
              <a:ext uri="{FF2B5EF4-FFF2-40B4-BE49-F238E27FC236}">
                <a16:creationId xmlns:a16="http://schemas.microsoft.com/office/drawing/2014/main" id="{DDFA6657-4AE9-FEDA-24F5-127357CC82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57186" y="3849486"/>
            <a:ext cx="2122287" cy="1854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1103CA-65CB-1EBC-FF2E-B16E221661DC}"/>
              </a:ext>
            </a:extLst>
          </p:cNvPr>
          <p:cNvSpPr txBox="1"/>
          <p:nvPr/>
        </p:nvSpPr>
        <p:spPr>
          <a:xfrm>
            <a:off x="9340636" y="5679178"/>
            <a:ext cx="2637700" cy="276999"/>
          </a:xfrm>
          <a:prstGeom prst="rect">
            <a:avLst/>
          </a:prstGeom>
          <a:noFill/>
        </p:spPr>
        <p:txBody>
          <a:bodyPr wrap="square" rtlCol="0">
            <a:spAutoFit/>
          </a:bodyPr>
          <a:lstStyle/>
          <a:p>
            <a:r>
              <a:rPr lang="en-US" sz="1200">
                <a:solidFill>
                  <a:schemeClr val="bg1"/>
                </a:solidFill>
              </a:rPr>
              <a:t>Grier et al.</a:t>
            </a:r>
          </a:p>
        </p:txBody>
      </p:sp>
      <p:pic>
        <p:nvPicPr>
          <p:cNvPr id="1034" name="Picture 10" descr="ISS Micrometeroid Damage Discovered during EVA 22 | Download Scientific  Diagram">
            <a:extLst>
              <a:ext uri="{FF2B5EF4-FFF2-40B4-BE49-F238E27FC236}">
                <a16:creationId xmlns:a16="http://schemas.microsoft.com/office/drawing/2014/main" id="{C07C7C1A-7BF5-2FF5-A5D5-AA971CCF2059}"/>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b="3752"/>
          <a:stretch/>
        </p:blipFill>
        <p:spPr bwMode="auto">
          <a:xfrm>
            <a:off x="6479078" y="3853572"/>
            <a:ext cx="2826827" cy="19226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89A2EE-83CB-75B1-D427-C765D112AE29}"/>
              </a:ext>
            </a:extLst>
          </p:cNvPr>
          <p:cNvSpPr txBox="1"/>
          <p:nvPr/>
        </p:nvSpPr>
        <p:spPr>
          <a:xfrm>
            <a:off x="6840638" y="4148243"/>
            <a:ext cx="197927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t>ISS Micrometeorite Damage</a:t>
            </a:r>
          </a:p>
        </p:txBody>
      </p:sp>
      <p:sp>
        <p:nvSpPr>
          <p:cNvPr id="5" name="TextBox 4">
            <a:extLst>
              <a:ext uri="{FF2B5EF4-FFF2-40B4-BE49-F238E27FC236}">
                <a16:creationId xmlns:a16="http://schemas.microsoft.com/office/drawing/2014/main" id="{75ED70A3-6C22-0BD7-7EE4-0F0B504177A9}"/>
              </a:ext>
            </a:extLst>
          </p:cNvPr>
          <p:cNvSpPr txBox="1"/>
          <p:nvPr/>
        </p:nvSpPr>
        <p:spPr>
          <a:xfrm>
            <a:off x="6026901" y="5776230"/>
            <a:ext cx="6103256" cy="369332"/>
          </a:xfrm>
          <a:prstGeom prst="rect">
            <a:avLst/>
          </a:prstGeom>
          <a:noFill/>
        </p:spPr>
        <p:txBody>
          <a:bodyPr wrap="square">
            <a:spAutoFit/>
          </a:bodyPr>
          <a:lstStyle/>
          <a:p>
            <a:pPr lvl="1"/>
            <a:r>
              <a:rPr lang="en-US" sz="1800">
                <a:sym typeface="Wingdings" panose="05000000000000000000" pitchFamily="2" charset="2"/>
              </a:rPr>
              <a:t> </a:t>
            </a:r>
            <a:r>
              <a:rPr lang="en-US">
                <a:sym typeface="Wingdings" panose="05000000000000000000" pitchFamily="2" charset="2"/>
              </a:rPr>
              <a:t>E</a:t>
            </a:r>
            <a:r>
              <a:rPr lang="en-US" sz="1800">
                <a:sym typeface="Wingdings" panose="05000000000000000000" pitchFamily="2" charset="2"/>
              </a:rPr>
              <a:t>xtremely low repairability, </a:t>
            </a:r>
            <a:r>
              <a:rPr lang="en-US" sz="1800" b="1">
                <a:sym typeface="Wingdings" panose="05000000000000000000" pitchFamily="2" charset="2"/>
              </a:rPr>
              <a:t>catastrophic</a:t>
            </a:r>
            <a:r>
              <a:rPr lang="en-US" sz="1800">
                <a:sym typeface="Wingdings" panose="05000000000000000000" pitchFamily="2" charset="2"/>
              </a:rPr>
              <a:t> failure </a:t>
            </a:r>
          </a:p>
        </p:txBody>
      </p:sp>
      <p:sp>
        <p:nvSpPr>
          <p:cNvPr id="18" name="TextBox 17">
            <a:extLst>
              <a:ext uri="{FF2B5EF4-FFF2-40B4-BE49-F238E27FC236}">
                <a16:creationId xmlns:a16="http://schemas.microsoft.com/office/drawing/2014/main" id="{6F1472D8-254F-D6E0-2516-066FB7C40E18}"/>
              </a:ext>
            </a:extLst>
          </p:cNvPr>
          <p:cNvSpPr txBox="1"/>
          <p:nvPr/>
        </p:nvSpPr>
        <p:spPr>
          <a:xfrm>
            <a:off x="9305905" y="1648211"/>
            <a:ext cx="2743325" cy="1200329"/>
          </a:xfrm>
          <a:prstGeom prst="rect">
            <a:avLst/>
          </a:prstGeom>
          <a:noFill/>
        </p:spPr>
        <p:txBody>
          <a:bodyPr wrap="square">
            <a:spAutoFit/>
          </a:bodyPr>
          <a:lstStyle/>
          <a:p>
            <a:pPr lvl="1" algn="ctr"/>
            <a:r>
              <a:rPr lang="en-US">
                <a:sym typeface="Wingdings" panose="05000000000000000000" pitchFamily="2" charset="2"/>
              </a:rPr>
              <a:t> E</a:t>
            </a:r>
            <a:r>
              <a:rPr lang="en-US" sz="1800">
                <a:sym typeface="Wingdings" panose="05000000000000000000" pitchFamily="2" charset="2"/>
              </a:rPr>
              <a:t>mbrittlement at low temperatures &amp; fluctuating performance</a:t>
            </a:r>
          </a:p>
        </p:txBody>
      </p:sp>
      <p:sp>
        <p:nvSpPr>
          <p:cNvPr id="20" name="TextBox 19">
            <a:extLst>
              <a:ext uri="{FF2B5EF4-FFF2-40B4-BE49-F238E27FC236}">
                <a16:creationId xmlns:a16="http://schemas.microsoft.com/office/drawing/2014/main" id="{8AE0110A-5431-78B7-4A06-C3079F5296F6}"/>
              </a:ext>
            </a:extLst>
          </p:cNvPr>
          <p:cNvSpPr txBox="1"/>
          <p:nvPr/>
        </p:nvSpPr>
        <p:spPr>
          <a:xfrm>
            <a:off x="1654215" y="3047878"/>
            <a:ext cx="3314094" cy="369332"/>
          </a:xfrm>
          <a:prstGeom prst="rect">
            <a:avLst/>
          </a:prstGeom>
          <a:noFill/>
        </p:spPr>
        <p:txBody>
          <a:bodyPr wrap="square">
            <a:spAutoFit/>
          </a:bodyPr>
          <a:lstStyle/>
          <a:p>
            <a:pPr algn="ctr"/>
            <a:r>
              <a:rPr lang="en-US">
                <a:sym typeface="Wingdings" panose="05000000000000000000" pitchFamily="2" charset="2"/>
              </a:rPr>
              <a:t> P</a:t>
            </a:r>
            <a:r>
              <a:rPr lang="en-US" sz="1800">
                <a:sym typeface="Wingdings" panose="05000000000000000000" pitchFamily="2" charset="2"/>
              </a:rPr>
              <a:t>unctures, broken filaments</a:t>
            </a:r>
            <a:endParaRPr lang="en-US"/>
          </a:p>
        </p:txBody>
      </p:sp>
      <p:sp>
        <p:nvSpPr>
          <p:cNvPr id="24" name="TextBox 23">
            <a:extLst>
              <a:ext uri="{FF2B5EF4-FFF2-40B4-BE49-F238E27FC236}">
                <a16:creationId xmlns:a16="http://schemas.microsoft.com/office/drawing/2014/main" id="{EE8CF770-5997-1685-D35B-51DFDB4DF823}"/>
              </a:ext>
            </a:extLst>
          </p:cNvPr>
          <p:cNvSpPr txBox="1"/>
          <p:nvPr/>
        </p:nvSpPr>
        <p:spPr>
          <a:xfrm>
            <a:off x="3974869" y="4233916"/>
            <a:ext cx="2061666" cy="1477328"/>
          </a:xfrm>
          <a:prstGeom prst="rect">
            <a:avLst/>
          </a:prstGeom>
          <a:noFill/>
        </p:spPr>
        <p:txBody>
          <a:bodyPr wrap="square">
            <a:spAutoFit/>
          </a:bodyPr>
          <a:lstStyle/>
          <a:p>
            <a:pPr marL="285750" indent="-285750">
              <a:buFont typeface="Wingdings" pitchFamily="2" charset="2"/>
              <a:buChar char="à"/>
            </a:pPr>
            <a:r>
              <a:rPr lang="en-US" sz="1800">
                <a:sym typeface="Wingdings" panose="05000000000000000000" pitchFamily="2" charset="2"/>
              </a:rPr>
              <a:t>Degradation, premature failure </a:t>
            </a:r>
          </a:p>
          <a:p>
            <a:pPr marL="285750" indent="-285750">
              <a:buFont typeface="Wingdings" pitchFamily="2" charset="2"/>
              <a:buChar char="à"/>
            </a:pPr>
            <a:r>
              <a:rPr lang="en-US">
                <a:sym typeface="Wingdings" panose="05000000000000000000" pitchFamily="2" charset="2"/>
              </a:rPr>
              <a:t>Breaking of covalent bonds</a:t>
            </a:r>
            <a:endParaRPr lang="en-US"/>
          </a:p>
        </p:txBody>
      </p:sp>
      <p:pic>
        <p:nvPicPr>
          <p:cNvPr id="2" name="Picture 1">
            <a:extLst>
              <a:ext uri="{FF2B5EF4-FFF2-40B4-BE49-F238E27FC236}">
                <a16:creationId xmlns:a16="http://schemas.microsoft.com/office/drawing/2014/main" id="{AD9CBB84-E00F-2986-68B2-16855E62CF74}"/>
              </a:ext>
            </a:extLst>
          </p:cNvPr>
          <p:cNvPicPr>
            <a:picLocks noChangeAspect="1"/>
          </p:cNvPicPr>
          <p:nvPr/>
        </p:nvPicPr>
        <p:blipFill>
          <a:blip r:embed="rId7" cstate="screen">
            <a:extLst>
              <a:ext uri="{28A0092B-C50C-407E-A947-70E740481C1C}">
                <a14:useLocalDpi xmlns:a14="http://schemas.microsoft.com/office/drawing/2010/main"/>
              </a:ext>
            </a:extLst>
          </a:blip>
          <a:srcRect l="1988" t="2225" r="2888" b="2003"/>
          <a:stretch/>
        </p:blipFill>
        <p:spPr>
          <a:xfrm>
            <a:off x="3304618" y="1261948"/>
            <a:ext cx="2408305" cy="1829022"/>
          </a:xfrm>
          <a:prstGeom prst="rect">
            <a:avLst/>
          </a:prstGeom>
        </p:spPr>
      </p:pic>
      <p:pic>
        <p:nvPicPr>
          <p:cNvPr id="23" name="Picture 22">
            <a:extLst>
              <a:ext uri="{FF2B5EF4-FFF2-40B4-BE49-F238E27FC236}">
                <a16:creationId xmlns:a16="http://schemas.microsoft.com/office/drawing/2014/main" id="{3F38A407-79D5-DF7F-A9FA-4F08729932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751" y="3900407"/>
            <a:ext cx="3287668" cy="2518892"/>
          </a:xfrm>
          <a:prstGeom prst="rect">
            <a:avLst/>
          </a:prstGeom>
        </p:spPr>
      </p:pic>
      <p:sp>
        <p:nvSpPr>
          <p:cNvPr id="17" name="Arrow: Right 16">
            <a:extLst>
              <a:ext uri="{FF2B5EF4-FFF2-40B4-BE49-F238E27FC236}">
                <a16:creationId xmlns:a16="http://schemas.microsoft.com/office/drawing/2014/main" id="{B0D2B1F7-7EFF-1CB6-8AED-30620554B73D}"/>
              </a:ext>
            </a:extLst>
          </p:cNvPr>
          <p:cNvSpPr/>
          <p:nvPr/>
        </p:nvSpPr>
        <p:spPr>
          <a:xfrm>
            <a:off x="2290628" y="1923946"/>
            <a:ext cx="1592983" cy="492481"/>
          </a:xfrm>
          <a:prstGeom prst="rightArrow">
            <a:avLst>
              <a:gd name="adj1" fmla="val 50000"/>
              <a:gd name="adj2" fmla="val 82199"/>
            </a:avLst>
          </a:prstGeom>
          <a:solidFill>
            <a:srgbClr val="4E2A84"/>
          </a:solidFill>
          <a:ln>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06AFE00-D39E-5D20-CF14-16F4A7264B0B}"/>
              </a:ext>
            </a:extLst>
          </p:cNvPr>
          <p:cNvSpPr txBox="1"/>
          <p:nvPr/>
        </p:nvSpPr>
        <p:spPr>
          <a:xfrm>
            <a:off x="5275013" y="2765750"/>
            <a:ext cx="875819" cy="276999"/>
          </a:xfrm>
          <a:prstGeom prst="rect">
            <a:avLst/>
          </a:prstGeom>
          <a:noFill/>
        </p:spPr>
        <p:txBody>
          <a:bodyPr wrap="square" rtlCol="0">
            <a:spAutoFit/>
          </a:bodyPr>
          <a:lstStyle/>
          <a:p>
            <a:r>
              <a:rPr lang="en-US" sz="1200">
                <a:solidFill>
                  <a:schemeClr val="bg1"/>
                </a:solidFill>
              </a:rPr>
              <a:t>NASA</a:t>
            </a:r>
          </a:p>
        </p:txBody>
      </p:sp>
      <p:sp>
        <p:nvSpPr>
          <p:cNvPr id="22" name="TextBox 21">
            <a:extLst>
              <a:ext uri="{FF2B5EF4-FFF2-40B4-BE49-F238E27FC236}">
                <a16:creationId xmlns:a16="http://schemas.microsoft.com/office/drawing/2014/main" id="{71C729FB-55E7-F995-8F8D-066E5DECC85C}"/>
              </a:ext>
            </a:extLst>
          </p:cNvPr>
          <p:cNvSpPr txBox="1"/>
          <p:nvPr/>
        </p:nvSpPr>
        <p:spPr>
          <a:xfrm>
            <a:off x="2351737" y="2834115"/>
            <a:ext cx="875819" cy="276999"/>
          </a:xfrm>
          <a:prstGeom prst="rect">
            <a:avLst/>
          </a:prstGeom>
          <a:noFill/>
        </p:spPr>
        <p:txBody>
          <a:bodyPr wrap="square" rtlCol="0">
            <a:spAutoFit/>
          </a:bodyPr>
          <a:lstStyle/>
          <a:p>
            <a:r>
              <a:rPr lang="en-US" sz="1200">
                <a:solidFill>
                  <a:schemeClr val="bg1"/>
                </a:solidFill>
              </a:rPr>
              <a:t>NASA</a:t>
            </a:r>
          </a:p>
        </p:txBody>
      </p:sp>
      <p:sp>
        <p:nvSpPr>
          <p:cNvPr id="25" name="TextBox 24">
            <a:extLst>
              <a:ext uri="{FF2B5EF4-FFF2-40B4-BE49-F238E27FC236}">
                <a16:creationId xmlns:a16="http://schemas.microsoft.com/office/drawing/2014/main" id="{003AD6A6-4D8C-084D-38C9-833565AFECE2}"/>
              </a:ext>
            </a:extLst>
          </p:cNvPr>
          <p:cNvSpPr txBox="1"/>
          <p:nvPr/>
        </p:nvSpPr>
        <p:spPr>
          <a:xfrm>
            <a:off x="2290628" y="6172909"/>
            <a:ext cx="875819" cy="276999"/>
          </a:xfrm>
          <a:prstGeom prst="rect">
            <a:avLst/>
          </a:prstGeom>
          <a:noFill/>
        </p:spPr>
        <p:txBody>
          <a:bodyPr wrap="square" rtlCol="0">
            <a:spAutoFit/>
          </a:bodyPr>
          <a:lstStyle/>
          <a:p>
            <a:r>
              <a:rPr lang="en-US" sz="1200">
                <a:solidFill>
                  <a:schemeClr val="bg1"/>
                </a:solidFill>
              </a:rPr>
              <a:t>NASA</a:t>
            </a:r>
          </a:p>
        </p:txBody>
      </p:sp>
      <p:sp>
        <p:nvSpPr>
          <p:cNvPr id="26" name="TextBox 25">
            <a:extLst>
              <a:ext uri="{FF2B5EF4-FFF2-40B4-BE49-F238E27FC236}">
                <a16:creationId xmlns:a16="http://schemas.microsoft.com/office/drawing/2014/main" id="{D1ACB8CC-E802-4F8F-AFC2-44CE1BCC3960}"/>
              </a:ext>
            </a:extLst>
          </p:cNvPr>
          <p:cNvSpPr txBox="1"/>
          <p:nvPr/>
        </p:nvSpPr>
        <p:spPr>
          <a:xfrm>
            <a:off x="11010975" y="5440127"/>
            <a:ext cx="875819" cy="276999"/>
          </a:xfrm>
          <a:prstGeom prst="rect">
            <a:avLst/>
          </a:prstGeom>
          <a:noFill/>
        </p:spPr>
        <p:txBody>
          <a:bodyPr wrap="square" rtlCol="0">
            <a:spAutoFit/>
          </a:bodyPr>
          <a:lstStyle/>
          <a:p>
            <a:r>
              <a:rPr lang="en-US" sz="1200">
                <a:solidFill>
                  <a:schemeClr val="bg1"/>
                </a:solidFill>
              </a:rPr>
              <a:t>NASA</a:t>
            </a:r>
          </a:p>
        </p:txBody>
      </p:sp>
      <p:sp>
        <p:nvSpPr>
          <p:cNvPr id="27" name="TextBox 26">
            <a:extLst>
              <a:ext uri="{FF2B5EF4-FFF2-40B4-BE49-F238E27FC236}">
                <a16:creationId xmlns:a16="http://schemas.microsoft.com/office/drawing/2014/main" id="{DE02D0A2-FB84-E497-C35C-40B8D659224F}"/>
              </a:ext>
            </a:extLst>
          </p:cNvPr>
          <p:cNvSpPr txBox="1"/>
          <p:nvPr/>
        </p:nvSpPr>
        <p:spPr>
          <a:xfrm>
            <a:off x="8790492" y="5538581"/>
            <a:ext cx="875819" cy="276999"/>
          </a:xfrm>
          <a:prstGeom prst="rect">
            <a:avLst/>
          </a:prstGeom>
          <a:noFill/>
        </p:spPr>
        <p:txBody>
          <a:bodyPr wrap="square" rtlCol="0">
            <a:spAutoFit/>
          </a:bodyPr>
          <a:lstStyle/>
          <a:p>
            <a:r>
              <a:rPr lang="en-US" sz="1200">
                <a:solidFill>
                  <a:schemeClr val="bg1"/>
                </a:solidFill>
              </a:rPr>
              <a:t>NASA</a:t>
            </a:r>
          </a:p>
        </p:txBody>
      </p:sp>
      <p:sp>
        <p:nvSpPr>
          <p:cNvPr id="29" name="TextBox 28">
            <a:extLst>
              <a:ext uri="{FF2B5EF4-FFF2-40B4-BE49-F238E27FC236}">
                <a16:creationId xmlns:a16="http://schemas.microsoft.com/office/drawing/2014/main" id="{9F487D7E-DC99-7A9B-F6E4-C2C124F248EA}"/>
              </a:ext>
            </a:extLst>
          </p:cNvPr>
          <p:cNvSpPr txBox="1"/>
          <p:nvPr/>
        </p:nvSpPr>
        <p:spPr>
          <a:xfrm>
            <a:off x="6453550" y="2983608"/>
            <a:ext cx="3003636" cy="276999"/>
          </a:xfrm>
          <a:prstGeom prst="rect">
            <a:avLst/>
          </a:prstGeom>
          <a:noFill/>
        </p:spPr>
        <p:txBody>
          <a:bodyPr wrap="square">
            <a:spAutoFit/>
          </a:bodyPr>
          <a:lstStyle/>
          <a:p>
            <a:r>
              <a:rPr lang="en-US" sz="1200" b="0" i="0" u="none" strike="noStrike">
                <a:solidFill>
                  <a:schemeClr val="bg1"/>
                </a:solidFill>
                <a:effectLst/>
              </a:rPr>
              <a:t>Jean-Pierre Maillard</a:t>
            </a:r>
            <a:endParaRPr lang="en-US" sz="1200">
              <a:solidFill>
                <a:schemeClr val="bg1"/>
              </a:solidFill>
            </a:endParaRPr>
          </a:p>
        </p:txBody>
      </p:sp>
    </p:spTree>
    <p:extLst>
      <p:ext uri="{BB962C8B-B14F-4D97-AF65-F5344CB8AC3E}">
        <p14:creationId xmlns:p14="http://schemas.microsoft.com/office/powerpoint/2010/main" val="37772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fade">
                                      <p:cBhvr>
                                        <p:cTn id="26" dur="500"/>
                                        <p:tgtEl>
                                          <p:spTgt spid="10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fade">
                                      <p:cBhvr>
                                        <p:cTn id="48" dur="500"/>
                                        <p:tgtEl>
                                          <p:spTgt spid="205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nodeType="with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fade">
                                      <p:cBhvr>
                                        <p:cTn id="54" dur="500"/>
                                        <p:tgtEl>
                                          <p:spTgt spid="10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P spid="4" grpId="0"/>
      <p:bldP spid="16" grpId="0"/>
      <p:bldP spid="5" grpId="0"/>
      <p:bldP spid="18" grpId="0"/>
      <p:bldP spid="20" grpId="0"/>
      <p:bldP spid="24" grpId="0"/>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664B0-E074-0553-97B9-84BA97BE030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E4CFCA9-78FB-18E0-B11D-24D1DCF788C6}"/>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3E8D8C-B09A-CB79-ADFA-1DDC14F8267E}"/>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B84F6A-C7A7-F055-1C6E-B1C1CCC62BB3}"/>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F4602A49-E87B-6479-BCDF-EC6A53670424}"/>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524CEC-6376-B2FA-08EE-AB88E98BADE7}"/>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Cryogenic Temperatures</a:t>
            </a:r>
            <a:endParaRPr lang="en-US" sz="3200">
              <a:solidFill>
                <a:schemeClr val="bg1"/>
              </a:solidFill>
              <a:latin typeface="+mj-lt"/>
            </a:endParaRPr>
          </a:p>
        </p:txBody>
      </p:sp>
      <p:grpSp>
        <p:nvGrpSpPr>
          <p:cNvPr id="11" name="Group 10">
            <a:extLst>
              <a:ext uri="{FF2B5EF4-FFF2-40B4-BE49-F238E27FC236}">
                <a16:creationId xmlns:a16="http://schemas.microsoft.com/office/drawing/2014/main" id="{DC49A41E-AF0A-055E-3747-828EF03927AF}"/>
              </a:ext>
            </a:extLst>
          </p:cNvPr>
          <p:cNvGrpSpPr/>
          <p:nvPr/>
        </p:nvGrpSpPr>
        <p:grpSpPr>
          <a:xfrm>
            <a:off x="369183" y="848776"/>
            <a:ext cx="5894733" cy="763866"/>
            <a:chOff x="496830" y="964275"/>
            <a:chExt cx="5894733" cy="763866"/>
          </a:xfrm>
        </p:grpSpPr>
        <p:sp>
          <p:nvSpPr>
            <p:cNvPr id="12" name="TextBox 11">
              <a:extLst>
                <a:ext uri="{FF2B5EF4-FFF2-40B4-BE49-F238E27FC236}">
                  <a16:creationId xmlns:a16="http://schemas.microsoft.com/office/drawing/2014/main" id="{31BCE373-B464-ABD9-6754-C7AD45463B6E}"/>
                </a:ext>
              </a:extLst>
            </p:cNvPr>
            <p:cNvSpPr txBox="1"/>
            <p:nvPr/>
          </p:nvSpPr>
          <p:spPr>
            <a:xfrm>
              <a:off x="496831" y="964275"/>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Overview</a:t>
              </a:r>
              <a:endParaRPr lang="en-US" b="1"/>
            </a:p>
          </p:txBody>
        </p:sp>
        <p:sp>
          <p:nvSpPr>
            <p:cNvPr id="14" name="TextBox 13">
              <a:extLst>
                <a:ext uri="{FF2B5EF4-FFF2-40B4-BE49-F238E27FC236}">
                  <a16:creationId xmlns:a16="http://schemas.microsoft.com/office/drawing/2014/main" id="{C4E3595A-8B61-915A-B299-0F4AE884BF3A}"/>
                </a:ext>
              </a:extLst>
            </p:cNvPr>
            <p:cNvSpPr txBox="1"/>
            <p:nvPr/>
          </p:nvSpPr>
          <p:spPr>
            <a:xfrm>
              <a:off x="496830" y="1358809"/>
              <a:ext cx="58947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Evaluate module </a:t>
              </a:r>
              <a:r>
                <a:rPr lang="en-US" b="1"/>
                <a:t>reliability</a:t>
              </a:r>
              <a:r>
                <a:rPr lang="en-US"/>
                <a:t> under </a:t>
              </a:r>
              <a:r>
                <a:rPr lang="en-US" b="1"/>
                <a:t>cryogenic conditions. </a:t>
              </a:r>
              <a:endParaRPr lang="en-US"/>
            </a:p>
          </p:txBody>
        </p:sp>
      </p:grpSp>
      <p:grpSp>
        <p:nvGrpSpPr>
          <p:cNvPr id="18" name="Group 17">
            <a:extLst>
              <a:ext uri="{FF2B5EF4-FFF2-40B4-BE49-F238E27FC236}">
                <a16:creationId xmlns:a16="http://schemas.microsoft.com/office/drawing/2014/main" id="{8C4B37F1-4CE4-4FC5-0112-5C199D04E637}"/>
              </a:ext>
            </a:extLst>
          </p:cNvPr>
          <p:cNvGrpSpPr/>
          <p:nvPr/>
        </p:nvGrpSpPr>
        <p:grpSpPr>
          <a:xfrm>
            <a:off x="369182" y="3065161"/>
            <a:ext cx="4806670" cy="1317864"/>
            <a:chOff x="520704" y="3997833"/>
            <a:chExt cx="4806670" cy="1317864"/>
          </a:xfrm>
        </p:grpSpPr>
        <p:sp>
          <p:nvSpPr>
            <p:cNvPr id="19" name="TextBox 18">
              <a:extLst>
                <a:ext uri="{FF2B5EF4-FFF2-40B4-BE49-F238E27FC236}">
                  <a16:creationId xmlns:a16="http://schemas.microsoft.com/office/drawing/2014/main" id="{5A7BFF39-E081-1098-8820-A7AEA9289B25}"/>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Setup</a:t>
              </a:r>
              <a:endParaRPr lang="en-US" b="1"/>
            </a:p>
          </p:txBody>
        </p:sp>
        <p:sp>
          <p:nvSpPr>
            <p:cNvPr id="20" name="TextBox 19">
              <a:extLst>
                <a:ext uri="{FF2B5EF4-FFF2-40B4-BE49-F238E27FC236}">
                  <a16:creationId xmlns:a16="http://schemas.microsoft.com/office/drawing/2014/main" id="{FDE338AD-4F4A-04DA-C224-A72D5914E94F}"/>
                </a:ext>
              </a:extLst>
            </p:cNvPr>
            <p:cNvSpPr txBox="1"/>
            <p:nvPr/>
          </p:nvSpPr>
          <p:spPr>
            <a:xfrm>
              <a:off x="520704" y="4392367"/>
              <a:ext cx="48066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Modules: 3 x 7’’ SECs (1mm SS 304).</a:t>
              </a:r>
            </a:p>
            <a:p>
              <a:pPr marL="285750" indent="-285750">
                <a:buFont typeface="Arial" panose="020B0604020202020204" pitchFamily="34" charset="0"/>
                <a:buChar char="•"/>
              </a:pPr>
              <a:r>
                <a:rPr lang="en-US"/>
                <a:t>Temperatures: 103K, 171K, 280K. </a:t>
              </a:r>
            </a:p>
            <a:p>
              <a:pPr marL="285750" indent="-285750">
                <a:buFont typeface="Arial" panose="020B0604020202020204" pitchFamily="34" charset="0"/>
                <a:buChar char="•"/>
              </a:pPr>
              <a:r>
                <a:rPr lang="en-US"/>
                <a:t>Pressure: 85 psi.</a:t>
              </a:r>
            </a:p>
          </p:txBody>
        </p:sp>
      </p:grpSp>
      <p:grpSp>
        <p:nvGrpSpPr>
          <p:cNvPr id="33" name="Group 32">
            <a:extLst>
              <a:ext uri="{FF2B5EF4-FFF2-40B4-BE49-F238E27FC236}">
                <a16:creationId xmlns:a16="http://schemas.microsoft.com/office/drawing/2014/main" id="{B44DA1E3-A008-8949-EDBE-9A0977AF1AD8}"/>
              </a:ext>
            </a:extLst>
          </p:cNvPr>
          <p:cNvGrpSpPr/>
          <p:nvPr/>
        </p:nvGrpSpPr>
        <p:grpSpPr>
          <a:xfrm>
            <a:off x="369182" y="1804693"/>
            <a:ext cx="6652907" cy="1098836"/>
            <a:chOff x="369182" y="1804693"/>
            <a:chExt cx="6652907" cy="1098836"/>
          </a:xfrm>
        </p:grpSpPr>
        <p:sp>
          <p:nvSpPr>
            <p:cNvPr id="17" name="TextBox 16">
              <a:extLst>
                <a:ext uri="{FF2B5EF4-FFF2-40B4-BE49-F238E27FC236}">
                  <a16:creationId xmlns:a16="http://schemas.microsoft.com/office/drawing/2014/main" id="{0D7AB858-F739-B9A6-61BA-431580700E16}"/>
                </a:ext>
              </a:extLst>
            </p:cNvPr>
            <p:cNvSpPr txBox="1"/>
            <p:nvPr/>
          </p:nvSpPr>
          <p:spPr>
            <a:xfrm>
              <a:off x="369182" y="2257198"/>
              <a:ext cx="6652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Assess the effect of </a:t>
              </a:r>
              <a:r>
                <a:rPr lang="en-US" b="1"/>
                <a:t>cryogenic temperatures</a:t>
              </a:r>
              <a:r>
                <a:rPr lang="en-US"/>
                <a:t> on </a:t>
              </a:r>
              <a:r>
                <a:rPr lang="en-US" b="1"/>
                <a:t>volumetric expansion</a:t>
              </a:r>
              <a:r>
                <a:rPr lang="en-US"/>
                <a:t> and </a:t>
              </a:r>
              <a:r>
                <a:rPr lang="en-US" b="1"/>
                <a:t>material characteristics</a:t>
              </a:r>
              <a:r>
                <a:rPr lang="en-US"/>
                <a:t> of inflatables.</a:t>
              </a:r>
            </a:p>
          </p:txBody>
        </p:sp>
        <p:sp>
          <p:nvSpPr>
            <p:cNvPr id="21" name="TextBox 20">
              <a:extLst>
                <a:ext uri="{FF2B5EF4-FFF2-40B4-BE49-F238E27FC236}">
                  <a16:creationId xmlns:a16="http://schemas.microsoft.com/office/drawing/2014/main" id="{4BC11E61-7794-C2AD-BD19-632BEB3FA459}"/>
                </a:ext>
              </a:extLst>
            </p:cNvPr>
            <p:cNvSpPr txBox="1"/>
            <p:nvPr/>
          </p:nvSpPr>
          <p:spPr>
            <a:xfrm>
              <a:off x="369182" y="1804693"/>
              <a:ext cx="39293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Experiment 1</a:t>
              </a:r>
            </a:p>
          </p:txBody>
        </p:sp>
      </p:grpSp>
      <p:grpSp>
        <p:nvGrpSpPr>
          <p:cNvPr id="36" name="Group 35">
            <a:extLst>
              <a:ext uri="{FF2B5EF4-FFF2-40B4-BE49-F238E27FC236}">
                <a16:creationId xmlns:a16="http://schemas.microsoft.com/office/drawing/2014/main" id="{9A70FE03-2E16-7FCB-B173-972F3EA51783}"/>
              </a:ext>
            </a:extLst>
          </p:cNvPr>
          <p:cNvGrpSpPr/>
          <p:nvPr/>
        </p:nvGrpSpPr>
        <p:grpSpPr>
          <a:xfrm>
            <a:off x="369182" y="4544657"/>
            <a:ext cx="7136233" cy="763765"/>
            <a:chOff x="369182" y="4606163"/>
            <a:chExt cx="7136233" cy="763765"/>
          </a:xfrm>
        </p:grpSpPr>
        <p:sp>
          <p:nvSpPr>
            <p:cNvPr id="23" name="TextBox 22">
              <a:extLst>
                <a:ext uri="{FF2B5EF4-FFF2-40B4-BE49-F238E27FC236}">
                  <a16:creationId xmlns:a16="http://schemas.microsoft.com/office/drawing/2014/main" id="{0D9B8F4C-BCC8-B781-2C3E-4948C60629D3}"/>
                </a:ext>
              </a:extLst>
            </p:cNvPr>
            <p:cNvSpPr txBox="1"/>
            <p:nvPr/>
          </p:nvSpPr>
          <p:spPr>
            <a:xfrm>
              <a:off x="369182" y="4606163"/>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endParaRPr lang="en-US" b="1"/>
            </a:p>
          </p:txBody>
        </p:sp>
        <p:sp>
          <p:nvSpPr>
            <p:cNvPr id="26" name="TextBox 25">
              <a:extLst>
                <a:ext uri="{FF2B5EF4-FFF2-40B4-BE49-F238E27FC236}">
                  <a16:creationId xmlns:a16="http://schemas.microsoft.com/office/drawing/2014/main" id="{E593A416-3D00-4220-7498-6AC0CCC4F3EB}"/>
                </a:ext>
              </a:extLst>
            </p:cNvPr>
            <p:cNvSpPr txBox="1"/>
            <p:nvPr/>
          </p:nvSpPr>
          <p:spPr>
            <a:xfrm>
              <a:off x="369182" y="5000596"/>
              <a:ext cx="7136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Measurement of </a:t>
              </a:r>
              <a:r>
                <a:rPr lang="en-US" b="1"/>
                <a:t>final height</a:t>
              </a:r>
              <a:r>
                <a:rPr lang="en-US"/>
                <a:t> and RT </a:t>
              </a:r>
              <a:r>
                <a:rPr lang="en-US" b="1"/>
                <a:t>nano-indentation</a:t>
              </a:r>
              <a:r>
                <a:rPr lang="en-US"/>
                <a:t>. </a:t>
              </a:r>
            </a:p>
          </p:txBody>
        </p:sp>
      </p:grpSp>
      <p:pic>
        <p:nvPicPr>
          <p:cNvPr id="28" name="Picture 27" descr="A table with numbers and symbols&#10;&#10;Description automatically generated">
            <a:extLst>
              <a:ext uri="{FF2B5EF4-FFF2-40B4-BE49-F238E27FC236}">
                <a16:creationId xmlns:a16="http://schemas.microsoft.com/office/drawing/2014/main" id="{E2DCC239-FB3A-ADDB-B45D-D053CFE44BE4}"/>
              </a:ext>
            </a:extLst>
          </p:cNvPr>
          <p:cNvPicPr>
            <a:picLocks noChangeAspect="1"/>
          </p:cNvPicPr>
          <p:nvPr/>
        </p:nvPicPr>
        <p:blipFill>
          <a:blip r:embed="rId2" cstate="screen">
            <a:extLst>
              <a:ext uri="{28A0092B-C50C-407E-A947-70E740481C1C}">
                <a14:useLocalDpi xmlns:a14="http://schemas.microsoft.com/office/drawing/2010/main"/>
              </a:ext>
            </a:extLst>
          </a:blip>
          <a:srcRect l="2360" t="2400" r="2146" b="30800"/>
          <a:stretch/>
        </p:blipFill>
        <p:spPr>
          <a:xfrm>
            <a:off x="8150245" y="1525483"/>
            <a:ext cx="2779300" cy="1041194"/>
          </a:xfrm>
          <a:prstGeom prst="rect">
            <a:avLst/>
          </a:prstGeom>
          <a:ln w="12700">
            <a:solidFill>
              <a:schemeClr val="tx1"/>
            </a:solidFill>
          </a:ln>
        </p:spPr>
      </p:pic>
      <p:grpSp>
        <p:nvGrpSpPr>
          <p:cNvPr id="35" name="Group 34">
            <a:extLst>
              <a:ext uri="{FF2B5EF4-FFF2-40B4-BE49-F238E27FC236}">
                <a16:creationId xmlns:a16="http://schemas.microsoft.com/office/drawing/2014/main" id="{30B39F88-1000-D5D2-2C3D-D4C27EA48ABC}"/>
              </a:ext>
            </a:extLst>
          </p:cNvPr>
          <p:cNvGrpSpPr/>
          <p:nvPr/>
        </p:nvGrpSpPr>
        <p:grpSpPr>
          <a:xfrm>
            <a:off x="369182" y="5470055"/>
            <a:ext cx="7136233" cy="777343"/>
            <a:chOff x="449322" y="5487378"/>
            <a:chExt cx="7136233" cy="777343"/>
          </a:xfrm>
        </p:grpSpPr>
        <p:sp>
          <p:nvSpPr>
            <p:cNvPr id="32" name="TextBox 31">
              <a:extLst>
                <a:ext uri="{FF2B5EF4-FFF2-40B4-BE49-F238E27FC236}">
                  <a16:creationId xmlns:a16="http://schemas.microsoft.com/office/drawing/2014/main" id="{EEBBE996-8860-9A03-2250-9EF47C361015}"/>
                </a:ext>
              </a:extLst>
            </p:cNvPr>
            <p:cNvSpPr txBox="1"/>
            <p:nvPr/>
          </p:nvSpPr>
          <p:spPr>
            <a:xfrm>
              <a:off x="449322" y="5895389"/>
              <a:ext cx="7136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Roboto" panose="020F0502020204030204" pitchFamily="2" charset="0"/>
                </a:rPr>
                <a:t>↓</a:t>
              </a:r>
              <a:r>
                <a:rPr lang="en-US" i="0">
                  <a:effectLst/>
                  <a:latin typeface="Roboto" panose="020F0502020204030204" pitchFamily="2" charset="0"/>
                </a:rPr>
                <a:t> Temperature </a:t>
              </a:r>
              <a:r>
                <a:rPr lang="en-US">
                  <a:latin typeface="Roboto" panose="020F0502020204030204" pitchFamily="2" charset="0"/>
                </a:rPr>
                <a:t>= ↓ Expansion </a:t>
              </a:r>
              <a:r>
                <a:rPr lang="en-US" i="0">
                  <a:effectLst/>
                  <a:latin typeface="Roboto" panose="020F0502020204030204" pitchFamily="2" charset="0"/>
                </a:rPr>
                <a:t>= </a:t>
              </a:r>
              <a:r>
                <a:rPr lang="en-US">
                  <a:latin typeface="Roboto" panose="020F0502020204030204" pitchFamily="2" charset="0"/>
                </a:rPr>
                <a:t>↓</a:t>
              </a:r>
              <a:r>
                <a:rPr lang="en-US" i="0">
                  <a:effectLst/>
                  <a:latin typeface="Roboto" panose="020F0502020204030204" pitchFamily="2" charset="0"/>
                </a:rPr>
                <a:t> Burst Pressures </a:t>
              </a:r>
              <a:r>
                <a:rPr lang="en-US"/>
                <a:t>≠ Hardness Change</a:t>
              </a:r>
            </a:p>
          </p:txBody>
        </p:sp>
        <p:sp>
          <p:nvSpPr>
            <p:cNvPr id="34" name="TextBox 33">
              <a:extLst>
                <a:ext uri="{FF2B5EF4-FFF2-40B4-BE49-F238E27FC236}">
                  <a16:creationId xmlns:a16="http://schemas.microsoft.com/office/drawing/2014/main" id="{1A67F12B-02ED-2007-64F1-087ECA4D8F83}"/>
                </a:ext>
              </a:extLst>
            </p:cNvPr>
            <p:cNvSpPr txBox="1"/>
            <p:nvPr/>
          </p:nvSpPr>
          <p:spPr>
            <a:xfrm>
              <a:off x="449322" y="5487378"/>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Results</a:t>
              </a:r>
              <a:endParaRPr lang="en-US" b="1"/>
            </a:p>
          </p:txBody>
        </p:sp>
      </p:grpSp>
      <p:sp>
        <p:nvSpPr>
          <p:cNvPr id="37" name="TextBox 36">
            <a:extLst>
              <a:ext uri="{FF2B5EF4-FFF2-40B4-BE49-F238E27FC236}">
                <a16:creationId xmlns:a16="http://schemas.microsoft.com/office/drawing/2014/main" id="{46F4F1E6-86F5-8788-96AF-1B248607292D}"/>
              </a:ext>
            </a:extLst>
          </p:cNvPr>
          <p:cNvSpPr txBox="1"/>
          <p:nvPr/>
        </p:nvSpPr>
        <p:spPr>
          <a:xfrm>
            <a:off x="7256026" y="5494687"/>
            <a:ext cx="4584700" cy="307777"/>
          </a:xfrm>
          <a:prstGeom prst="rect">
            <a:avLst/>
          </a:prstGeom>
          <a:noFill/>
        </p:spPr>
        <p:txBody>
          <a:bodyPr wrap="square" lIns="91440" tIns="45720" rIns="91440" bIns="45720" rtlCol="0" anchor="t">
            <a:spAutoFit/>
          </a:bodyPr>
          <a:lstStyle/>
          <a:p>
            <a:pPr algn="ctr"/>
            <a:r>
              <a:rPr lang="en-US" sz="1400" i="1"/>
              <a:t>Hardness of each inflatable measured at room temp</a:t>
            </a:r>
          </a:p>
        </p:txBody>
      </p:sp>
      <p:sp>
        <p:nvSpPr>
          <p:cNvPr id="38" name="TextBox 37">
            <a:extLst>
              <a:ext uri="{FF2B5EF4-FFF2-40B4-BE49-F238E27FC236}">
                <a16:creationId xmlns:a16="http://schemas.microsoft.com/office/drawing/2014/main" id="{EEA94F97-7EF7-8E46-AA2B-7CB97D3AF1FA}"/>
              </a:ext>
            </a:extLst>
          </p:cNvPr>
          <p:cNvSpPr txBox="1"/>
          <p:nvPr/>
        </p:nvSpPr>
        <p:spPr>
          <a:xfrm>
            <a:off x="8027377" y="1248484"/>
            <a:ext cx="3024554" cy="276999"/>
          </a:xfrm>
          <a:prstGeom prst="rect">
            <a:avLst/>
          </a:prstGeom>
          <a:noFill/>
        </p:spPr>
        <p:txBody>
          <a:bodyPr wrap="square" lIns="91440" tIns="45720" rIns="91440" bIns="45720" rtlCol="0" anchor="t">
            <a:spAutoFit/>
          </a:bodyPr>
          <a:lstStyle/>
          <a:p>
            <a:pPr algn="ctr"/>
            <a:r>
              <a:rPr lang="en-US" sz="1200" i="1"/>
              <a:t>Initial Temperature vs. Final Inflation Height</a:t>
            </a:r>
          </a:p>
        </p:txBody>
      </p:sp>
      <p:pic>
        <p:nvPicPr>
          <p:cNvPr id="15" name="Picture 14">
            <a:extLst>
              <a:ext uri="{FF2B5EF4-FFF2-40B4-BE49-F238E27FC236}">
                <a16:creationId xmlns:a16="http://schemas.microsoft.com/office/drawing/2014/main" id="{E6FA7C90-CA94-7D06-0632-EA401A401382}"/>
              </a:ext>
            </a:extLst>
          </p:cNvPr>
          <p:cNvPicPr>
            <a:picLocks noChangeAspect="1"/>
          </p:cNvPicPr>
          <p:nvPr/>
        </p:nvPicPr>
        <p:blipFill>
          <a:blip r:embed="rId3"/>
          <a:stretch>
            <a:fillRect/>
          </a:stretch>
        </p:blipFill>
        <p:spPr>
          <a:xfrm>
            <a:off x="7250818" y="2728310"/>
            <a:ext cx="4572000" cy="2755900"/>
          </a:xfrm>
          <a:prstGeom prst="rect">
            <a:avLst/>
          </a:prstGeom>
          <a:ln w="12700">
            <a:solidFill>
              <a:schemeClr val="tx1"/>
            </a:solidFill>
          </a:ln>
        </p:spPr>
      </p:pic>
    </p:spTree>
    <p:extLst>
      <p:ext uri="{BB962C8B-B14F-4D97-AF65-F5344CB8AC3E}">
        <p14:creationId xmlns:p14="http://schemas.microsoft.com/office/powerpoint/2010/main" val="24300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87650-FB81-BC21-0E02-179C18E685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B139271-F818-CA1A-41C6-4416FCD13491}"/>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65DD0A-7991-FF50-B5AA-DAE71DCD1502}"/>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A5CA16-4ACA-3348-6E7F-B79D4D31E535}"/>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6355EFD3-08CD-7CB0-2536-FA86B8B95AF4}"/>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E4AC1C-2388-3766-23DE-A827383D1ADD}"/>
              </a:ext>
            </a:extLst>
          </p:cNvPr>
          <p:cNvSpPr txBox="1"/>
          <p:nvPr/>
        </p:nvSpPr>
        <p:spPr>
          <a:xfrm>
            <a:off x="94737" y="65611"/>
            <a:ext cx="8158427" cy="584775"/>
          </a:xfrm>
          <a:prstGeom prst="rect">
            <a:avLst/>
          </a:prstGeom>
          <a:noFill/>
        </p:spPr>
        <p:txBody>
          <a:bodyPr wrap="square">
            <a:spAutoFit/>
          </a:bodyPr>
          <a:lstStyle/>
          <a:p>
            <a:r>
              <a:rPr lang="en-US" sz="3200" b="1">
                <a:solidFill>
                  <a:schemeClr val="bg1"/>
                </a:solidFill>
                <a:latin typeface="+mj-lt"/>
              </a:rPr>
              <a:t>Cryogenic Testing Results</a:t>
            </a:r>
            <a:endParaRPr lang="en-US" sz="3200">
              <a:solidFill>
                <a:schemeClr val="bg1"/>
              </a:solidFill>
              <a:latin typeface="+mj-lt"/>
            </a:endParaRPr>
          </a:p>
        </p:txBody>
      </p:sp>
      <p:sp>
        <p:nvSpPr>
          <p:cNvPr id="13" name="Rectangle 12">
            <a:extLst>
              <a:ext uri="{FF2B5EF4-FFF2-40B4-BE49-F238E27FC236}">
                <a16:creationId xmlns:a16="http://schemas.microsoft.com/office/drawing/2014/main" id="{9CBC9902-AD46-2171-E5E4-B5CB41F1C6AC}"/>
              </a:ext>
            </a:extLst>
          </p:cNvPr>
          <p:cNvSpPr/>
          <p:nvPr/>
        </p:nvSpPr>
        <p:spPr>
          <a:xfrm>
            <a:off x="9996849" y="770176"/>
            <a:ext cx="2098734" cy="2931711"/>
          </a:xfrm>
          <a:prstGeom prst="rect">
            <a:avLst/>
          </a:prstGeom>
          <a:solidFill>
            <a:schemeClr val="bg1"/>
          </a:solidFill>
          <a:ln w="57150">
            <a:no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4" name="Group 33">
            <a:extLst>
              <a:ext uri="{FF2B5EF4-FFF2-40B4-BE49-F238E27FC236}">
                <a16:creationId xmlns:a16="http://schemas.microsoft.com/office/drawing/2014/main" id="{3B346907-6ED4-D190-88CE-B1C20DA4130B}"/>
              </a:ext>
            </a:extLst>
          </p:cNvPr>
          <p:cNvGrpSpPr/>
          <p:nvPr/>
        </p:nvGrpSpPr>
        <p:grpSpPr>
          <a:xfrm>
            <a:off x="8458727" y="5293555"/>
            <a:ext cx="3402434" cy="1022184"/>
            <a:chOff x="8237061" y="5358207"/>
            <a:chExt cx="3402434" cy="1022184"/>
          </a:xfrm>
        </p:grpSpPr>
        <p:pic>
          <p:nvPicPr>
            <p:cNvPr id="15" name="Picture 14" descr="A table with numbers and symbols&#10;&#10;Description automatically generated">
              <a:extLst>
                <a:ext uri="{FF2B5EF4-FFF2-40B4-BE49-F238E27FC236}">
                  <a16:creationId xmlns:a16="http://schemas.microsoft.com/office/drawing/2014/main" id="{F2616EAC-5DCC-70F8-7EED-F0E1BE4D8295}"/>
                </a:ext>
              </a:extLst>
            </p:cNvPr>
            <p:cNvPicPr>
              <a:picLocks noChangeAspect="1"/>
            </p:cNvPicPr>
            <p:nvPr/>
          </p:nvPicPr>
          <p:blipFill>
            <a:blip r:embed="rId3" cstate="screen">
              <a:extLst>
                <a:ext uri="{28A0092B-C50C-407E-A947-70E740481C1C}">
                  <a14:useLocalDpi xmlns:a14="http://schemas.microsoft.com/office/drawing/2010/main"/>
                </a:ext>
              </a:extLst>
            </a:blip>
            <a:srcRect l="3212" t="2400" r="2360" b="71200"/>
            <a:stretch/>
          </p:blipFill>
          <p:spPr>
            <a:xfrm>
              <a:off x="8238873" y="5358207"/>
              <a:ext cx="3399391" cy="508984"/>
            </a:xfrm>
            <a:prstGeom prst="rect">
              <a:avLst/>
            </a:prstGeom>
            <a:ln w="12700">
              <a:solidFill>
                <a:schemeClr val="tx1"/>
              </a:solidFill>
            </a:ln>
          </p:spPr>
        </p:pic>
        <p:pic>
          <p:nvPicPr>
            <p:cNvPr id="16" name="Picture 15" descr="A table with numbers and symbols&#10;&#10;Description automatically generated">
              <a:extLst>
                <a:ext uri="{FF2B5EF4-FFF2-40B4-BE49-F238E27FC236}">
                  <a16:creationId xmlns:a16="http://schemas.microsoft.com/office/drawing/2014/main" id="{A284A413-13B8-2A0F-5AD6-478C200C2A4F}"/>
                </a:ext>
              </a:extLst>
            </p:cNvPr>
            <p:cNvPicPr>
              <a:picLocks noChangeAspect="1"/>
            </p:cNvPicPr>
            <p:nvPr/>
          </p:nvPicPr>
          <p:blipFill>
            <a:blip r:embed="rId4" cstate="screen">
              <a:extLst>
                <a:ext uri="{28A0092B-C50C-407E-A947-70E740481C1C}">
                  <a14:useLocalDpi xmlns:a14="http://schemas.microsoft.com/office/drawing/2010/main"/>
                </a:ext>
              </a:extLst>
            </a:blip>
            <a:srcRect l="3063" t="70879" r="2426" b="2800"/>
            <a:stretch/>
          </p:blipFill>
          <p:spPr>
            <a:xfrm>
              <a:off x="8237061" y="5872922"/>
              <a:ext cx="3402434" cy="507469"/>
            </a:xfrm>
            <a:prstGeom prst="rect">
              <a:avLst/>
            </a:prstGeom>
            <a:ln w="12700">
              <a:solidFill>
                <a:schemeClr val="tx1"/>
              </a:solidFill>
            </a:ln>
          </p:spPr>
        </p:pic>
      </p:grpSp>
      <p:grpSp>
        <p:nvGrpSpPr>
          <p:cNvPr id="22" name="Group 21">
            <a:extLst>
              <a:ext uri="{FF2B5EF4-FFF2-40B4-BE49-F238E27FC236}">
                <a16:creationId xmlns:a16="http://schemas.microsoft.com/office/drawing/2014/main" id="{61E93EB1-B98E-ABE1-BE59-CB1ED9AE1877}"/>
              </a:ext>
            </a:extLst>
          </p:cNvPr>
          <p:cNvGrpSpPr/>
          <p:nvPr/>
        </p:nvGrpSpPr>
        <p:grpSpPr>
          <a:xfrm>
            <a:off x="367951" y="1951698"/>
            <a:ext cx="6652907" cy="1040865"/>
            <a:chOff x="520704" y="3997833"/>
            <a:chExt cx="5726818" cy="1040865"/>
          </a:xfrm>
        </p:grpSpPr>
        <p:sp>
          <p:nvSpPr>
            <p:cNvPr id="23" name="TextBox 22">
              <a:extLst>
                <a:ext uri="{FF2B5EF4-FFF2-40B4-BE49-F238E27FC236}">
                  <a16:creationId xmlns:a16="http://schemas.microsoft.com/office/drawing/2014/main" id="{196C217F-5B02-DC9D-94CD-1556BD5AAF8D}"/>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Setup</a:t>
              </a:r>
              <a:endParaRPr lang="en-US" b="1"/>
            </a:p>
          </p:txBody>
        </p:sp>
        <p:sp>
          <p:nvSpPr>
            <p:cNvPr id="24" name="TextBox 23">
              <a:extLst>
                <a:ext uri="{FF2B5EF4-FFF2-40B4-BE49-F238E27FC236}">
                  <a16:creationId xmlns:a16="http://schemas.microsoft.com/office/drawing/2014/main" id="{DF7CF442-5842-C904-2A9C-AFA9F8602DF0}"/>
                </a:ext>
              </a:extLst>
            </p:cNvPr>
            <p:cNvSpPr txBox="1"/>
            <p:nvPr/>
          </p:nvSpPr>
          <p:spPr>
            <a:xfrm>
              <a:off x="520704" y="4392367"/>
              <a:ext cx="57268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Modules: 2 x 7’’ SECs (1mm SS 304).</a:t>
              </a:r>
            </a:p>
            <a:p>
              <a:pPr marL="285750" indent="-285750">
                <a:buFont typeface="Arial" panose="020B0604020202020204" pitchFamily="34" charset="0"/>
                <a:buChar char="•"/>
              </a:pPr>
              <a:r>
                <a:rPr lang="en-US"/>
                <a:t>Temperatures: inflated at 280K, one cooled to 171K at 85 psi. </a:t>
              </a:r>
            </a:p>
          </p:txBody>
        </p:sp>
      </p:grpSp>
      <p:grpSp>
        <p:nvGrpSpPr>
          <p:cNvPr id="25" name="Group 24">
            <a:extLst>
              <a:ext uri="{FF2B5EF4-FFF2-40B4-BE49-F238E27FC236}">
                <a16:creationId xmlns:a16="http://schemas.microsoft.com/office/drawing/2014/main" id="{C9AEC429-C77E-6C8D-7E9B-BA3CD07A9B5D}"/>
              </a:ext>
            </a:extLst>
          </p:cNvPr>
          <p:cNvGrpSpPr/>
          <p:nvPr/>
        </p:nvGrpSpPr>
        <p:grpSpPr>
          <a:xfrm>
            <a:off x="367951" y="929996"/>
            <a:ext cx="6652907" cy="821837"/>
            <a:chOff x="369182" y="1804693"/>
            <a:chExt cx="6652907" cy="821837"/>
          </a:xfrm>
        </p:grpSpPr>
        <p:sp>
          <p:nvSpPr>
            <p:cNvPr id="26" name="TextBox 25">
              <a:extLst>
                <a:ext uri="{FF2B5EF4-FFF2-40B4-BE49-F238E27FC236}">
                  <a16:creationId xmlns:a16="http://schemas.microsoft.com/office/drawing/2014/main" id="{38175E19-8BA9-2DE6-308E-37B4673ABBD4}"/>
                </a:ext>
              </a:extLst>
            </p:cNvPr>
            <p:cNvSpPr txBox="1"/>
            <p:nvPr/>
          </p:nvSpPr>
          <p:spPr>
            <a:xfrm>
              <a:off x="369182" y="2257198"/>
              <a:ext cx="66529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Assess the effect of </a:t>
              </a:r>
              <a:r>
                <a:rPr lang="en-US" b="1"/>
                <a:t>cooling after inflation</a:t>
              </a:r>
              <a:r>
                <a:rPr lang="en-US"/>
                <a:t> on </a:t>
              </a:r>
              <a:r>
                <a:rPr lang="en-US" b="1"/>
                <a:t>failure points. </a:t>
              </a:r>
              <a:endParaRPr lang="en-US"/>
            </a:p>
          </p:txBody>
        </p:sp>
        <p:sp>
          <p:nvSpPr>
            <p:cNvPr id="27" name="TextBox 26">
              <a:extLst>
                <a:ext uri="{FF2B5EF4-FFF2-40B4-BE49-F238E27FC236}">
                  <a16:creationId xmlns:a16="http://schemas.microsoft.com/office/drawing/2014/main" id="{2128B066-51D9-D7CF-20EB-FB580C17F9F2}"/>
                </a:ext>
              </a:extLst>
            </p:cNvPr>
            <p:cNvSpPr txBox="1"/>
            <p:nvPr/>
          </p:nvSpPr>
          <p:spPr>
            <a:xfrm>
              <a:off x="369182" y="1804693"/>
              <a:ext cx="39293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Experiment 2</a:t>
              </a:r>
            </a:p>
          </p:txBody>
        </p:sp>
      </p:grpSp>
      <p:grpSp>
        <p:nvGrpSpPr>
          <p:cNvPr id="28" name="Group 27">
            <a:extLst>
              <a:ext uri="{FF2B5EF4-FFF2-40B4-BE49-F238E27FC236}">
                <a16:creationId xmlns:a16="http://schemas.microsoft.com/office/drawing/2014/main" id="{558ED805-41E1-D4CF-EE9A-1147F7C7FFB4}"/>
              </a:ext>
            </a:extLst>
          </p:cNvPr>
          <p:cNvGrpSpPr/>
          <p:nvPr/>
        </p:nvGrpSpPr>
        <p:grpSpPr>
          <a:xfrm>
            <a:off x="367951" y="3192428"/>
            <a:ext cx="7136233" cy="1317763"/>
            <a:chOff x="369182" y="4606163"/>
            <a:chExt cx="7136233" cy="1317763"/>
          </a:xfrm>
        </p:grpSpPr>
        <p:sp>
          <p:nvSpPr>
            <p:cNvPr id="29" name="TextBox 28">
              <a:extLst>
                <a:ext uri="{FF2B5EF4-FFF2-40B4-BE49-F238E27FC236}">
                  <a16:creationId xmlns:a16="http://schemas.microsoft.com/office/drawing/2014/main" id="{5A60F07B-546B-5E5D-D80B-09CD4987ACE1}"/>
                </a:ext>
              </a:extLst>
            </p:cNvPr>
            <p:cNvSpPr txBox="1"/>
            <p:nvPr/>
          </p:nvSpPr>
          <p:spPr>
            <a:xfrm>
              <a:off x="369182" y="4606163"/>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endParaRPr lang="en-US" b="1"/>
            </a:p>
          </p:txBody>
        </p:sp>
        <p:sp>
          <p:nvSpPr>
            <p:cNvPr id="30" name="TextBox 29">
              <a:extLst>
                <a:ext uri="{FF2B5EF4-FFF2-40B4-BE49-F238E27FC236}">
                  <a16:creationId xmlns:a16="http://schemas.microsoft.com/office/drawing/2014/main" id="{2027C2A9-00E9-A432-B8ED-3FA4D8B08F51}"/>
                </a:ext>
              </a:extLst>
            </p:cNvPr>
            <p:cNvSpPr txBox="1"/>
            <p:nvPr/>
          </p:nvSpPr>
          <p:spPr>
            <a:xfrm>
              <a:off x="369182" y="5000596"/>
              <a:ext cx="713623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Initial Pressurization: 85 psi. </a:t>
              </a:r>
            </a:p>
            <a:p>
              <a:pPr marL="285750" indent="-285750">
                <a:buFont typeface="Arial" panose="020B0604020202020204" pitchFamily="34" charset="0"/>
                <a:buChar char="•"/>
              </a:pPr>
              <a:r>
                <a:rPr lang="en-US"/>
                <a:t>Cooling of one module to 171K. </a:t>
              </a:r>
            </a:p>
            <a:p>
              <a:pPr marL="285750" indent="-285750">
                <a:buFont typeface="Arial" panose="020B0604020202020204" pitchFamily="34" charset="0"/>
                <a:buChar char="•"/>
              </a:pPr>
              <a:r>
                <a:rPr lang="en-US"/>
                <a:t>Final pressurization: 150 psi.</a:t>
              </a:r>
            </a:p>
          </p:txBody>
        </p:sp>
      </p:grpSp>
      <p:grpSp>
        <p:nvGrpSpPr>
          <p:cNvPr id="31" name="Group 30">
            <a:extLst>
              <a:ext uri="{FF2B5EF4-FFF2-40B4-BE49-F238E27FC236}">
                <a16:creationId xmlns:a16="http://schemas.microsoft.com/office/drawing/2014/main" id="{87294EAF-2706-DA0B-52B6-52ED8BFFB9F9}"/>
              </a:ext>
            </a:extLst>
          </p:cNvPr>
          <p:cNvGrpSpPr/>
          <p:nvPr/>
        </p:nvGrpSpPr>
        <p:grpSpPr>
          <a:xfrm>
            <a:off x="367951" y="4710056"/>
            <a:ext cx="7136233" cy="777343"/>
            <a:chOff x="449322" y="5487378"/>
            <a:chExt cx="7136233" cy="777343"/>
          </a:xfrm>
        </p:grpSpPr>
        <p:sp>
          <p:nvSpPr>
            <p:cNvPr id="32" name="TextBox 31">
              <a:extLst>
                <a:ext uri="{FF2B5EF4-FFF2-40B4-BE49-F238E27FC236}">
                  <a16:creationId xmlns:a16="http://schemas.microsoft.com/office/drawing/2014/main" id="{917A38C5-7339-F0D3-142B-C4F6BBC604BA}"/>
                </a:ext>
              </a:extLst>
            </p:cNvPr>
            <p:cNvSpPr txBox="1"/>
            <p:nvPr/>
          </p:nvSpPr>
          <p:spPr>
            <a:xfrm>
              <a:off x="449322" y="5895389"/>
              <a:ext cx="7136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0">
                  <a:effectLst/>
                </a:rPr>
                <a:t>Cooling after Inflation </a:t>
              </a:r>
              <a:r>
                <a:rPr lang="en-US"/>
                <a:t>= ↓ Expansion ≠ Failure Pressure</a:t>
              </a:r>
            </a:p>
          </p:txBody>
        </p:sp>
        <p:sp>
          <p:nvSpPr>
            <p:cNvPr id="33" name="TextBox 32">
              <a:extLst>
                <a:ext uri="{FF2B5EF4-FFF2-40B4-BE49-F238E27FC236}">
                  <a16:creationId xmlns:a16="http://schemas.microsoft.com/office/drawing/2014/main" id="{1A56710A-EE12-4ED3-66F1-A79F7CBECE9F}"/>
                </a:ext>
              </a:extLst>
            </p:cNvPr>
            <p:cNvSpPr txBox="1"/>
            <p:nvPr/>
          </p:nvSpPr>
          <p:spPr>
            <a:xfrm>
              <a:off x="449322" y="5487378"/>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Results</a:t>
              </a:r>
              <a:endParaRPr lang="en-US" b="1"/>
            </a:p>
          </p:txBody>
        </p:sp>
      </p:grpSp>
      <p:sp>
        <p:nvSpPr>
          <p:cNvPr id="35" name="TextBox 34">
            <a:extLst>
              <a:ext uri="{FF2B5EF4-FFF2-40B4-BE49-F238E27FC236}">
                <a16:creationId xmlns:a16="http://schemas.microsoft.com/office/drawing/2014/main" id="{52FC18A5-EA78-240E-14DA-C741E59B8AEC}"/>
              </a:ext>
            </a:extLst>
          </p:cNvPr>
          <p:cNvSpPr txBox="1"/>
          <p:nvPr/>
        </p:nvSpPr>
        <p:spPr>
          <a:xfrm>
            <a:off x="367951" y="5698865"/>
            <a:ext cx="7808486" cy="646331"/>
          </a:xfrm>
          <a:prstGeom prst="rect">
            <a:avLst/>
          </a:prstGeom>
          <a:noFill/>
        </p:spPr>
        <p:txBody>
          <a:bodyPr wrap="square" lIns="91440" tIns="45720" rIns="91440" bIns="45720" rtlCol="0" anchor="t">
            <a:spAutoFit/>
          </a:bodyPr>
          <a:lstStyle/>
          <a:p>
            <a:r>
              <a:rPr lang="en-US" i="1"/>
              <a:t>Figure – Burst SEC Module during Cryogenic Temperature Testing Experiment 1 </a:t>
            </a:r>
          </a:p>
          <a:p>
            <a:r>
              <a:rPr lang="en-US" i="1"/>
              <a:t>Table – Initial temperature vs. inflation Height of 2 Modules</a:t>
            </a:r>
          </a:p>
        </p:txBody>
      </p:sp>
      <p:pic>
        <p:nvPicPr>
          <p:cNvPr id="2" name="Picture 1" descr="A person holding a piece of metal&#10;&#10;Description automatically generated">
            <a:extLst>
              <a:ext uri="{FF2B5EF4-FFF2-40B4-BE49-F238E27FC236}">
                <a16:creationId xmlns:a16="http://schemas.microsoft.com/office/drawing/2014/main" id="{F31A9B15-DD80-39D7-594A-F9A05CE9EFE8}"/>
              </a:ext>
            </a:extLst>
          </p:cNvPr>
          <p:cNvPicPr>
            <a:picLocks noChangeAspect="1"/>
          </p:cNvPicPr>
          <p:nvPr/>
        </p:nvPicPr>
        <p:blipFill>
          <a:blip r:embed="rId5" cstate="screen">
            <a:extLst>
              <a:ext uri="{28A0092B-C50C-407E-A947-70E740481C1C}">
                <a14:useLocalDpi xmlns:a14="http://schemas.microsoft.com/office/drawing/2010/main"/>
              </a:ext>
            </a:extLst>
          </a:blip>
          <a:srcRect t="9790" b="17475"/>
          <a:stretch/>
        </p:blipFill>
        <p:spPr>
          <a:xfrm>
            <a:off x="8552410" y="843707"/>
            <a:ext cx="3215068" cy="4157325"/>
          </a:xfrm>
          <a:prstGeom prst="rect">
            <a:avLst/>
          </a:prstGeom>
        </p:spPr>
      </p:pic>
    </p:spTree>
    <p:extLst>
      <p:ext uri="{BB962C8B-B14F-4D97-AF65-F5344CB8AC3E}">
        <p14:creationId xmlns:p14="http://schemas.microsoft.com/office/powerpoint/2010/main" val="4667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FB5A-830C-0683-6AF9-CD36D4100D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7111C5-2CB8-2A60-B3F5-4ADF1F658BE5}"/>
              </a:ext>
            </a:extLst>
          </p:cNvPr>
          <p:cNvSpPr txBox="1"/>
          <p:nvPr/>
        </p:nvSpPr>
        <p:spPr>
          <a:xfrm>
            <a:off x="441860" y="1028796"/>
            <a:ext cx="9794948" cy="1723549"/>
          </a:xfrm>
          <a:prstGeom prst="rect">
            <a:avLst/>
          </a:prstGeom>
          <a:noFill/>
        </p:spPr>
        <p:txBody>
          <a:bodyPr wrap="square" lIns="91440" tIns="45720" rIns="91440" bIns="45720" rtlCol="0" anchor="t">
            <a:spAutoFit/>
          </a:bodyPr>
          <a:lstStyle/>
          <a:p>
            <a:pPr marL="0" indent="0" rtl="0">
              <a:spcBef>
                <a:spcPts val="0"/>
              </a:spcBef>
              <a:spcAft>
                <a:spcPts val="1200"/>
              </a:spcAft>
              <a:buNone/>
            </a:pPr>
            <a:r>
              <a:rPr lang="en-US" sz="2200" b="1" u="none" strike="noStrike">
                <a:solidFill>
                  <a:srgbClr val="000000"/>
                </a:solidFill>
                <a:effectLst/>
                <a:cs typeface="Times New Roman" panose="02020603050405020304" pitchFamily="18" charset="0"/>
              </a:rPr>
              <a:t>Conclusion</a:t>
            </a:r>
            <a:r>
              <a:rPr lang="en-US" sz="2200" b="0" u="none" strike="noStrike">
                <a:solidFill>
                  <a:srgbClr val="000000"/>
                </a:solidFill>
                <a:effectLst/>
                <a:cs typeface="Times New Roman" panose="02020603050405020304" pitchFamily="18" charset="0"/>
              </a:rPr>
              <a:t>:</a:t>
            </a:r>
            <a:r>
              <a:rPr lang="en-US" sz="1800" b="0" i="0" u="none" strike="noStrike">
                <a:solidFill>
                  <a:srgbClr val="000000"/>
                </a:solidFill>
                <a:effectLst/>
                <a:cs typeface="Times New Roman" panose="02020603050405020304" pitchFamily="18" charset="0"/>
              </a:rPr>
              <a:t> </a:t>
            </a:r>
          </a:p>
          <a:p>
            <a:pPr marL="285750" indent="-285750">
              <a:spcAft>
                <a:spcPts val="1200"/>
              </a:spcAft>
              <a:buFont typeface="Arial" panose="020B0604020202020204" pitchFamily="34" charset="0"/>
              <a:buChar char="•"/>
            </a:pPr>
            <a:r>
              <a:rPr lang="en-US" sz="1800" b="0" i="0" u="none" strike="noStrike">
                <a:solidFill>
                  <a:srgbClr val="000000"/>
                </a:solidFill>
                <a:effectLst/>
                <a:cs typeface="Times New Roman" panose="02020603050405020304" pitchFamily="18" charset="0"/>
              </a:rPr>
              <a:t>Room temperature pre-inflated module </a:t>
            </a:r>
            <a:r>
              <a:rPr lang="en-US">
                <a:solidFill>
                  <a:srgbClr val="000000"/>
                </a:solidFill>
                <a:cs typeface="Times New Roman" panose="02020603050405020304" pitchFamily="18" charset="0"/>
              </a:rPr>
              <a:t>robust </a:t>
            </a:r>
            <a:r>
              <a:rPr lang="en-US" sz="1800" b="0" i="0" u="none" strike="noStrike">
                <a:solidFill>
                  <a:srgbClr val="000000"/>
                </a:solidFill>
                <a:effectLst/>
                <a:cs typeface="Times New Roman" panose="02020603050405020304" pitchFamily="18" charset="0"/>
              </a:rPr>
              <a:t>for pressurized cryogenics and unlikely to fail</a:t>
            </a:r>
          </a:p>
          <a:p>
            <a:pPr marL="285750" indent="-285750">
              <a:spcAft>
                <a:spcPts val="1200"/>
              </a:spcAft>
              <a:buFont typeface="Arial" panose="020B0604020202020204" pitchFamily="34" charset="0"/>
              <a:buChar char="•"/>
            </a:pPr>
            <a:r>
              <a:rPr lang="en-US">
                <a:solidFill>
                  <a:srgbClr val="000000"/>
                </a:solidFill>
                <a:cs typeface="Times New Roman" panose="02020603050405020304" pitchFamily="18" charset="0"/>
              </a:rPr>
              <a:t>More ductile metals will deform around the weld interface as opposed to cracking</a:t>
            </a:r>
          </a:p>
          <a:p>
            <a:pPr marL="285750" indent="-285750">
              <a:spcAft>
                <a:spcPts val="1200"/>
              </a:spcAft>
              <a:buFont typeface="Arial" panose="020B0604020202020204" pitchFamily="34" charset="0"/>
              <a:buChar char="•"/>
            </a:pPr>
            <a:r>
              <a:rPr lang="en-US" sz="1800" b="0" i="0" u="none" strike="noStrike">
                <a:solidFill>
                  <a:srgbClr val="000000"/>
                </a:solidFill>
                <a:effectLst/>
                <a:cs typeface="Times New Roman" panose="02020603050405020304" pitchFamily="18" charset="0"/>
              </a:rPr>
              <a:t>Ideal inflation time</a:t>
            </a:r>
            <a:r>
              <a:rPr lang="en-US">
                <a:solidFill>
                  <a:srgbClr val="000000"/>
                </a:solidFill>
                <a:cs typeface="Times New Roman" panose="02020603050405020304" pitchFamily="18" charset="0"/>
              </a:rPr>
              <a:t>/location is in direct sunlight</a:t>
            </a:r>
            <a:endParaRPr lang="en-US" sz="1800" b="0" i="0" u="none" strike="noStrike">
              <a:solidFill>
                <a:srgbClr val="000000"/>
              </a:solidFill>
              <a:effectLst/>
              <a:cs typeface="Times New Roman" panose="02020603050405020304" pitchFamily="18" charset="0"/>
            </a:endParaRPr>
          </a:p>
        </p:txBody>
      </p:sp>
      <p:sp>
        <p:nvSpPr>
          <p:cNvPr id="3" name="Rectangle 2">
            <a:extLst>
              <a:ext uri="{FF2B5EF4-FFF2-40B4-BE49-F238E27FC236}">
                <a16:creationId xmlns:a16="http://schemas.microsoft.com/office/drawing/2014/main" id="{4F0E01A1-E24E-715A-BD8B-E877CE8100E3}"/>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C0A347-12C2-1886-0A32-67CC0E3D760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4F5363-939A-7E8B-32A9-D5D96134E957}"/>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1557F73A-E8D6-D802-0997-D231C035830E}"/>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023215-1993-9B41-B196-9CAE496AD798}"/>
              </a:ext>
            </a:extLst>
          </p:cNvPr>
          <p:cNvSpPr txBox="1"/>
          <p:nvPr/>
        </p:nvSpPr>
        <p:spPr>
          <a:xfrm>
            <a:off x="94737" y="65611"/>
            <a:ext cx="8158427" cy="584775"/>
          </a:xfrm>
          <a:prstGeom prst="rect">
            <a:avLst/>
          </a:prstGeom>
          <a:noFill/>
        </p:spPr>
        <p:txBody>
          <a:bodyPr wrap="square">
            <a:spAutoFit/>
          </a:bodyPr>
          <a:lstStyle/>
          <a:p>
            <a:r>
              <a:rPr lang="en-US" sz="3200" b="1">
                <a:solidFill>
                  <a:schemeClr val="bg1"/>
                </a:solidFill>
                <a:latin typeface="+mj-lt"/>
              </a:rPr>
              <a:t>Cryogenic Testing Results</a:t>
            </a:r>
            <a:endParaRPr lang="en-US" sz="3200">
              <a:solidFill>
                <a:schemeClr val="bg1"/>
              </a:solidFill>
              <a:latin typeface="+mj-lt"/>
            </a:endParaRPr>
          </a:p>
        </p:txBody>
      </p:sp>
      <p:pic>
        <p:nvPicPr>
          <p:cNvPr id="17" name="Picture 16" descr="A close-up of a white circle&#10;&#10;Description automatically generated">
            <a:extLst>
              <a:ext uri="{FF2B5EF4-FFF2-40B4-BE49-F238E27FC236}">
                <a16:creationId xmlns:a16="http://schemas.microsoft.com/office/drawing/2014/main" id="{286B5A3E-04D1-A6BA-B2AD-50561EE28A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5347" y="3362774"/>
            <a:ext cx="3063240" cy="2297430"/>
          </a:xfrm>
          <a:prstGeom prst="rect">
            <a:avLst/>
          </a:prstGeom>
        </p:spPr>
      </p:pic>
      <p:pic>
        <p:nvPicPr>
          <p:cNvPr id="19" name="Picture 18" descr="A close-up of a white object&#10;&#10;Description automatically generated">
            <a:extLst>
              <a:ext uri="{FF2B5EF4-FFF2-40B4-BE49-F238E27FC236}">
                <a16:creationId xmlns:a16="http://schemas.microsoft.com/office/drawing/2014/main" id="{4AC0AD65-47CA-64B6-55D6-8328658901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833" y="3362773"/>
            <a:ext cx="3063240" cy="2297431"/>
          </a:xfrm>
          <a:prstGeom prst="rect">
            <a:avLst/>
          </a:prstGeom>
        </p:spPr>
      </p:pic>
      <p:cxnSp>
        <p:nvCxnSpPr>
          <p:cNvPr id="21" name="Straight Arrow Connector 20">
            <a:extLst>
              <a:ext uri="{FF2B5EF4-FFF2-40B4-BE49-F238E27FC236}">
                <a16:creationId xmlns:a16="http://schemas.microsoft.com/office/drawing/2014/main" id="{0210E6DE-E1F6-D821-1BB8-EC0BF68D5E0B}"/>
              </a:ext>
            </a:extLst>
          </p:cNvPr>
          <p:cNvCxnSpPr>
            <a:stCxn id="19" idx="3"/>
            <a:endCxn id="17" idx="1"/>
          </p:cNvCxnSpPr>
          <p:nvPr/>
        </p:nvCxnSpPr>
        <p:spPr>
          <a:xfrm>
            <a:off x="4537073" y="4511489"/>
            <a:ext cx="1248274" cy="0"/>
          </a:xfrm>
          <a:prstGeom prst="straightConnector1">
            <a:avLst/>
          </a:prstGeom>
          <a:ln w="38100">
            <a:solidFill>
              <a:srgbClr val="4E2A84"/>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CB8E2A4-7C85-6A91-A629-0BFD17098EC4}"/>
              </a:ext>
            </a:extLst>
          </p:cNvPr>
          <p:cNvSpPr txBox="1"/>
          <p:nvPr/>
        </p:nvSpPr>
        <p:spPr>
          <a:xfrm>
            <a:off x="1198706" y="5674124"/>
            <a:ext cx="3613492" cy="307777"/>
          </a:xfrm>
          <a:prstGeom prst="rect">
            <a:avLst/>
          </a:prstGeom>
          <a:noFill/>
        </p:spPr>
        <p:txBody>
          <a:bodyPr wrap="square" rtlCol="0">
            <a:spAutoFit/>
          </a:bodyPr>
          <a:lstStyle/>
          <a:p>
            <a:pPr algn="ctr"/>
            <a:r>
              <a:rPr lang="en-US" sz="1400"/>
              <a:t>Weld pocket ~2 microns</a:t>
            </a:r>
          </a:p>
        </p:txBody>
      </p:sp>
      <p:sp>
        <p:nvSpPr>
          <p:cNvPr id="23" name="TextBox 22">
            <a:extLst>
              <a:ext uri="{FF2B5EF4-FFF2-40B4-BE49-F238E27FC236}">
                <a16:creationId xmlns:a16="http://schemas.microsoft.com/office/drawing/2014/main" id="{81459D34-96AF-738B-21E5-083B7DF31CF6}"/>
              </a:ext>
            </a:extLst>
          </p:cNvPr>
          <p:cNvSpPr txBox="1"/>
          <p:nvPr/>
        </p:nvSpPr>
        <p:spPr>
          <a:xfrm>
            <a:off x="5785347" y="5723718"/>
            <a:ext cx="2862470" cy="307777"/>
          </a:xfrm>
          <a:prstGeom prst="rect">
            <a:avLst/>
          </a:prstGeom>
          <a:noFill/>
        </p:spPr>
        <p:txBody>
          <a:bodyPr wrap="square" rtlCol="0">
            <a:spAutoFit/>
          </a:bodyPr>
          <a:lstStyle/>
          <a:p>
            <a:pPr algn="ctr"/>
            <a:r>
              <a:rPr lang="en-US" sz="1400"/>
              <a:t>Weld Pocket ~50 microns</a:t>
            </a:r>
          </a:p>
        </p:txBody>
      </p:sp>
      <p:cxnSp>
        <p:nvCxnSpPr>
          <p:cNvPr id="25" name="Straight Arrow Connector 24">
            <a:extLst>
              <a:ext uri="{FF2B5EF4-FFF2-40B4-BE49-F238E27FC236}">
                <a16:creationId xmlns:a16="http://schemas.microsoft.com/office/drawing/2014/main" id="{DDA81669-3D90-F29C-DD3B-A7E55F9B94B5}"/>
              </a:ext>
            </a:extLst>
          </p:cNvPr>
          <p:cNvCxnSpPr>
            <a:cxnSpLocks/>
            <a:endCxn id="23" idx="0"/>
          </p:cNvCxnSpPr>
          <p:nvPr/>
        </p:nvCxnSpPr>
        <p:spPr>
          <a:xfrm>
            <a:off x="6692829" y="5289357"/>
            <a:ext cx="523753" cy="434361"/>
          </a:xfrm>
          <a:prstGeom prst="straightConnector1">
            <a:avLst/>
          </a:prstGeom>
          <a:ln w="38100">
            <a:solidFill>
              <a:srgbClr val="4E2A84"/>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35572E6-6CAE-EAA0-C714-6A18EA38A733}"/>
              </a:ext>
            </a:extLst>
          </p:cNvPr>
          <p:cNvCxnSpPr>
            <a:cxnSpLocks/>
          </p:cNvCxnSpPr>
          <p:nvPr/>
        </p:nvCxnSpPr>
        <p:spPr>
          <a:xfrm flipH="1">
            <a:off x="3005453" y="4765554"/>
            <a:ext cx="174098" cy="958164"/>
          </a:xfrm>
          <a:prstGeom prst="straightConnector1">
            <a:avLst/>
          </a:prstGeom>
          <a:ln w="38100">
            <a:solidFill>
              <a:srgbClr val="4E2A84"/>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50E9F27-797C-A4A4-8C66-539C3A310298}"/>
              </a:ext>
            </a:extLst>
          </p:cNvPr>
          <p:cNvSpPr txBox="1"/>
          <p:nvPr/>
        </p:nvSpPr>
        <p:spPr>
          <a:xfrm>
            <a:off x="1432158" y="3104590"/>
            <a:ext cx="3146587" cy="307777"/>
          </a:xfrm>
          <a:prstGeom prst="rect">
            <a:avLst/>
          </a:prstGeom>
          <a:noFill/>
        </p:spPr>
        <p:txBody>
          <a:bodyPr wrap="square" rtlCol="0">
            <a:spAutoFit/>
          </a:bodyPr>
          <a:lstStyle/>
          <a:p>
            <a:pPr algn="ctr"/>
            <a:r>
              <a:rPr lang="en-US" sz="1400"/>
              <a:t>Pre inflation</a:t>
            </a:r>
          </a:p>
        </p:txBody>
      </p:sp>
      <p:sp>
        <p:nvSpPr>
          <p:cNvPr id="31" name="TextBox 30">
            <a:extLst>
              <a:ext uri="{FF2B5EF4-FFF2-40B4-BE49-F238E27FC236}">
                <a16:creationId xmlns:a16="http://schemas.microsoft.com/office/drawing/2014/main" id="{66874D9F-BC46-2E9B-1DDC-A6FCD95D6258}"/>
              </a:ext>
            </a:extLst>
          </p:cNvPr>
          <p:cNvSpPr txBox="1"/>
          <p:nvPr/>
        </p:nvSpPr>
        <p:spPr>
          <a:xfrm>
            <a:off x="5643288" y="3049105"/>
            <a:ext cx="3146587" cy="307777"/>
          </a:xfrm>
          <a:prstGeom prst="rect">
            <a:avLst/>
          </a:prstGeom>
          <a:noFill/>
        </p:spPr>
        <p:txBody>
          <a:bodyPr wrap="square" rtlCol="0">
            <a:spAutoFit/>
          </a:bodyPr>
          <a:lstStyle/>
          <a:p>
            <a:pPr algn="ctr"/>
            <a:r>
              <a:rPr lang="en-US" sz="1400"/>
              <a:t>Post-inflation</a:t>
            </a:r>
          </a:p>
        </p:txBody>
      </p:sp>
      <p:sp>
        <p:nvSpPr>
          <p:cNvPr id="32" name="TextBox 31">
            <a:extLst>
              <a:ext uri="{FF2B5EF4-FFF2-40B4-BE49-F238E27FC236}">
                <a16:creationId xmlns:a16="http://schemas.microsoft.com/office/drawing/2014/main" id="{C43FC63D-745D-2776-A44B-C9F8E41A3369}"/>
              </a:ext>
            </a:extLst>
          </p:cNvPr>
          <p:cNvSpPr txBox="1"/>
          <p:nvPr/>
        </p:nvSpPr>
        <p:spPr>
          <a:xfrm>
            <a:off x="8920243" y="4284693"/>
            <a:ext cx="2353235" cy="738664"/>
          </a:xfrm>
          <a:prstGeom prst="rect">
            <a:avLst/>
          </a:prstGeom>
          <a:noFill/>
        </p:spPr>
        <p:txBody>
          <a:bodyPr wrap="square" rtlCol="0">
            <a:spAutoFit/>
          </a:bodyPr>
          <a:lstStyle/>
          <a:p>
            <a:pPr algn="ctr"/>
            <a:r>
              <a:rPr lang="en-US" sz="1400" i="1"/>
              <a:t>Change in weld geometry post-inflation in annealed carbon steel</a:t>
            </a:r>
          </a:p>
        </p:txBody>
      </p:sp>
    </p:spTree>
    <p:extLst>
      <p:ext uri="{BB962C8B-B14F-4D97-AF65-F5344CB8AC3E}">
        <p14:creationId xmlns:p14="http://schemas.microsoft.com/office/powerpoint/2010/main" val="3207539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F38DA-BC04-349C-23E8-BFAB059214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8208FAE-5C86-E44F-76EA-07A19A7A2933}"/>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7A275ED-1B74-CE36-4DE7-09FBCD0CA470}"/>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0BF6D8-6740-2B7E-0536-2C716790A9CC}"/>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0" name="Rectangle 9">
            <a:extLst>
              <a:ext uri="{FF2B5EF4-FFF2-40B4-BE49-F238E27FC236}">
                <a16:creationId xmlns:a16="http://schemas.microsoft.com/office/drawing/2014/main" id="{8FACFAE4-6A53-6DB9-8048-0A3CF6A27DEB}"/>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ECD0C7-FDAA-16D4-463C-0455FE3948C4}"/>
              </a:ext>
            </a:extLst>
          </p:cNvPr>
          <p:cNvSpPr txBox="1"/>
          <p:nvPr/>
        </p:nvSpPr>
        <p:spPr>
          <a:xfrm>
            <a:off x="94737" y="65611"/>
            <a:ext cx="8158427" cy="584775"/>
          </a:xfrm>
          <a:prstGeom prst="rect">
            <a:avLst/>
          </a:prstGeom>
          <a:noFill/>
        </p:spPr>
        <p:txBody>
          <a:bodyPr wrap="square">
            <a:spAutoFit/>
          </a:bodyPr>
          <a:lstStyle/>
          <a:p>
            <a:r>
              <a:rPr lang="en-US" sz="3200" b="1">
                <a:solidFill>
                  <a:schemeClr val="bg1"/>
                </a:solidFill>
                <a:latin typeface="+mj-lt"/>
              </a:rPr>
              <a:t>Cryogenic Testing Results</a:t>
            </a:r>
            <a:endParaRPr lang="en-US" sz="3200">
              <a:solidFill>
                <a:schemeClr val="bg1"/>
              </a:solidFill>
              <a:latin typeface="+mj-lt"/>
            </a:endParaRPr>
          </a:p>
        </p:txBody>
      </p:sp>
      <p:pic>
        <p:nvPicPr>
          <p:cNvPr id="35" name="Picture 34">
            <a:extLst>
              <a:ext uri="{FF2B5EF4-FFF2-40B4-BE49-F238E27FC236}">
                <a16:creationId xmlns:a16="http://schemas.microsoft.com/office/drawing/2014/main" id="{8FBB19BE-C5FA-7110-F186-CDD4741999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9022" y="3024716"/>
            <a:ext cx="4751852" cy="2661358"/>
          </a:xfrm>
          <a:prstGeom prst="rect">
            <a:avLst/>
          </a:prstGeom>
        </p:spPr>
      </p:pic>
      <p:sp>
        <p:nvSpPr>
          <p:cNvPr id="4" name="TextBox 3">
            <a:extLst>
              <a:ext uri="{FF2B5EF4-FFF2-40B4-BE49-F238E27FC236}">
                <a16:creationId xmlns:a16="http://schemas.microsoft.com/office/drawing/2014/main" id="{E644BD51-E426-F44A-A79D-2628A0309A70}"/>
              </a:ext>
            </a:extLst>
          </p:cNvPr>
          <p:cNvSpPr txBox="1"/>
          <p:nvPr/>
        </p:nvSpPr>
        <p:spPr>
          <a:xfrm>
            <a:off x="3857635" y="5686074"/>
            <a:ext cx="3843337" cy="523220"/>
          </a:xfrm>
          <a:prstGeom prst="rect">
            <a:avLst/>
          </a:prstGeom>
          <a:noFill/>
        </p:spPr>
        <p:txBody>
          <a:bodyPr wrap="square" rtlCol="0">
            <a:spAutoFit/>
          </a:bodyPr>
          <a:lstStyle/>
          <a:p>
            <a:pPr algn="ctr"/>
            <a:r>
              <a:rPr lang="en-US" sz="1400" i="1"/>
              <a:t>Final image of cryogenic inflatable demonstrating much sharper interface</a:t>
            </a:r>
          </a:p>
        </p:txBody>
      </p:sp>
      <p:sp>
        <p:nvSpPr>
          <p:cNvPr id="8" name="TextBox 7">
            <a:extLst>
              <a:ext uri="{FF2B5EF4-FFF2-40B4-BE49-F238E27FC236}">
                <a16:creationId xmlns:a16="http://schemas.microsoft.com/office/drawing/2014/main" id="{AD2DA2E5-1EBB-1C42-369E-7DF38FD69F8C}"/>
              </a:ext>
            </a:extLst>
          </p:cNvPr>
          <p:cNvSpPr txBox="1"/>
          <p:nvPr/>
        </p:nvSpPr>
        <p:spPr>
          <a:xfrm>
            <a:off x="441860" y="1028796"/>
            <a:ext cx="9794948" cy="1723549"/>
          </a:xfrm>
          <a:prstGeom prst="rect">
            <a:avLst/>
          </a:prstGeom>
          <a:noFill/>
        </p:spPr>
        <p:txBody>
          <a:bodyPr wrap="square" lIns="91440" tIns="45720" rIns="91440" bIns="45720" rtlCol="0" anchor="t">
            <a:spAutoFit/>
          </a:bodyPr>
          <a:lstStyle/>
          <a:p>
            <a:pPr marL="0" indent="0" rtl="0">
              <a:spcBef>
                <a:spcPts val="0"/>
              </a:spcBef>
              <a:spcAft>
                <a:spcPts val="1200"/>
              </a:spcAft>
              <a:buNone/>
            </a:pPr>
            <a:r>
              <a:rPr lang="en-US" sz="2200" b="1" u="none" strike="noStrike">
                <a:solidFill>
                  <a:srgbClr val="000000"/>
                </a:solidFill>
                <a:effectLst/>
                <a:cs typeface="Times New Roman" panose="02020603050405020304" pitchFamily="18" charset="0"/>
              </a:rPr>
              <a:t>Conclusion</a:t>
            </a:r>
            <a:r>
              <a:rPr lang="en-US" sz="2200" b="0" u="none" strike="noStrike">
                <a:solidFill>
                  <a:srgbClr val="000000"/>
                </a:solidFill>
                <a:effectLst/>
                <a:cs typeface="Times New Roman" panose="02020603050405020304" pitchFamily="18" charset="0"/>
              </a:rPr>
              <a:t>:</a:t>
            </a:r>
            <a:r>
              <a:rPr lang="en-US" sz="1800" b="0" i="0" u="none" strike="noStrike">
                <a:solidFill>
                  <a:srgbClr val="000000"/>
                </a:solidFill>
                <a:effectLst/>
                <a:cs typeface="Times New Roman" panose="02020603050405020304" pitchFamily="18" charset="0"/>
              </a:rPr>
              <a:t> </a:t>
            </a:r>
          </a:p>
          <a:p>
            <a:pPr marL="285750" indent="-285750">
              <a:spcAft>
                <a:spcPts val="1200"/>
              </a:spcAft>
              <a:buFont typeface="Arial" panose="020B0604020202020204" pitchFamily="34" charset="0"/>
              <a:buChar char="•"/>
            </a:pPr>
            <a:r>
              <a:rPr lang="en-US" sz="1800" b="0" i="0" u="none" strike="noStrike">
                <a:solidFill>
                  <a:srgbClr val="000000"/>
                </a:solidFill>
                <a:effectLst/>
                <a:cs typeface="Times New Roman" panose="02020603050405020304" pitchFamily="18" charset="0"/>
              </a:rPr>
              <a:t>Room temperature pre-inflated module </a:t>
            </a:r>
            <a:r>
              <a:rPr lang="en-US">
                <a:solidFill>
                  <a:srgbClr val="000000"/>
                </a:solidFill>
                <a:cs typeface="Times New Roman" panose="02020603050405020304" pitchFamily="18" charset="0"/>
              </a:rPr>
              <a:t>robust </a:t>
            </a:r>
            <a:r>
              <a:rPr lang="en-US" sz="1800" b="0" i="0" u="none" strike="noStrike">
                <a:solidFill>
                  <a:srgbClr val="000000"/>
                </a:solidFill>
                <a:effectLst/>
                <a:cs typeface="Times New Roman" panose="02020603050405020304" pitchFamily="18" charset="0"/>
              </a:rPr>
              <a:t>for pressurized cryogenics and unlikely to fail</a:t>
            </a:r>
          </a:p>
          <a:p>
            <a:pPr marL="285750" indent="-285750">
              <a:spcAft>
                <a:spcPts val="1200"/>
              </a:spcAft>
              <a:buFont typeface="Arial" panose="020B0604020202020204" pitchFamily="34" charset="0"/>
              <a:buChar char="•"/>
            </a:pPr>
            <a:r>
              <a:rPr lang="en-US">
                <a:solidFill>
                  <a:srgbClr val="000000"/>
                </a:solidFill>
                <a:cs typeface="Times New Roman" panose="02020603050405020304" pitchFamily="18" charset="0"/>
              </a:rPr>
              <a:t>More ductile metals will deform around the weld interface as opposed to cracking</a:t>
            </a:r>
          </a:p>
          <a:p>
            <a:pPr marL="285750" indent="-285750">
              <a:spcAft>
                <a:spcPts val="1200"/>
              </a:spcAft>
              <a:buFont typeface="Arial" panose="020B0604020202020204" pitchFamily="34" charset="0"/>
              <a:buChar char="•"/>
            </a:pPr>
            <a:r>
              <a:rPr lang="en-US" sz="1800" b="0" i="0" u="none" strike="noStrike">
                <a:solidFill>
                  <a:srgbClr val="000000"/>
                </a:solidFill>
                <a:effectLst/>
                <a:cs typeface="Times New Roman" panose="02020603050405020304" pitchFamily="18" charset="0"/>
              </a:rPr>
              <a:t>Ideal inflation time</a:t>
            </a:r>
            <a:r>
              <a:rPr lang="en-US">
                <a:solidFill>
                  <a:srgbClr val="000000"/>
                </a:solidFill>
                <a:cs typeface="Times New Roman" panose="02020603050405020304" pitchFamily="18" charset="0"/>
              </a:rPr>
              <a:t>/location is in direct sunlight</a:t>
            </a:r>
            <a:endParaRPr lang="en-US" sz="1800" b="0" i="0" u="none" strike="noStrike">
              <a:solidFill>
                <a:srgbClr val="000000"/>
              </a:solidFill>
              <a:effectLst/>
              <a:cs typeface="Times New Roman" panose="02020603050405020304" pitchFamily="18" charset="0"/>
            </a:endParaRPr>
          </a:p>
        </p:txBody>
      </p:sp>
    </p:spTree>
    <p:extLst>
      <p:ext uri="{BB962C8B-B14F-4D97-AF65-F5344CB8AC3E}">
        <p14:creationId xmlns:p14="http://schemas.microsoft.com/office/powerpoint/2010/main" val="2762536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EA70-D29F-1854-89E6-D18C0F9ADCA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3B74665-0667-0110-1584-AEDFAD434520}"/>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7EBB85-E652-742A-D366-16D39DA3A1A8}"/>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EAC213-E071-FB9B-C97E-A2F7E19BEDB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7E8325-2367-915E-A96C-86F997FA713D}"/>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2" name="TextBox 1">
            <a:extLst>
              <a:ext uri="{FF2B5EF4-FFF2-40B4-BE49-F238E27FC236}">
                <a16:creationId xmlns:a16="http://schemas.microsoft.com/office/drawing/2014/main" id="{E2BE5F8C-60DF-A150-F49B-01BB48631448}"/>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Repairability</a:t>
            </a:r>
            <a:endParaRPr lang="en-US" sz="3200">
              <a:solidFill>
                <a:schemeClr val="bg1"/>
              </a:solidFill>
              <a:latin typeface="+mj-lt"/>
            </a:endParaRPr>
          </a:p>
        </p:txBody>
      </p:sp>
      <p:grpSp>
        <p:nvGrpSpPr>
          <p:cNvPr id="20" name="Group 19">
            <a:extLst>
              <a:ext uri="{FF2B5EF4-FFF2-40B4-BE49-F238E27FC236}">
                <a16:creationId xmlns:a16="http://schemas.microsoft.com/office/drawing/2014/main" id="{BC08A99C-680E-B5A7-BB72-CE5197ECB33E}"/>
              </a:ext>
            </a:extLst>
          </p:cNvPr>
          <p:cNvGrpSpPr/>
          <p:nvPr/>
        </p:nvGrpSpPr>
        <p:grpSpPr>
          <a:xfrm>
            <a:off x="496831" y="954443"/>
            <a:ext cx="11430710" cy="770017"/>
            <a:chOff x="496831" y="954443"/>
            <a:chExt cx="11430710" cy="770017"/>
          </a:xfrm>
        </p:grpSpPr>
        <p:sp>
          <p:nvSpPr>
            <p:cNvPr id="4" name="TextBox 3">
              <a:extLst>
                <a:ext uri="{FF2B5EF4-FFF2-40B4-BE49-F238E27FC236}">
                  <a16:creationId xmlns:a16="http://schemas.microsoft.com/office/drawing/2014/main" id="{DEDAEBC5-6CB7-CF50-BF11-A3DA9E0D157E}"/>
                </a:ext>
              </a:extLst>
            </p:cNvPr>
            <p:cNvSpPr txBox="1"/>
            <p:nvPr/>
          </p:nvSpPr>
          <p:spPr>
            <a:xfrm>
              <a:off x="496831" y="954443"/>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Overview</a:t>
              </a:r>
              <a:endParaRPr lang="en-US" b="1"/>
            </a:p>
          </p:txBody>
        </p:sp>
        <p:sp>
          <p:nvSpPr>
            <p:cNvPr id="6" name="TextBox 5">
              <a:extLst>
                <a:ext uri="{FF2B5EF4-FFF2-40B4-BE49-F238E27FC236}">
                  <a16:creationId xmlns:a16="http://schemas.microsoft.com/office/drawing/2014/main" id="{8D760ED9-2678-F947-FF98-A484DDA99948}"/>
                </a:ext>
              </a:extLst>
            </p:cNvPr>
            <p:cNvSpPr txBox="1"/>
            <p:nvPr/>
          </p:nvSpPr>
          <p:spPr>
            <a:xfrm>
              <a:off x="496831" y="1355128"/>
              <a:ext cx="11430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Develop and test </a:t>
              </a:r>
              <a:r>
                <a:rPr lang="en-US" b="1"/>
                <a:t>solutions</a:t>
              </a:r>
              <a:r>
                <a:rPr lang="en-US"/>
                <a:t> for </a:t>
              </a:r>
              <a:r>
                <a:rPr lang="en-US" b="1"/>
                <a:t>patching punctures </a:t>
              </a:r>
              <a:r>
                <a:rPr lang="en-US"/>
                <a:t>on inflated modules.</a:t>
              </a:r>
            </a:p>
          </p:txBody>
        </p:sp>
      </p:grpSp>
      <p:grpSp>
        <p:nvGrpSpPr>
          <p:cNvPr id="21" name="Group 20">
            <a:extLst>
              <a:ext uri="{FF2B5EF4-FFF2-40B4-BE49-F238E27FC236}">
                <a16:creationId xmlns:a16="http://schemas.microsoft.com/office/drawing/2014/main" id="{79150943-CD4B-13AA-35BA-ED88348BC621}"/>
              </a:ext>
            </a:extLst>
          </p:cNvPr>
          <p:cNvGrpSpPr/>
          <p:nvPr/>
        </p:nvGrpSpPr>
        <p:grpSpPr>
          <a:xfrm>
            <a:off x="496831" y="1833822"/>
            <a:ext cx="11430710" cy="769766"/>
            <a:chOff x="496831" y="1833822"/>
            <a:chExt cx="11430710" cy="769766"/>
          </a:xfrm>
        </p:grpSpPr>
        <p:sp>
          <p:nvSpPr>
            <p:cNvPr id="8" name="TextBox 7">
              <a:extLst>
                <a:ext uri="{FF2B5EF4-FFF2-40B4-BE49-F238E27FC236}">
                  <a16:creationId xmlns:a16="http://schemas.microsoft.com/office/drawing/2014/main" id="{D115BA7F-CF98-D7E8-CEFC-93337A4E9F32}"/>
                </a:ext>
              </a:extLst>
            </p:cNvPr>
            <p:cNvSpPr txBox="1"/>
            <p:nvPr/>
          </p:nvSpPr>
          <p:spPr>
            <a:xfrm>
              <a:off x="496831" y="1833822"/>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Solid-State Solution</a:t>
              </a:r>
            </a:p>
          </p:txBody>
        </p:sp>
        <p:sp>
          <p:nvSpPr>
            <p:cNvPr id="10" name="TextBox 9">
              <a:extLst>
                <a:ext uri="{FF2B5EF4-FFF2-40B4-BE49-F238E27FC236}">
                  <a16:creationId xmlns:a16="http://schemas.microsoft.com/office/drawing/2014/main" id="{DA3D17BB-5099-62BE-36B0-2E561F0EA851}"/>
                </a:ext>
              </a:extLst>
            </p:cNvPr>
            <p:cNvSpPr txBox="1"/>
            <p:nvPr/>
          </p:nvSpPr>
          <p:spPr>
            <a:xfrm>
              <a:off x="496831" y="2234256"/>
              <a:ext cx="11430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TIG</a:t>
              </a:r>
              <a:r>
                <a:rPr lang="en-US"/>
                <a:t> welding a 1x1-inch stainless </a:t>
              </a:r>
              <a:r>
                <a:rPr lang="en-US" b="1"/>
                <a:t>steel patch </a:t>
              </a:r>
              <a:r>
                <a:rPr lang="en-US"/>
                <a:t>over a 0.223" puncture</a:t>
              </a:r>
            </a:p>
          </p:txBody>
        </p:sp>
      </p:grpSp>
      <p:grpSp>
        <p:nvGrpSpPr>
          <p:cNvPr id="22" name="Group 21">
            <a:extLst>
              <a:ext uri="{FF2B5EF4-FFF2-40B4-BE49-F238E27FC236}">
                <a16:creationId xmlns:a16="http://schemas.microsoft.com/office/drawing/2014/main" id="{A75968B4-6806-7ED1-2311-802BA258CFEC}"/>
              </a:ext>
            </a:extLst>
          </p:cNvPr>
          <p:cNvGrpSpPr/>
          <p:nvPr/>
        </p:nvGrpSpPr>
        <p:grpSpPr>
          <a:xfrm>
            <a:off x="496831" y="2706935"/>
            <a:ext cx="11430710" cy="767315"/>
            <a:chOff x="496831" y="2706935"/>
            <a:chExt cx="11430710" cy="767315"/>
          </a:xfrm>
        </p:grpSpPr>
        <p:sp>
          <p:nvSpPr>
            <p:cNvPr id="16" name="TextBox 15">
              <a:extLst>
                <a:ext uri="{FF2B5EF4-FFF2-40B4-BE49-F238E27FC236}">
                  <a16:creationId xmlns:a16="http://schemas.microsoft.com/office/drawing/2014/main" id="{0F470056-4725-8E07-C706-D2685435615B}"/>
                </a:ext>
              </a:extLst>
            </p:cNvPr>
            <p:cNvSpPr txBox="1"/>
            <p:nvPr/>
          </p:nvSpPr>
          <p:spPr>
            <a:xfrm>
              <a:off x="496831" y="2706935"/>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Liquid-State Solution</a:t>
              </a:r>
            </a:p>
          </p:txBody>
        </p:sp>
        <p:sp>
          <p:nvSpPr>
            <p:cNvPr id="17" name="TextBox 16">
              <a:extLst>
                <a:ext uri="{FF2B5EF4-FFF2-40B4-BE49-F238E27FC236}">
                  <a16:creationId xmlns:a16="http://schemas.microsoft.com/office/drawing/2014/main" id="{B22543A9-1B7F-12F8-6582-BD0A97A2D143}"/>
                </a:ext>
              </a:extLst>
            </p:cNvPr>
            <p:cNvSpPr txBox="1"/>
            <p:nvPr/>
          </p:nvSpPr>
          <p:spPr>
            <a:xfrm>
              <a:off x="496831" y="3104918"/>
              <a:ext cx="11430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MIG</a:t>
              </a:r>
              <a:r>
                <a:rPr lang="en-US"/>
                <a:t> welding in a spiral pattern</a:t>
              </a:r>
            </a:p>
          </p:txBody>
        </p:sp>
      </p:grpSp>
      <p:pic>
        <p:nvPicPr>
          <p:cNvPr id="1026" name="Picture 2">
            <a:extLst>
              <a:ext uri="{FF2B5EF4-FFF2-40B4-BE49-F238E27FC236}">
                <a16:creationId xmlns:a16="http://schemas.microsoft.com/office/drawing/2014/main" id="{C32DC899-BB51-9C3B-40B5-EA4A909DA7B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0643" t="5488" r="27989" b="4578"/>
          <a:stretch/>
        </p:blipFill>
        <p:spPr bwMode="auto">
          <a:xfrm rot="10800000">
            <a:off x="9877713" y="961620"/>
            <a:ext cx="1817456" cy="5268288"/>
          </a:xfrm>
          <a:prstGeom prst="rect">
            <a:avLst/>
          </a:prstGeom>
          <a:noFill/>
          <a:extLst>
            <a:ext uri="{909E8E84-426E-40DD-AFC4-6F175D3DCCD1}">
              <a14:hiddenFill xmlns:a14="http://schemas.microsoft.com/office/drawing/2010/main">
                <a:solidFill>
                  <a:srgbClr val="FFFFFF"/>
                </a:solidFill>
              </a14:hiddenFill>
            </a:ext>
          </a:extLst>
        </p:spPr>
      </p:pic>
      <p:pic>
        <p:nvPicPr>
          <p:cNvPr id="3" name="Repairability">
            <a:hlinkClick r:id="" action="ppaction://media"/>
            <a:extLst>
              <a:ext uri="{FF2B5EF4-FFF2-40B4-BE49-F238E27FC236}">
                <a16:creationId xmlns:a16="http://schemas.microsoft.com/office/drawing/2014/main" id="{AE327B63-C505-AD66-328C-02FE2F0518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6831" y="3620513"/>
            <a:ext cx="4104357" cy="2369128"/>
          </a:xfrm>
          <a:prstGeom prst="rect">
            <a:avLst/>
          </a:prstGeom>
        </p:spPr>
      </p:pic>
      <p:pic>
        <p:nvPicPr>
          <p:cNvPr id="5" name="IMG_4605">
            <a:hlinkClick r:id="" action="ppaction://media"/>
            <a:extLst>
              <a:ext uri="{FF2B5EF4-FFF2-40B4-BE49-F238E27FC236}">
                <a16:creationId xmlns:a16="http://schemas.microsoft.com/office/drawing/2014/main" id="{EBE6BFCB-05DA-7F76-6F50-3A4C19D9A30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43189" y="3620513"/>
            <a:ext cx="4192523" cy="2362831"/>
          </a:xfrm>
          <a:prstGeom prst="rect">
            <a:avLst/>
          </a:prstGeom>
        </p:spPr>
      </p:pic>
      <p:sp>
        <p:nvSpPr>
          <p:cNvPr id="18" name="TextBox 17">
            <a:extLst>
              <a:ext uri="{FF2B5EF4-FFF2-40B4-BE49-F238E27FC236}">
                <a16:creationId xmlns:a16="http://schemas.microsoft.com/office/drawing/2014/main" id="{316FF700-5B85-933D-72B4-CD22D83C5867}"/>
              </a:ext>
            </a:extLst>
          </p:cNvPr>
          <p:cNvSpPr txBox="1"/>
          <p:nvPr/>
        </p:nvSpPr>
        <p:spPr>
          <a:xfrm>
            <a:off x="496831" y="5993292"/>
            <a:ext cx="4104356" cy="369332"/>
          </a:xfrm>
          <a:prstGeom prst="rect">
            <a:avLst/>
          </a:prstGeom>
          <a:noFill/>
        </p:spPr>
        <p:txBody>
          <a:bodyPr wrap="square" lIns="91440" tIns="45720" rIns="91440" bIns="45720" rtlCol="0" anchor="t">
            <a:spAutoFit/>
          </a:bodyPr>
          <a:lstStyle/>
          <a:p>
            <a:r>
              <a:rPr lang="en-US" i="1"/>
              <a:t>Solid-State Solution Testing</a:t>
            </a:r>
          </a:p>
        </p:txBody>
      </p:sp>
      <p:sp>
        <p:nvSpPr>
          <p:cNvPr id="19" name="TextBox 18">
            <a:extLst>
              <a:ext uri="{FF2B5EF4-FFF2-40B4-BE49-F238E27FC236}">
                <a16:creationId xmlns:a16="http://schemas.microsoft.com/office/drawing/2014/main" id="{B3BFF796-90E3-5574-9F0A-E74D9A641597}"/>
              </a:ext>
            </a:extLst>
          </p:cNvPr>
          <p:cNvSpPr txBox="1"/>
          <p:nvPr/>
        </p:nvSpPr>
        <p:spPr>
          <a:xfrm>
            <a:off x="5229079" y="5993291"/>
            <a:ext cx="4104356" cy="369332"/>
          </a:xfrm>
          <a:prstGeom prst="rect">
            <a:avLst/>
          </a:prstGeom>
          <a:noFill/>
        </p:spPr>
        <p:txBody>
          <a:bodyPr wrap="square" lIns="91440" tIns="45720" rIns="91440" bIns="45720" rtlCol="0" anchor="t">
            <a:spAutoFit/>
          </a:bodyPr>
          <a:lstStyle/>
          <a:p>
            <a:r>
              <a:rPr lang="en-US" i="1"/>
              <a:t>Liquid-State Solution Testing</a:t>
            </a:r>
          </a:p>
        </p:txBody>
      </p:sp>
    </p:spTree>
    <p:extLst>
      <p:ext uri="{BB962C8B-B14F-4D97-AF65-F5344CB8AC3E}">
        <p14:creationId xmlns:p14="http://schemas.microsoft.com/office/powerpoint/2010/main" val="700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6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9" fill="hold" display="0">
                  <p:stCondLst>
                    <p:cond delay="indefinite"/>
                  </p:stCondLst>
                </p:cTn>
                <p:tgtEl>
                  <p:spTgt spid="3"/>
                </p:tgtEl>
              </p:cMediaNode>
            </p:video>
            <p:video>
              <p:cMediaNode mute="1">
                <p:cTn id="20"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4F1E1-BB37-636B-1A3F-FCD8B9CB2A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DA16A44-23FB-95C7-3D36-D7BD98A194E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E3D59A-5781-C1D7-F534-E8D889E29FD1}"/>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5598B9-7F97-3DC9-4B05-33B5F1C28F5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848B0E-D762-A942-BAC4-E4F50702E4F2}"/>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5" name="Picture 4" descr="A black piece of metal&#10;&#10;Description automatically generated">
            <a:extLst>
              <a:ext uri="{FF2B5EF4-FFF2-40B4-BE49-F238E27FC236}">
                <a16:creationId xmlns:a16="http://schemas.microsoft.com/office/drawing/2014/main" id="{42D14924-2FE1-D5F6-0670-A8B225A8C0E5}"/>
              </a:ext>
            </a:extLst>
          </p:cNvPr>
          <p:cNvPicPr>
            <a:picLocks noChangeAspect="1"/>
          </p:cNvPicPr>
          <p:nvPr/>
        </p:nvPicPr>
        <p:blipFill>
          <a:blip r:embed="rId2" cstate="screen">
            <a:extLst>
              <a:ext uri="{28A0092B-C50C-407E-A947-70E740481C1C}">
                <a14:useLocalDpi xmlns:a14="http://schemas.microsoft.com/office/drawing/2010/main"/>
              </a:ext>
            </a:extLst>
          </a:blip>
          <a:srcRect l="15418" t="-665" r="-526" b="1435"/>
          <a:stretch/>
        </p:blipFill>
        <p:spPr>
          <a:xfrm rot="16200000">
            <a:off x="9886175" y="1093009"/>
            <a:ext cx="1518637" cy="2375868"/>
          </a:xfrm>
          <a:prstGeom prst="rect">
            <a:avLst/>
          </a:prstGeom>
        </p:spPr>
      </p:pic>
      <p:pic>
        <p:nvPicPr>
          <p:cNvPr id="7" name="Picture 6" descr="A broken metal corner on a white surface&#10;&#10;Description automatically generated">
            <a:extLst>
              <a:ext uri="{FF2B5EF4-FFF2-40B4-BE49-F238E27FC236}">
                <a16:creationId xmlns:a16="http://schemas.microsoft.com/office/drawing/2014/main" id="{944D8379-E4BB-88ED-7E43-50054AA39516}"/>
              </a:ext>
            </a:extLst>
          </p:cNvPr>
          <p:cNvPicPr>
            <a:picLocks noChangeAspect="1"/>
          </p:cNvPicPr>
          <p:nvPr/>
        </p:nvPicPr>
        <p:blipFill>
          <a:blip r:embed="rId3" cstate="screen">
            <a:extLst>
              <a:ext uri="{28A0092B-C50C-407E-A947-70E740481C1C}">
                <a14:useLocalDpi xmlns:a14="http://schemas.microsoft.com/office/drawing/2010/main"/>
              </a:ext>
            </a:extLst>
          </a:blip>
          <a:srcRect l="18333" t="2053" r="526" b="-131"/>
          <a:stretch/>
        </p:blipFill>
        <p:spPr>
          <a:xfrm rot="-5400000">
            <a:off x="9916482" y="2557379"/>
            <a:ext cx="1466237" cy="2366394"/>
          </a:xfrm>
          <a:prstGeom prst="rect">
            <a:avLst/>
          </a:prstGeom>
        </p:spPr>
      </p:pic>
      <p:pic>
        <p:nvPicPr>
          <p:cNvPr id="15" name="Picture 14" descr="A metal piece on a white surface&#10;&#10;Description automatically generated">
            <a:extLst>
              <a:ext uri="{FF2B5EF4-FFF2-40B4-BE49-F238E27FC236}">
                <a16:creationId xmlns:a16="http://schemas.microsoft.com/office/drawing/2014/main" id="{83199EA1-289F-3BD9-DD14-41BBC9732472}"/>
              </a:ext>
            </a:extLst>
          </p:cNvPr>
          <p:cNvPicPr>
            <a:picLocks noChangeAspect="1"/>
          </p:cNvPicPr>
          <p:nvPr/>
        </p:nvPicPr>
        <p:blipFill>
          <a:blip r:embed="rId4" cstate="screen">
            <a:extLst>
              <a:ext uri="{28A0092B-C50C-407E-A947-70E740481C1C}">
                <a14:useLocalDpi xmlns:a14="http://schemas.microsoft.com/office/drawing/2010/main"/>
              </a:ext>
            </a:extLst>
          </a:blip>
          <a:srcRect l="20994" t="9222" r="4407" b="3403"/>
          <a:stretch/>
        </p:blipFill>
        <p:spPr>
          <a:xfrm rot="-5400000">
            <a:off x="9878195" y="4062215"/>
            <a:ext cx="1542359" cy="2366395"/>
          </a:xfrm>
          <a:prstGeom prst="rect">
            <a:avLst/>
          </a:prstGeom>
        </p:spPr>
      </p:pic>
      <p:sp>
        <p:nvSpPr>
          <p:cNvPr id="18" name="TextBox 17">
            <a:extLst>
              <a:ext uri="{FF2B5EF4-FFF2-40B4-BE49-F238E27FC236}">
                <a16:creationId xmlns:a16="http://schemas.microsoft.com/office/drawing/2014/main" id="{4B4025F0-6817-8C67-B247-FE76F99363D0}"/>
              </a:ext>
            </a:extLst>
          </p:cNvPr>
          <p:cNvSpPr txBox="1"/>
          <p:nvPr/>
        </p:nvSpPr>
        <p:spPr>
          <a:xfrm>
            <a:off x="9271825" y="1059013"/>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t>Standard Side Views of  Volume Rendering of Samples 1, 2, and 3</a:t>
            </a:r>
            <a:endParaRPr lang="en-US"/>
          </a:p>
        </p:txBody>
      </p:sp>
      <p:sp>
        <p:nvSpPr>
          <p:cNvPr id="21" name="TextBox 20">
            <a:extLst>
              <a:ext uri="{FF2B5EF4-FFF2-40B4-BE49-F238E27FC236}">
                <a16:creationId xmlns:a16="http://schemas.microsoft.com/office/drawing/2014/main" id="{4F20CF5E-6E8C-520D-C44D-F5C57D73348C}"/>
              </a:ext>
            </a:extLst>
          </p:cNvPr>
          <p:cNvSpPr txBox="1"/>
          <p:nvPr/>
        </p:nvSpPr>
        <p:spPr>
          <a:xfrm rot="-5400000">
            <a:off x="7897999" y="213804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1</a:t>
            </a:r>
            <a:endParaRPr lang="en-US">
              <a:latin typeface="Aptos"/>
            </a:endParaRPr>
          </a:p>
        </p:txBody>
      </p:sp>
      <p:sp>
        <p:nvSpPr>
          <p:cNvPr id="22" name="TextBox 21">
            <a:extLst>
              <a:ext uri="{FF2B5EF4-FFF2-40B4-BE49-F238E27FC236}">
                <a16:creationId xmlns:a16="http://schemas.microsoft.com/office/drawing/2014/main" id="{422EE71A-74A1-802C-18B8-FF0E55E1D061}"/>
              </a:ext>
            </a:extLst>
          </p:cNvPr>
          <p:cNvSpPr txBox="1"/>
          <p:nvPr/>
        </p:nvSpPr>
        <p:spPr>
          <a:xfrm rot="-5400000">
            <a:off x="7897999" y="361755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2</a:t>
            </a:r>
            <a:endParaRPr lang="en-US">
              <a:latin typeface="Aptos"/>
            </a:endParaRPr>
          </a:p>
        </p:txBody>
      </p:sp>
      <p:sp>
        <p:nvSpPr>
          <p:cNvPr id="23" name="TextBox 22">
            <a:extLst>
              <a:ext uri="{FF2B5EF4-FFF2-40B4-BE49-F238E27FC236}">
                <a16:creationId xmlns:a16="http://schemas.microsoft.com/office/drawing/2014/main" id="{4A4AE922-4688-563A-563A-E84D05F0E447}"/>
              </a:ext>
            </a:extLst>
          </p:cNvPr>
          <p:cNvSpPr txBox="1"/>
          <p:nvPr/>
        </p:nvSpPr>
        <p:spPr>
          <a:xfrm rot="-5400000">
            <a:off x="7897999" y="521385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3</a:t>
            </a:r>
            <a:endParaRPr lang="en-US">
              <a:latin typeface="Aptos"/>
            </a:endParaRPr>
          </a:p>
        </p:txBody>
      </p:sp>
      <p:sp>
        <p:nvSpPr>
          <p:cNvPr id="4" name="TextBox 3">
            <a:extLst>
              <a:ext uri="{FF2B5EF4-FFF2-40B4-BE49-F238E27FC236}">
                <a16:creationId xmlns:a16="http://schemas.microsoft.com/office/drawing/2014/main" id="{A848286D-5F45-792E-817C-750B6D4FA520}"/>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Reliability of Welds</a:t>
            </a:r>
            <a:endParaRPr lang="en-US" sz="3200">
              <a:solidFill>
                <a:schemeClr val="bg1"/>
              </a:solidFill>
              <a:latin typeface="+mj-lt"/>
            </a:endParaRPr>
          </a:p>
        </p:txBody>
      </p:sp>
      <p:grpSp>
        <p:nvGrpSpPr>
          <p:cNvPr id="25" name="Group 24">
            <a:extLst>
              <a:ext uri="{FF2B5EF4-FFF2-40B4-BE49-F238E27FC236}">
                <a16:creationId xmlns:a16="http://schemas.microsoft.com/office/drawing/2014/main" id="{35C53E7D-6CC7-6C12-27D9-3E2A28472848}"/>
              </a:ext>
            </a:extLst>
          </p:cNvPr>
          <p:cNvGrpSpPr/>
          <p:nvPr/>
        </p:nvGrpSpPr>
        <p:grpSpPr>
          <a:xfrm>
            <a:off x="423260" y="996890"/>
            <a:ext cx="8310193" cy="767788"/>
            <a:chOff x="423260" y="996890"/>
            <a:chExt cx="8310193" cy="767788"/>
          </a:xfrm>
        </p:grpSpPr>
        <p:sp>
          <p:nvSpPr>
            <p:cNvPr id="2" name="TextBox 1">
              <a:extLst>
                <a:ext uri="{FF2B5EF4-FFF2-40B4-BE49-F238E27FC236}">
                  <a16:creationId xmlns:a16="http://schemas.microsoft.com/office/drawing/2014/main" id="{B2D58ABB-8293-1BD1-8EE6-09D1EB0F9C42}"/>
                </a:ext>
              </a:extLst>
            </p:cNvPr>
            <p:cNvSpPr txBox="1"/>
            <p:nvPr/>
          </p:nvSpPr>
          <p:spPr>
            <a:xfrm>
              <a:off x="423261" y="996890"/>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Objective</a:t>
              </a:r>
            </a:p>
          </p:txBody>
        </p:sp>
        <p:sp>
          <p:nvSpPr>
            <p:cNvPr id="6" name="TextBox 5">
              <a:extLst>
                <a:ext uri="{FF2B5EF4-FFF2-40B4-BE49-F238E27FC236}">
                  <a16:creationId xmlns:a16="http://schemas.microsoft.com/office/drawing/2014/main" id="{4361AC47-84CC-70F2-C278-6BFC90611312}"/>
                </a:ext>
              </a:extLst>
            </p:cNvPr>
            <p:cNvSpPr txBox="1"/>
            <p:nvPr/>
          </p:nvSpPr>
          <p:spPr>
            <a:xfrm>
              <a:off x="423260" y="1395346"/>
              <a:ext cx="8310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Assess </a:t>
              </a:r>
              <a:r>
                <a:rPr lang="en-US" b="1"/>
                <a:t>weld reliability</a:t>
              </a:r>
              <a:r>
                <a:rPr lang="en-US"/>
                <a:t> to detect internal defects impacting structural integrity. </a:t>
              </a:r>
              <a:endParaRPr lang="en-US" b="1"/>
            </a:p>
          </p:txBody>
        </p:sp>
      </p:grpSp>
      <p:grpSp>
        <p:nvGrpSpPr>
          <p:cNvPr id="26" name="Group 25">
            <a:extLst>
              <a:ext uri="{FF2B5EF4-FFF2-40B4-BE49-F238E27FC236}">
                <a16:creationId xmlns:a16="http://schemas.microsoft.com/office/drawing/2014/main" id="{4E2BBC75-8F6C-1878-F2FF-67C23002BBA3}"/>
              </a:ext>
            </a:extLst>
          </p:cNvPr>
          <p:cNvGrpSpPr/>
          <p:nvPr/>
        </p:nvGrpSpPr>
        <p:grpSpPr>
          <a:xfrm>
            <a:off x="423260" y="2019159"/>
            <a:ext cx="8310193" cy="777119"/>
            <a:chOff x="423260" y="2003423"/>
            <a:chExt cx="8310193" cy="777119"/>
          </a:xfrm>
        </p:grpSpPr>
        <p:sp>
          <p:nvSpPr>
            <p:cNvPr id="8" name="TextBox 7">
              <a:extLst>
                <a:ext uri="{FF2B5EF4-FFF2-40B4-BE49-F238E27FC236}">
                  <a16:creationId xmlns:a16="http://schemas.microsoft.com/office/drawing/2014/main" id="{27AA9719-4572-2761-FD1B-A84E58038AAE}"/>
                </a:ext>
              </a:extLst>
            </p:cNvPr>
            <p:cNvSpPr txBox="1"/>
            <p:nvPr/>
          </p:nvSpPr>
          <p:spPr>
            <a:xfrm>
              <a:off x="423261" y="2003423"/>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p>
          </p:txBody>
        </p:sp>
        <p:sp>
          <p:nvSpPr>
            <p:cNvPr id="10" name="TextBox 9">
              <a:extLst>
                <a:ext uri="{FF2B5EF4-FFF2-40B4-BE49-F238E27FC236}">
                  <a16:creationId xmlns:a16="http://schemas.microsoft.com/office/drawing/2014/main" id="{FE47BAED-20CE-EC2E-D0B0-263291B34CE7}"/>
                </a:ext>
              </a:extLst>
            </p:cNvPr>
            <p:cNvSpPr txBox="1"/>
            <p:nvPr/>
          </p:nvSpPr>
          <p:spPr>
            <a:xfrm>
              <a:off x="423260" y="2411210"/>
              <a:ext cx="8310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ea typeface="+mn-lt"/>
                  <a:cs typeface="+mn-lt"/>
                </a:rPr>
                <a:t>X-ray </a:t>
              </a:r>
              <a:r>
                <a:rPr lang="en-US" sz="1800">
                  <a:ea typeface="+mn-lt"/>
                  <a:cs typeface="+mn-lt"/>
                </a:rPr>
                <a:t>micro-computed </a:t>
              </a:r>
              <a:r>
                <a:rPr lang="en-US" sz="1800" b="1">
                  <a:ea typeface="+mn-lt"/>
                  <a:cs typeface="+mn-lt"/>
                </a:rPr>
                <a:t>tomography</a:t>
              </a:r>
              <a:r>
                <a:rPr lang="en-US" sz="1800">
                  <a:ea typeface="+mn-lt"/>
                  <a:cs typeface="+mn-lt"/>
                </a:rPr>
                <a:t> (</a:t>
              </a:r>
              <a:r>
                <a:rPr lang="en-US" sz="1800" err="1">
                  <a:ea typeface="+mn-lt"/>
                  <a:cs typeface="+mn-lt"/>
                </a:rPr>
                <a:t>microCT</a:t>
              </a:r>
              <a:r>
                <a:rPr lang="en-US" sz="1800">
                  <a:ea typeface="+mn-lt"/>
                  <a:cs typeface="+mn-lt"/>
                </a:rPr>
                <a:t>) with </a:t>
              </a:r>
              <a:r>
                <a:rPr lang="en-US" sz="1800" err="1">
                  <a:ea typeface="+mn-lt"/>
                  <a:cs typeface="+mn-lt"/>
                </a:rPr>
                <a:t>SkyScan</a:t>
              </a:r>
              <a:r>
                <a:rPr lang="en-US" sz="1800">
                  <a:ea typeface="+mn-lt"/>
                  <a:cs typeface="+mn-lt"/>
                </a:rPr>
                <a:t> 1276 </a:t>
              </a:r>
              <a:r>
                <a:rPr lang="en-US" sz="1800" err="1">
                  <a:ea typeface="+mn-lt"/>
                  <a:cs typeface="+mn-lt"/>
                </a:rPr>
                <a:t>microCT</a:t>
              </a:r>
              <a:r>
                <a:rPr lang="en-US" sz="1800">
                  <a:ea typeface="+mn-lt"/>
                  <a:cs typeface="+mn-lt"/>
                </a:rPr>
                <a:t>.</a:t>
              </a:r>
              <a:endParaRPr lang="en-US" b="1"/>
            </a:p>
          </p:txBody>
        </p:sp>
      </p:grpSp>
      <p:grpSp>
        <p:nvGrpSpPr>
          <p:cNvPr id="27" name="Group 26">
            <a:extLst>
              <a:ext uri="{FF2B5EF4-FFF2-40B4-BE49-F238E27FC236}">
                <a16:creationId xmlns:a16="http://schemas.microsoft.com/office/drawing/2014/main" id="{E8C82DFA-3EEA-B52C-4CDA-94C4EF1898AF}"/>
              </a:ext>
            </a:extLst>
          </p:cNvPr>
          <p:cNvGrpSpPr/>
          <p:nvPr/>
        </p:nvGrpSpPr>
        <p:grpSpPr>
          <a:xfrm>
            <a:off x="423260" y="3050759"/>
            <a:ext cx="8310193" cy="1331117"/>
            <a:chOff x="423260" y="3240278"/>
            <a:chExt cx="8310193" cy="1331117"/>
          </a:xfrm>
        </p:grpSpPr>
        <p:sp>
          <p:nvSpPr>
            <p:cNvPr id="14" name="TextBox 13">
              <a:extLst>
                <a:ext uri="{FF2B5EF4-FFF2-40B4-BE49-F238E27FC236}">
                  <a16:creationId xmlns:a16="http://schemas.microsoft.com/office/drawing/2014/main" id="{3C4046B6-D14D-5723-8E53-E27BDF31B092}"/>
                </a:ext>
              </a:extLst>
            </p:cNvPr>
            <p:cNvSpPr txBox="1"/>
            <p:nvPr/>
          </p:nvSpPr>
          <p:spPr>
            <a:xfrm>
              <a:off x="423261" y="324027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Samples</a:t>
              </a:r>
            </a:p>
          </p:txBody>
        </p:sp>
        <p:sp>
          <p:nvSpPr>
            <p:cNvPr id="16" name="TextBox 15">
              <a:extLst>
                <a:ext uri="{FF2B5EF4-FFF2-40B4-BE49-F238E27FC236}">
                  <a16:creationId xmlns:a16="http://schemas.microsoft.com/office/drawing/2014/main" id="{7429677B-C231-00B9-F6BD-04E3464CC422}"/>
                </a:ext>
              </a:extLst>
            </p:cNvPr>
            <p:cNvSpPr txBox="1"/>
            <p:nvPr/>
          </p:nvSpPr>
          <p:spPr>
            <a:xfrm>
              <a:off x="423260" y="3648065"/>
              <a:ext cx="8310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Materials: 3 samples of </a:t>
              </a:r>
              <a:r>
                <a:rPr lang="en-US" b="1"/>
                <a:t>Carbon Steel 1008 </a:t>
              </a:r>
              <a:r>
                <a:rPr lang="en-US"/>
                <a:t>&amp; </a:t>
              </a:r>
              <a:r>
                <a:rPr lang="en-US" b="1"/>
                <a:t>Stainless Steel 304 </a:t>
              </a:r>
              <a:r>
                <a:rPr lang="en-US"/>
                <a:t>each.</a:t>
              </a:r>
            </a:p>
            <a:p>
              <a:pPr marL="285750" indent="-285750">
                <a:buFont typeface="Arial" panose="020B0604020202020204" pitchFamily="34" charset="0"/>
                <a:buChar char="•"/>
              </a:pPr>
              <a:r>
                <a:rPr lang="en-US"/>
                <a:t>Dimensions: &lt;72mm diameter, &lt;300mm length (for </a:t>
              </a:r>
              <a:r>
                <a:rPr lang="en-US" err="1"/>
                <a:t>microCT</a:t>
              </a:r>
              <a:r>
                <a:rPr lang="en-US"/>
                <a:t> compatibility).</a:t>
              </a:r>
            </a:p>
            <a:p>
              <a:pPr marL="285750" indent="-285750">
                <a:buFont typeface="Arial" panose="020B0604020202020204" pitchFamily="34" charset="0"/>
                <a:buChar char="•"/>
              </a:pPr>
              <a:r>
                <a:rPr lang="en-US"/>
                <a:t>Resolution: </a:t>
              </a:r>
              <a:r>
                <a:rPr lang="en-US" sz="1800">
                  <a:ea typeface="+mn-lt"/>
                  <a:cs typeface="+mn-lt"/>
                </a:rPr>
                <a:t>6 µm with 12 mm diameter sample holder.</a:t>
              </a:r>
              <a:endParaRPr lang="en-US"/>
            </a:p>
          </p:txBody>
        </p:sp>
      </p:grpSp>
    </p:spTree>
    <p:extLst>
      <p:ext uri="{BB962C8B-B14F-4D97-AF65-F5344CB8AC3E}">
        <p14:creationId xmlns:p14="http://schemas.microsoft.com/office/powerpoint/2010/main" val="133450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8FAA-97BA-6094-C2F9-B1959016F1A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621EFCC-84CB-50B9-358A-F73A668DEC07}"/>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543C64-C588-E4DB-C10C-97C1EA5F6589}"/>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42B477-87BA-63E8-74CF-2F79EE02C67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06983BC-5F10-5224-6CBE-89E8D28271A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4" name="TextBox 3">
            <a:extLst>
              <a:ext uri="{FF2B5EF4-FFF2-40B4-BE49-F238E27FC236}">
                <a16:creationId xmlns:a16="http://schemas.microsoft.com/office/drawing/2014/main" id="{5FA06D75-2E7E-73A3-EBA7-390CC2D8812F}"/>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Reliability of Welds</a:t>
            </a:r>
            <a:endParaRPr lang="en-US" sz="3200">
              <a:solidFill>
                <a:schemeClr val="bg1"/>
              </a:solidFill>
              <a:latin typeface="+mj-lt"/>
            </a:endParaRPr>
          </a:p>
        </p:txBody>
      </p:sp>
      <p:grpSp>
        <p:nvGrpSpPr>
          <p:cNvPr id="25" name="Group 24">
            <a:extLst>
              <a:ext uri="{FF2B5EF4-FFF2-40B4-BE49-F238E27FC236}">
                <a16:creationId xmlns:a16="http://schemas.microsoft.com/office/drawing/2014/main" id="{A39E6CFD-D945-ACA7-5BBD-D641557B4745}"/>
              </a:ext>
            </a:extLst>
          </p:cNvPr>
          <p:cNvGrpSpPr/>
          <p:nvPr/>
        </p:nvGrpSpPr>
        <p:grpSpPr>
          <a:xfrm>
            <a:off x="423260" y="996890"/>
            <a:ext cx="8310193" cy="767788"/>
            <a:chOff x="423260" y="996890"/>
            <a:chExt cx="8310193" cy="767788"/>
          </a:xfrm>
        </p:grpSpPr>
        <p:sp>
          <p:nvSpPr>
            <p:cNvPr id="2" name="TextBox 1">
              <a:extLst>
                <a:ext uri="{FF2B5EF4-FFF2-40B4-BE49-F238E27FC236}">
                  <a16:creationId xmlns:a16="http://schemas.microsoft.com/office/drawing/2014/main" id="{D155968F-1B8D-25C5-A18A-ED7AA0174D69}"/>
                </a:ext>
              </a:extLst>
            </p:cNvPr>
            <p:cNvSpPr txBox="1"/>
            <p:nvPr/>
          </p:nvSpPr>
          <p:spPr>
            <a:xfrm>
              <a:off x="423261" y="996890"/>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Objective</a:t>
              </a:r>
            </a:p>
          </p:txBody>
        </p:sp>
        <p:sp>
          <p:nvSpPr>
            <p:cNvPr id="6" name="TextBox 5">
              <a:extLst>
                <a:ext uri="{FF2B5EF4-FFF2-40B4-BE49-F238E27FC236}">
                  <a16:creationId xmlns:a16="http://schemas.microsoft.com/office/drawing/2014/main" id="{7E7AAFA8-1B36-E8E4-8D22-9584C75434A9}"/>
                </a:ext>
              </a:extLst>
            </p:cNvPr>
            <p:cNvSpPr txBox="1"/>
            <p:nvPr/>
          </p:nvSpPr>
          <p:spPr>
            <a:xfrm>
              <a:off x="423260" y="1395346"/>
              <a:ext cx="8310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Assess </a:t>
              </a:r>
              <a:r>
                <a:rPr lang="en-US" b="1"/>
                <a:t>weld reliability</a:t>
              </a:r>
              <a:r>
                <a:rPr lang="en-US"/>
                <a:t> to detect internal defects impacting structural integrity. </a:t>
              </a:r>
              <a:endParaRPr lang="en-US" b="1"/>
            </a:p>
          </p:txBody>
        </p:sp>
      </p:grpSp>
      <p:grpSp>
        <p:nvGrpSpPr>
          <p:cNvPr id="26" name="Group 25">
            <a:extLst>
              <a:ext uri="{FF2B5EF4-FFF2-40B4-BE49-F238E27FC236}">
                <a16:creationId xmlns:a16="http://schemas.microsoft.com/office/drawing/2014/main" id="{BD663A33-82B6-11F8-3129-0C020E79F5AA}"/>
              </a:ext>
            </a:extLst>
          </p:cNvPr>
          <p:cNvGrpSpPr/>
          <p:nvPr/>
        </p:nvGrpSpPr>
        <p:grpSpPr>
          <a:xfrm>
            <a:off x="423260" y="2019159"/>
            <a:ext cx="8310193" cy="777119"/>
            <a:chOff x="423260" y="2003423"/>
            <a:chExt cx="8310193" cy="777119"/>
          </a:xfrm>
        </p:grpSpPr>
        <p:sp>
          <p:nvSpPr>
            <p:cNvPr id="8" name="TextBox 7">
              <a:extLst>
                <a:ext uri="{FF2B5EF4-FFF2-40B4-BE49-F238E27FC236}">
                  <a16:creationId xmlns:a16="http://schemas.microsoft.com/office/drawing/2014/main" id="{C53630DA-7B23-7262-5014-62971327EF51}"/>
                </a:ext>
              </a:extLst>
            </p:cNvPr>
            <p:cNvSpPr txBox="1"/>
            <p:nvPr/>
          </p:nvSpPr>
          <p:spPr>
            <a:xfrm>
              <a:off x="423261" y="2003423"/>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p>
          </p:txBody>
        </p:sp>
        <p:sp>
          <p:nvSpPr>
            <p:cNvPr id="10" name="TextBox 9">
              <a:extLst>
                <a:ext uri="{FF2B5EF4-FFF2-40B4-BE49-F238E27FC236}">
                  <a16:creationId xmlns:a16="http://schemas.microsoft.com/office/drawing/2014/main" id="{6E438E0F-16BC-020E-51BF-D7C5EB13CBEB}"/>
                </a:ext>
              </a:extLst>
            </p:cNvPr>
            <p:cNvSpPr txBox="1"/>
            <p:nvPr/>
          </p:nvSpPr>
          <p:spPr>
            <a:xfrm>
              <a:off x="423260" y="2411210"/>
              <a:ext cx="8310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ea typeface="+mn-lt"/>
                  <a:cs typeface="+mn-lt"/>
                </a:rPr>
                <a:t>X-ray </a:t>
              </a:r>
              <a:r>
                <a:rPr lang="en-US" sz="1800">
                  <a:ea typeface="+mn-lt"/>
                  <a:cs typeface="+mn-lt"/>
                </a:rPr>
                <a:t>micro-computed </a:t>
              </a:r>
              <a:r>
                <a:rPr lang="en-US" sz="1800" b="1">
                  <a:ea typeface="+mn-lt"/>
                  <a:cs typeface="+mn-lt"/>
                </a:rPr>
                <a:t>tomography</a:t>
              </a:r>
              <a:r>
                <a:rPr lang="en-US" sz="1800">
                  <a:ea typeface="+mn-lt"/>
                  <a:cs typeface="+mn-lt"/>
                </a:rPr>
                <a:t> (</a:t>
              </a:r>
              <a:r>
                <a:rPr lang="en-US" sz="1800" err="1">
                  <a:ea typeface="+mn-lt"/>
                  <a:cs typeface="+mn-lt"/>
                </a:rPr>
                <a:t>microCT</a:t>
              </a:r>
              <a:r>
                <a:rPr lang="en-US" sz="1800">
                  <a:ea typeface="+mn-lt"/>
                  <a:cs typeface="+mn-lt"/>
                </a:rPr>
                <a:t>) with </a:t>
              </a:r>
              <a:r>
                <a:rPr lang="en-US" sz="1800" err="1">
                  <a:ea typeface="+mn-lt"/>
                  <a:cs typeface="+mn-lt"/>
                </a:rPr>
                <a:t>SkyScan</a:t>
              </a:r>
              <a:r>
                <a:rPr lang="en-US" sz="1800">
                  <a:ea typeface="+mn-lt"/>
                  <a:cs typeface="+mn-lt"/>
                </a:rPr>
                <a:t> 1276 </a:t>
              </a:r>
              <a:r>
                <a:rPr lang="en-US" sz="1800" err="1">
                  <a:ea typeface="+mn-lt"/>
                  <a:cs typeface="+mn-lt"/>
                </a:rPr>
                <a:t>microCT</a:t>
              </a:r>
              <a:r>
                <a:rPr lang="en-US" sz="1800">
                  <a:ea typeface="+mn-lt"/>
                  <a:cs typeface="+mn-lt"/>
                </a:rPr>
                <a:t>.</a:t>
              </a:r>
              <a:endParaRPr lang="en-US" b="1"/>
            </a:p>
          </p:txBody>
        </p:sp>
      </p:grpSp>
      <p:grpSp>
        <p:nvGrpSpPr>
          <p:cNvPr id="27" name="Group 26">
            <a:extLst>
              <a:ext uri="{FF2B5EF4-FFF2-40B4-BE49-F238E27FC236}">
                <a16:creationId xmlns:a16="http://schemas.microsoft.com/office/drawing/2014/main" id="{28A97649-2EA6-851C-9B63-99EB65B6F566}"/>
              </a:ext>
            </a:extLst>
          </p:cNvPr>
          <p:cNvGrpSpPr/>
          <p:nvPr/>
        </p:nvGrpSpPr>
        <p:grpSpPr>
          <a:xfrm>
            <a:off x="423260" y="3050759"/>
            <a:ext cx="8310193" cy="1331117"/>
            <a:chOff x="423260" y="3240278"/>
            <a:chExt cx="8310193" cy="1331117"/>
          </a:xfrm>
        </p:grpSpPr>
        <p:sp>
          <p:nvSpPr>
            <p:cNvPr id="14" name="TextBox 13">
              <a:extLst>
                <a:ext uri="{FF2B5EF4-FFF2-40B4-BE49-F238E27FC236}">
                  <a16:creationId xmlns:a16="http://schemas.microsoft.com/office/drawing/2014/main" id="{C0946CB2-652F-4C2D-8A38-E2530D1E21D6}"/>
                </a:ext>
              </a:extLst>
            </p:cNvPr>
            <p:cNvSpPr txBox="1"/>
            <p:nvPr/>
          </p:nvSpPr>
          <p:spPr>
            <a:xfrm>
              <a:off x="423261" y="324027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Samples</a:t>
              </a:r>
            </a:p>
          </p:txBody>
        </p:sp>
        <p:sp>
          <p:nvSpPr>
            <p:cNvPr id="16" name="TextBox 15">
              <a:extLst>
                <a:ext uri="{FF2B5EF4-FFF2-40B4-BE49-F238E27FC236}">
                  <a16:creationId xmlns:a16="http://schemas.microsoft.com/office/drawing/2014/main" id="{B1B0FF95-940C-1A1C-585B-4578892D646C}"/>
                </a:ext>
              </a:extLst>
            </p:cNvPr>
            <p:cNvSpPr txBox="1"/>
            <p:nvPr/>
          </p:nvSpPr>
          <p:spPr>
            <a:xfrm>
              <a:off x="423260" y="3648065"/>
              <a:ext cx="8310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Materials: 3 samples of </a:t>
              </a:r>
              <a:r>
                <a:rPr lang="en-US" b="1"/>
                <a:t>Carbon Steel 1008 </a:t>
              </a:r>
              <a:r>
                <a:rPr lang="en-US"/>
                <a:t>&amp; </a:t>
              </a:r>
              <a:r>
                <a:rPr lang="en-US" b="1"/>
                <a:t>Stainless Steel 304 </a:t>
              </a:r>
              <a:r>
                <a:rPr lang="en-US"/>
                <a:t>each.</a:t>
              </a:r>
            </a:p>
            <a:p>
              <a:pPr marL="285750" indent="-285750">
                <a:buFont typeface="Arial" panose="020B0604020202020204" pitchFamily="34" charset="0"/>
                <a:buChar char="•"/>
              </a:pPr>
              <a:r>
                <a:rPr lang="en-US"/>
                <a:t>Dimensions: &lt;72mm diameter, &lt;300mm length (for </a:t>
              </a:r>
              <a:r>
                <a:rPr lang="en-US" err="1"/>
                <a:t>microCT</a:t>
              </a:r>
              <a:r>
                <a:rPr lang="en-US"/>
                <a:t> compatibility).</a:t>
              </a:r>
            </a:p>
            <a:p>
              <a:pPr marL="285750" indent="-285750">
                <a:buFont typeface="Arial" panose="020B0604020202020204" pitchFamily="34" charset="0"/>
                <a:buChar char="•"/>
              </a:pPr>
              <a:r>
                <a:rPr lang="en-US"/>
                <a:t>Resolution: </a:t>
              </a:r>
              <a:r>
                <a:rPr lang="en-US" sz="1800">
                  <a:ea typeface="+mn-lt"/>
                  <a:cs typeface="+mn-lt"/>
                </a:rPr>
                <a:t>6 µm with 12 mm diameter sample holder.</a:t>
              </a:r>
              <a:endParaRPr lang="en-US"/>
            </a:p>
          </p:txBody>
        </p:sp>
      </p:grpSp>
      <p:grpSp>
        <p:nvGrpSpPr>
          <p:cNvPr id="28" name="Group 27">
            <a:extLst>
              <a:ext uri="{FF2B5EF4-FFF2-40B4-BE49-F238E27FC236}">
                <a16:creationId xmlns:a16="http://schemas.microsoft.com/office/drawing/2014/main" id="{06B9AFDC-3883-45BF-DF83-EC6BD3677DFA}"/>
              </a:ext>
            </a:extLst>
          </p:cNvPr>
          <p:cNvGrpSpPr/>
          <p:nvPr/>
        </p:nvGrpSpPr>
        <p:grpSpPr>
          <a:xfrm>
            <a:off x="423259" y="4636358"/>
            <a:ext cx="8310193" cy="1331117"/>
            <a:chOff x="423259" y="4636358"/>
            <a:chExt cx="8310193" cy="1331117"/>
          </a:xfrm>
        </p:grpSpPr>
        <p:sp>
          <p:nvSpPr>
            <p:cNvPr id="20" name="TextBox 19">
              <a:extLst>
                <a:ext uri="{FF2B5EF4-FFF2-40B4-BE49-F238E27FC236}">
                  <a16:creationId xmlns:a16="http://schemas.microsoft.com/office/drawing/2014/main" id="{9AEAFFE1-D5B5-24F9-5C31-D7AF54EF714D}"/>
                </a:ext>
              </a:extLst>
            </p:cNvPr>
            <p:cNvSpPr txBox="1"/>
            <p:nvPr/>
          </p:nvSpPr>
          <p:spPr>
            <a:xfrm>
              <a:off x="423260" y="463635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Scanning Process</a:t>
              </a:r>
            </a:p>
          </p:txBody>
        </p:sp>
        <p:sp>
          <p:nvSpPr>
            <p:cNvPr id="24" name="TextBox 23">
              <a:extLst>
                <a:ext uri="{FF2B5EF4-FFF2-40B4-BE49-F238E27FC236}">
                  <a16:creationId xmlns:a16="http://schemas.microsoft.com/office/drawing/2014/main" id="{E5ABDD23-0011-59A5-40AF-42AB9A2CD7BE}"/>
                </a:ext>
              </a:extLst>
            </p:cNvPr>
            <p:cNvSpPr txBox="1"/>
            <p:nvPr/>
          </p:nvSpPr>
          <p:spPr>
            <a:xfrm>
              <a:off x="423259" y="5044145"/>
              <a:ext cx="8310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Equipment: </a:t>
              </a:r>
              <a:r>
                <a:rPr lang="en-US" sz="1800" err="1">
                  <a:ea typeface="+mn-lt"/>
                  <a:cs typeface="+mn-lt"/>
                </a:rPr>
                <a:t>SkyScan</a:t>
              </a:r>
              <a:r>
                <a:rPr lang="en-US" sz="1800">
                  <a:ea typeface="+mn-lt"/>
                  <a:cs typeface="+mn-lt"/>
                </a:rPr>
                <a:t> 1276 </a:t>
              </a:r>
              <a:r>
                <a:rPr lang="en-US" sz="1800" err="1">
                  <a:ea typeface="+mn-lt"/>
                  <a:cs typeface="+mn-lt"/>
                </a:rPr>
                <a:t>microCT</a:t>
              </a:r>
              <a:r>
                <a:rPr lang="en-US" sz="1800">
                  <a:ea typeface="+mn-lt"/>
                  <a:cs typeface="+mn-lt"/>
                </a:rPr>
                <a:t> for high-precision imaging.</a:t>
              </a:r>
              <a:endParaRPr lang="en-US" sz="1800"/>
            </a:p>
            <a:p>
              <a:pPr marL="285750" indent="-285750">
                <a:buFont typeface="Arial" panose="020B0604020202020204" pitchFamily="34" charset="0"/>
                <a:buChar char="•"/>
              </a:pPr>
              <a:r>
                <a:rPr lang="en-US"/>
                <a:t>Set-up: </a:t>
              </a:r>
              <a:r>
                <a:rPr lang="en-US" sz="1800">
                  <a:ea typeface="+mn-lt"/>
                  <a:cs typeface="+mn-lt"/>
                </a:rPr>
                <a:t>full 360° rotation with X-ray tube and detector around the sample.</a:t>
              </a:r>
            </a:p>
            <a:p>
              <a:pPr marL="285750" indent="-285750">
                <a:buFont typeface="Arial" panose="020B0604020202020204" pitchFamily="34" charset="0"/>
                <a:buChar char="•"/>
              </a:pPr>
              <a:r>
                <a:rPr lang="en-US">
                  <a:ea typeface="+mn-lt"/>
                  <a:cs typeface="+mn-lt"/>
                </a:rPr>
                <a:t>Time per scan: </a:t>
              </a:r>
              <a:r>
                <a:rPr lang="en-US" sz="1800">
                  <a:ea typeface="+mn-lt"/>
                  <a:cs typeface="+mn-lt"/>
                </a:rPr>
                <a:t>approximately 5 minutes per sample.</a:t>
              </a:r>
              <a:endParaRPr lang="en-US"/>
            </a:p>
          </p:txBody>
        </p:sp>
      </p:grpSp>
      <p:pic>
        <p:nvPicPr>
          <p:cNvPr id="3" name="Picture 2" descr="A white object in the dark&#10;&#10;Description automatically generated">
            <a:extLst>
              <a:ext uri="{FF2B5EF4-FFF2-40B4-BE49-F238E27FC236}">
                <a16:creationId xmlns:a16="http://schemas.microsoft.com/office/drawing/2014/main" id="{6D70C707-1E14-CA91-1E60-7954E4CF35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9563934" y="2929320"/>
            <a:ext cx="2286000" cy="1733550"/>
          </a:xfrm>
          <a:prstGeom prst="rect">
            <a:avLst/>
          </a:prstGeom>
        </p:spPr>
      </p:pic>
      <p:pic>
        <p:nvPicPr>
          <p:cNvPr id="17" name="Picture 16" descr="A white object with a black background&#10;&#10;Description automatically generated">
            <a:extLst>
              <a:ext uri="{FF2B5EF4-FFF2-40B4-BE49-F238E27FC236}">
                <a16:creationId xmlns:a16="http://schemas.microsoft.com/office/drawing/2014/main" id="{8C6B7F0C-8A99-5B40-F389-5B8D723B61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3934" y="4577284"/>
            <a:ext cx="2286000" cy="1752600"/>
          </a:xfrm>
          <a:prstGeom prst="rect">
            <a:avLst/>
          </a:prstGeom>
        </p:spPr>
      </p:pic>
      <p:pic>
        <p:nvPicPr>
          <p:cNvPr id="19" name="Picture 18" descr="A white object with a black background&#10;&#10;Description automatically generated">
            <a:extLst>
              <a:ext uri="{FF2B5EF4-FFF2-40B4-BE49-F238E27FC236}">
                <a16:creationId xmlns:a16="http://schemas.microsoft.com/office/drawing/2014/main" id="{9A65A07E-E951-ED58-1A9D-4045CEA681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564733" y="1199524"/>
            <a:ext cx="2289962" cy="1733550"/>
          </a:xfrm>
          <a:prstGeom prst="rect">
            <a:avLst/>
          </a:prstGeom>
        </p:spPr>
      </p:pic>
      <p:sp>
        <p:nvSpPr>
          <p:cNvPr id="29" name="TextBox 28">
            <a:extLst>
              <a:ext uri="{FF2B5EF4-FFF2-40B4-BE49-F238E27FC236}">
                <a16:creationId xmlns:a16="http://schemas.microsoft.com/office/drawing/2014/main" id="{12150EF8-BB15-6E11-4BBF-BD9869F083BD}"/>
              </a:ext>
            </a:extLst>
          </p:cNvPr>
          <p:cNvSpPr txBox="1"/>
          <p:nvPr/>
        </p:nvSpPr>
        <p:spPr>
          <a:xfrm>
            <a:off x="9335334" y="714166"/>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Standard Side Views of  Volume Rendering of Samples 1, 2, and 3</a:t>
            </a:r>
            <a:endParaRPr lang="en-US">
              <a:latin typeface="Aptos"/>
            </a:endParaRPr>
          </a:p>
        </p:txBody>
      </p:sp>
      <p:sp>
        <p:nvSpPr>
          <p:cNvPr id="30" name="TextBox 29">
            <a:extLst>
              <a:ext uri="{FF2B5EF4-FFF2-40B4-BE49-F238E27FC236}">
                <a16:creationId xmlns:a16="http://schemas.microsoft.com/office/drawing/2014/main" id="{670D6CA5-1D63-A444-7535-40FC7E2691E1}"/>
              </a:ext>
            </a:extLst>
          </p:cNvPr>
          <p:cNvSpPr txBox="1"/>
          <p:nvPr/>
        </p:nvSpPr>
        <p:spPr>
          <a:xfrm rot="-5400000">
            <a:off x="7961509" y="184326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1</a:t>
            </a:r>
            <a:endParaRPr lang="en-US">
              <a:latin typeface="Aptos"/>
            </a:endParaRPr>
          </a:p>
        </p:txBody>
      </p:sp>
      <p:sp>
        <p:nvSpPr>
          <p:cNvPr id="31" name="TextBox 30">
            <a:extLst>
              <a:ext uri="{FF2B5EF4-FFF2-40B4-BE49-F238E27FC236}">
                <a16:creationId xmlns:a16="http://schemas.microsoft.com/office/drawing/2014/main" id="{B293A666-BA1A-0E64-D50B-D0289E8CBD97}"/>
              </a:ext>
            </a:extLst>
          </p:cNvPr>
          <p:cNvSpPr txBox="1"/>
          <p:nvPr/>
        </p:nvSpPr>
        <p:spPr>
          <a:xfrm rot="-5400000">
            <a:off x="7961509" y="365092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2</a:t>
            </a:r>
            <a:endParaRPr lang="en-US">
              <a:latin typeface="Aptos"/>
            </a:endParaRPr>
          </a:p>
        </p:txBody>
      </p:sp>
      <p:sp>
        <p:nvSpPr>
          <p:cNvPr id="32" name="TextBox 31">
            <a:extLst>
              <a:ext uri="{FF2B5EF4-FFF2-40B4-BE49-F238E27FC236}">
                <a16:creationId xmlns:a16="http://schemas.microsoft.com/office/drawing/2014/main" id="{4BFB1E5C-0729-D938-CAB8-0633CB74A077}"/>
              </a:ext>
            </a:extLst>
          </p:cNvPr>
          <p:cNvSpPr txBox="1"/>
          <p:nvPr/>
        </p:nvSpPr>
        <p:spPr>
          <a:xfrm rot="-5400000">
            <a:off x="7961509" y="531397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cs typeface="Times New Roman"/>
              </a:rPr>
              <a:t>Samples 3</a:t>
            </a:r>
            <a:endParaRPr lang="en-US">
              <a:latin typeface="Aptos"/>
            </a:endParaRPr>
          </a:p>
        </p:txBody>
      </p:sp>
    </p:spTree>
    <p:extLst>
      <p:ext uri="{BB962C8B-B14F-4D97-AF65-F5344CB8AC3E}">
        <p14:creationId xmlns:p14="http://schemas.microsoft.com/office/powerpoint/2010/main" val="595225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186A3-7CBF-7439-0882-C10D058C9B73}"/>
            </a:ext>
          </a:extLst>
        </p:cNvPr>
        <p:cNvGrpSpPr/>
        <p:nvPr/>
      </p:nvGrpSpPr>
      <p:grpSpPr>
        <a:xfrm>
          <a:off x="0" y="0"/>
          <a:ext cx="0" cy="0"/>
          <a:chOff x="0" y="0"/>
          <a:chExt cx="0" cy="0"/>
        </a:xfrm>
      </p:grpSpPr>
      <p:pic>
        <p:nvPicPr>
          <p:cNvPr id="6" name="Picture 5" descr="A black and white image of a car&#10;&#10;Description automatically generated">
            <a:extLst>
              <a:ext uri="{FF2B5EF4-FFF2-40B4-BE49-F238E27FC236}">
                <a16:creationId xmlns:a16="http://schemas.microsoft.com/office/drawing/2014/main" id="{AAF31157-0AA0-A68D-7A6A-459E747F1A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8313" y="1043648"/>
            <a:ext cx="2564101" cy="1683770"/>
          </a:xfrm>
          <a:prstGeom prst="rect">
            <a:avLst/>
          </a:prstGeom>
        </p:spPr>
      </p:pic>
      <p:pic>
        <p:nvPicPr>
          <p:cNvPr id="4" name="Picture 3" descr="A black rectangular object with a yellow border&#10;&#10;Description automatically generated">
            <a:extLst>
              <a:ext uri="{FF2B5EF4-FFF2-40B4-BE49-F238E27FC236}">
                <a16:creationId xmlns:a16="http://schemas.microsoft.com/office/drawing/2014/main" id="{97B7C95A-A716-FFDC-E1B2-D5DA8F92B78F}"/>
              </a:ext>
            </a:extLst>
          </p:cNvPr>
          <p:cNvPicPr>
            <a:picLocks noChangeAspect="1"/>
          </p:cNvPicPr>
          <p:nvPr/>
        </p:nvPicPr>
        <p:blipFill>
          <a:blip r:embed="rId3" cstate="screen">
            <a:extLst>
              <a:ext uri="{28A0092B-C50C-407E-A947-70E740481C1C}">
                <a14:useLocalDpi xmlns:a14="http://schemas.microsoft.com/office/drawing/2010/main"/>
              </a:ext>
            </a:extLst>
          </a:blip>
          <a:srcRect l="13458" t="14607" r="14784" b="279"/>
          <a:stretch/>
        </p:blipFill>
        <p:spPr>
          <a:xfrm>
            <a:off x="9508313" y="2602782"/>
            <a:ext cx="2572978" cy="2249469"/>
          </a:xfrm>
          <a:prstGeom prst="rect">
            <a:avLst/>
          </a:prstGeom>
        </p:spPr>
      </p:pic>
      <p:sp>
        <p:nvSpPr>
          <p:cNvPr id="9" name="Rectangle 8">
            <a:extLst>
              <a:ext uri="{FF2B5EF4-FFF2-40B4-BE49-F238E27FC236}">
                <a16:creationId xmlns:a16="http://schemas.microsoft.com/office/drawing/2014/main" id="{37A0B35B-9BDC-07ED-C13B-E6E683728807}"/>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2E91A6-5C9A-691C-151D-693E17153F2A}"/>
              </a:ext>
            </a:extLst>
          </p:cNvPr>
          <p:cNvSpPr/>
          <p:nvPr/>
        </p:nvSpPr>
        <p:spPr>
          <a:xfrm>
            <a:off x="-12700" y="-25034"/>
            <a:ext cx="12217400" cy="734898"/>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5313C3-9D1C-4376-0B57-B64AB019BEF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2492AB-3F1F-A644-3606-621891D9A39B}"/>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2" name="Picture 1" descr="A black and white image of a triangle&#10;&#10;Description automatically generated">
            <a:extLst>
              <a:ext uri="{FF2B5EF4-FFF2-40B4-BE49-F238E27FC236}">
                <a16:creationId xmlns:a16="http://schemas.microsoft.com/office/drawing/2014/main" id="{5CCF4412-0831-C5D6-2DCA-83B6F001B7D4}"/>
              </a:ext>
            </a:extLst>
          </p:cNvPr>
          <p:cNvPicPr>
            <a:picLocks noChangeAspect="1"/>
          </p:cNvPicPr>
          <p:nvPr/>
        </p:nvPicPr>
        <p:blipFill>
          <a:blip r:embed="rId4" cstate="screen">
            <a:extLst>
              <a:ext uri="{28A0092B-C50C-407E-A947-70E740481C1C}">
                <a14:useLocalDpi xmlns:a14="http://schemas.microsoft.com/office/drawing/2010/main"/>
              </a:ext>
            </a:extLst>
          </a:blip>
          <a:srcRect l="-65" t="9550" r="32042" b="24410"/>
          <a:stretch/>
        </p:blipFill>
        <p:spPr>
          <a:xfrm>
            <a:off x="9505736" y="4546802"/>
            <a:ext cx="2569639" cy="1930722"/>
          </a:xfrm>
          <a:prstGeom prst="rect">
            <a:avLst/>
          </a:prstGeom>
        </p:spPr>
      </p:pic>
      <p:sp>
        <p:nvSpPr>
          <p:cNvPr id="8" name="Oval 7">
            <a:extLst>
              <a:ext uri="{FF2B5EF4-FFF2-40B4-BE49-F238E27FC236}">
                <a16:creationId xmlns:a16="http://schemas.microsoft.com/office/drawing/2014/main" id="{FFBE663A-E160-9AE6-59ED-7DFB21950D11}"/>
              </a:ext>
            </a:extLst>
          </p:cNvPr>
          <p:cNvSpPr/>
          <p:nvPr/>
        </p:nvSpPr>
        <p:spPr>
          <a:xfrm>
            <a:off x="10416689" y="1338669"/>
            <a:ext cx="352235" cy="35728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08144F-8BD9-6F5B-81F5-B6CF51E550BB}"/>
              </a:ext>
            </a:extLst>
          </p:cNvPr>
          <p:cNvSpPr/>
          <p:nvPr/>
        </p:nvSpPr>
        <p:spPr>
          <a:xfrm>
            <a:off x="10592921" y="2959151"/>
            <a:ext cx="363359" cy="34616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D2DAE7-7AF5-39AA-1083-34A3C5FC400F}"/>
              </a:ext>
            </a:extLst>
          </p:cNvPr>
          <p:cNvSpPr/>
          <p:nvPr/>
        </p:nvSpPr>
        <p:spPr>
          <a:xfrm>
            <a:off x="11167563" y="4970683"/>
            <a:ext cx="385607" cy="3906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C01D9D9-8328-1609-B458-39E46C7C5C6A}"/>
              </a:ext>
            </a:extLst>
          </p:cNvPr>
          <p:cNvSpPr txBox="1"/>
          <p:nvPr/>
        </p:nvSpPr>
        <p:spPr>
          <a:xfrm>
            <a:off x="9357583" y="647422"/>
            <a:ext cx="29434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Aptos"/>
                <a:ea typeface="+mn-lt"/>
                <a:cs typeface="Times New Roman"/>
              </a:rPr>
              <a:t>Sample 1 Slice Views of Volume Rendering of Porosity Defect </a:t>
            </a:r>
            <a:endParaRPr lang="en-US" sz="1200" b="1">
              <a:latin typeface="Aptos"/>
              <a:cs typeface="Times New Roman"/>
            </a:endParaRPr>
          </a:p>
        </p:txBody>
      </p:sp>
      <p:sp>
        <p:nvSpPr>
          <p:cNvPr id="20" name="TextBox 19">
            <a:extLst>
              <a:ext uri="{FF2B5EF4-FFF2-40B4-BE49-F238E27FC236}">
                <a16:creationId xmlns:a16="http://schemas.microsoft.com/office/drawing/2014/main" id="{D1552CB3-11CC-730C-EC36-17BA31F586B5}"/>
              </a:ext>
            </a:extLst>
          </p:cNvPr>
          <p:cNvSpPr txBox="1"/>
          <p:nvPr/>
        </p:nvSpPr>
        <p:spPr>
          <a:xfrm rot="-5400000">
            <a:off x="8028254" y="1823980"/>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latin typeface="Aptos"/>
                <a:cs typeface="Times New Roman"/>
              </a:rPr>
              <a:t>High Exposure Side Slice Vie </a:t>
            </a:r>
            <a:endParaRPr lang="en-US" sz="800">
              <a:latin typeface="Aptos"/>
            </a:endParaRPr>
          </a:p>
        </p:txBody>
      </p:sp>
      <p:sp>
        <p:nvSpPr>
          <p:cNvPr id="22" name="TextBox 21">
            <a:extLst>
              <a:ext uri="{FF2B5EF4-FFF2-40B4-BE49-F238E27FC236}">
                <a16:creationId xmlns:a16="http://schemas.microsoft.com/office/drawing/2014/main" id="{141838EF-8D69-DCA5-0C13-9132A156651D}"/>
              </a:ext>
            </a:extLst>
          </p:cNvPr>
          <p:cNvSpPr txBox="1"/>
          <p:nvPr/>
        </p:nvSpPr>
        <p:spPr>
          <a:xfrm rot="-5400000">
            <a:off x="8033815" y="361495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latin typeface="Aptos"/>
                <a:cs typeface="Times New Roman"/>
              </a:rPr>
              <a:t>Low Exposure Side Slive View</a:t>
            </a:r>
            <a:endParaRPr lang="en-US" sz="800"/>
          </a:p>
        </p:txBody>
      </p:sp>
      <p:sp>
        <p:nvSpPr>
          <p:cNvPr id="23" name="TextBox 22">
            <a:extLst>
              <a:ext uri="{FF2B5EF4-FFF2-40B4-BE49-F238E27FC236}">
                <a16:creationId xmlns:a16="http://schemas.microsoft.com/office/drawing/2014/main" id="{BA8CD39F-95E9-B993-DB19-99670730C872}"/>
              </a:ext>
            </a:extLst>
          </p:cNvPr>
          <p:cNvSpPr txBox="1"/>
          <p:nvPr/>
        </p:nvSpPr>
        <p:spPr>
          <a:xfrm rot="-5400000">
            <a:off x="8017129" y="5378126"/>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b="1">
                <a:latin typeface="Aptos"/>
                <a:cs typeface="Times New Roman"/>
              </a:rPr>
              <a:t>Double  Slive Orthogonal View</a:t>
            </a:r>
            <a:endParaRPr lang="en-US" sz="800"/>
          </a:p>
        </p:txBody>
      </p:sp>
      <p:sp>
        <p:nvSpPr>
          <p:cNvPr id="5" name="TextBox 4">
            <a:extLst>
              <a:ext uri="{FF2B5EF4-FFF2-40B4-BE49-F238E27FC236}">
                <a16:creationId xmlns:a16="http://schemas.microsoft.com/office/drawing/2014/main" id="{77E675C6-0AAB-6F1E-C046-46E70031B9E9}"/>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Reliability of Welds</a:t>
            </a:r>
            <a:endParaRPr lang="en-US" sz="3200">
              <a:solidFill>
                <a:schemeClr val="bg1"/>
              </a:solidFill>
              <a:latin typeface="+mj-lt"/>
            </a:endParaRPr>
          </a:p>
        </p:txBody>
      </p:sp>
      <p:grpSp>
        <p:nvGrpSpPr>
          <p:cNvPr id="26" name="Group 25">
            <a:extLst>
              <a:ext uri="{FF2B5EF4-FFF2-40B4-BE49-F238E27FC236}">
                <a16:creationId xmlns:a16="http://schemas.microsoft.com/office/drawing/2014/main" id="{4D456AEC-8370-90CE-4475-900C46822CC2}"/>
              </a:ext>
            </a:extLst>
          </p:cNvPr>
          <p:cNvGrpSpPr/>
          <p:nvPr/>
        </p:nvGrpSpPr>
        <p:grpSpPr>
          <a:xfrm>
            <a:off x="423258" y="1091146"/>
            <a:ext cx="8640272" cy="1331117"/>
            <a:chOff x="423260" y="3240278"/>
            <a:chExt cx="8640272" cy="1331117"/>
          </a:xfrm>
        </p:grpSpPr>
        <p:sp>
          <p:nvSpPr>
            <p:cNvPr id="27" name="TextBox 26">
              <a:extLst>
                <a:ext uri="{FF2B5EF4-FFF2-40B4-BE49-F238E27FC236}">
                  <a16:creationId xmlns:a16="http://schemas.microsoft.com/office/drawing/2014/main" id="{2D8ACE2B-18B8-989E-9A70-DC31231482A9}"/>
                </a:ext>
              </a:extLst>
            </p:cNvPr>
            <p:cNvSpPr txBox="1"/>
            <p:nvPr/>
          </p:nvSpPr>
          <p:spPr>
            <a:xfrm>
              <a:off x="423261" y="324027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Image Analysis with Amira Software</a:t>
              </a:r>
            </a:p>
          </p:txBody>
        </p:sp>
        <p:sp>
          <p:nvSpPr>
            <p:cNvPr id="28" name="TextBox 27">
              <a:extLst>
                <a:ext uri="{FF2B5EF4-FFF2-40B4-BE49-F238E27FC236}">
                  <a16:creationId xmlns:a16="http://schemas.microsoft.com/office/drawing/2014/main" id="{1CD3CD85-F946-1395-5DDD-102F7A0101DA}"/>
                </a:ext>
              </a:extLst>
            </p:cNvPr>
            <p:cNvSpPr txBox="1"/>
            <p:nvPr/>
          </p:nvSpPr>
          <p:spPr>
            <a:xfrm>
              <a:off x="423260" y="3648065"/>
              <a:ext cx="86402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1" indent="-285750">
                <a:buFont typeface="Arial" panose="020B0604020202020204" pitchFamily="34" charset="0"/>
                <a:buChar char="•"/>
              </a:pPr>
              <a:r>
                <a:rPr lang="en-US">
                  <a:ea typeface="+mn-lt"/>
                  <a:cs typeface="+mn-lt"/>
                </a:rPr>
                <a:t>Defect Detection: Isolation of internal defects (e.g., cracks, porosity) within welds.</a:t>
              </a:r>
            </a:p>
            <a:p>
              <a:pPr marL="285750" lvl="1" indent="-285750">
                <a:buFont typeface="Arial" panose="020B0604020202020204" pitchFamily="34" charset="0"/>
                <a:buChar char="•"/>
              </a:pPr>
              <a:r>
                <a:rPr lang="en-US">
                  <a:ea typeface="+mn-lt"/>
                  <a:cs typeface="+mn-lt"/>
                </a:rPr>
                <a:t>3D Dataset Alignment: Comparative analysis across samples.</a:t>
              </a:r>
            </a:p>
            <a:p>
              <a:pPr marL="285750" lvl="1" indent="-285750">
                <a:buFont typeface="Arial" panose="020B0604020202020204" pitchFamily="34" charset="0"/>
                <a:buChar char="•"/>
              </a:pPr>
              <a:r>
                <a:rPr lang="en-US">
                  <a:ea typeface="+mn-lt"/>
                  <a:cs typeface="+mn-lt"/>
                </a:rPr>
                <a:t>Visualization: High-resolution 3D renderings to assess defect distribution.</a:t>
              </a:r>
            </a:p>
          </p:txBody>
        </p:sp>
      </p:grpSp>
      <p:grpSp>
        <p:nvGrpSpPr>
          <p:cNvPr id="29" name="Group 28">
            <a:extLst>
              <a:ext uri="{FF2B5EF4-FFF2-40B4-BE49-F238E27FC236}">
                <a16:creationId xmlns:a16="http://schemas.microsoft.com/office/drawing/2014/main" id="{0FC61543-0799-3B7F-932D-760C6639BF37}"/>
              </a:ext>
            </a:extLst>
          </p:cNvPr>
          <p:cNvGrpSpPr/>
          <p:nvPr/>
        </p:nvGrpSpPr>
        <p:grpSpPr>
          <a:xfrm>
            <a:off x="423259" y="2607630"/>
            <a:ext cx="8551059" cy="1331117"/>
            <a:chOff x="423259" y="4636358"/>
            <a:chExt cx="8551059" cy="1331117"/>
          </a:xfrm>
        </p:grpSpPr>
        <p:sp>
          <p:nvSpPr>
            <p:cNvPr id="30" name="TextBox 29">
              <a:extLst>
                <a:ext uri="{FF2B5EF4-FFF2-40B4-BE49-F238E27FC236}">
                  <a16:creationId xmlns:a16="http://schemas.microsoft.com/office/drawing/2014/main" id="{C0386A9B-9A3D-1BD1-8E53-BBA25D9582A6}"/>
                </a:ext>
              </a:extLst>
            </p:cNvPr>
            <p:cNvSpPr txBox="1"/>
            <p:nvPr/>
          </p:nvSpPr>
          <p:spPr>
            <a:xfrm>
              <a:off x="423260" y="463635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Results</a:t>
              </a:r>
            </a:p>
          </p:txBody>
        </p:sp>
        <p:sp>
          <p:nvSpPr>
            <p:cNvPr id="31" name="TextBox 30">
              <a:extLst>
                <a:ext uri="{FF2B5EF4-FFF2-40B4-BE49-F238E27FC236}">
                  <a16:creationId xmlns:a16="http://schemas.microsoft.com/office/drawing/2014/main" id="{1A75D5D8-145E-8424-AA59-6F143C2B7320}"/>
                </a:ext>
              </a:extLst>
            </p:cNvPr>
            <p:cNvSpPr txBox="1"/>
            <p:nvPr/>
          </p:nvSpPr>
          <p:spPr>
            <a:xfrm>
              <a:off x="423259" y="5044145"/>
              <a:ext cx="8551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1" indent="-342900">
                <a:buFont typeface="Arial" panose="020B0604020202020204" pitchFamily="34" charset="0"/>
                <a:buChar char="•"/>
              </a:pPr>
              <a:r>
                <a:rPr lang="en-US">
                  <a:ea typeface="+mn-lt"/>
                  <a:cs typeface="+mn-lt"/>
                </a:rPr>
                <a:t>Sample 1: Porosity defect at the metal joint due to trapped air during welding.</a:t>
              </a:r>
            </a:p>
            <a:p>
              <a:pPr marL="342900" lvl="1" indent="-342900">
                <a:buFont typeface="Arial" panose="020B0604020202020204" pitchFamily="34" charset="0"/>
                <a:buChar char="•"/>
              </a:pPr>
              <a:r>
                <a:rPr lang="en-US">
                  <a:ea typeface="+mn-lt"/>
                  <a:cs typeface="+mn-lt"/>
                </a:rPr>
                <a:t>Samples 2 &amp; 3: No detectable defects.</a:t>
              </a:r>
            </a:p>
            <a:p>
              <a:pPr marL="342900" lvl="1" indent="-342900">
                <a:buFont typeface="Arial" panose="020B0604020202020204" pitchFamily="34" charset="0"/>
                <a:buChar char="•"/>
              </a:pPr>
              <a:r>
                <a:rPr lang="en-US">
                  <a:ea typeface="+mn-lt"/>
                  <a:cs typeface="+mn-lt"/>
                </a:rPr>
                <a:t>Visuals: 3D renderings and defect snapshots along XYZ planes.</a:t>
              </a:r>
            </a:p>
          </p:txBody>
        </p:sp>
      </p:grpSp>
      <p:graphicFrame>
        <p:nvGraphicFramePr>
          <p:cNvPr id="32" name="Table 31">
            <a:extLst>
              <a:ext uri="{FF2B5EF4-FFF2-40B4-BE49-F238E27FC236}">
                <a16:creationId xmlns:a16="http://schemas.microsoft.com/office/drawing/2014/main" id="{40FE19AF-33A1-57AC-5803-A1625858469F}"/>
              </a:ext>
            </a:extLst>
          </p:cNvPr>
          <p:cNvGraphicFramePr>
            <a:graphicFrameLocks noGrp="1"/>
          </p:cNvGraphicFramePr>
          <p:nvPr/>
        </p:nvGraphicFramePr>
        <p:xfrm>
          <a:off x="571423" y="4579720"/>
          <a:ext cx="8138161" cy="1554480"/>
        </p:xfrm>
        <a:graphic>
          <a:graphicData uri="http://schemas.openxmlformats.org/drawingml/2006/table">
            <a:tbl>
              <a:tblPr bandRow="1">
                <a:tableStyleId>{5C22544A-7EE6-4342-B048-85BDC9FD1C3A}</a:tableStyleId>
              </a:tblPr>
              <a:tblGrid>
                <a:gridCol w="1691454">
                  <a:extLst>
                    <a:ext uri="{9D8B030D-6E8A-4147-A177-3AD203B41FA5}">
                      <a16:colId xmlns:a16="http://schemas.microsoft.com/office/drawing/2014/main" val="1833618090"/>
                    </a:ext>
                  </a:extLst>
                </a:gridCol>
                <a:gridCol w="1785781">
                  <a:extLst>
                    <a:ext uri="{9D8B030D-6E8A-4147-A177-3AD203B41FA5}">
                      <a16:colId xmlns:a16="http://schemas.microsoft.com/office/drawing/2014/main" val="3776619798"/>
                    </a:ext>
                  </a:extLst>
                </a:gridCol>
                <a:gridCol w="2134225">
                  <a:extLst>
                    <a:ext uri="{9D8B030D-6E8A-4147-A177-3AD203B41FA5}">
                      <a16:colId xmlns:a16="http://schemas.microsoft.com/office/drawing/2014/main" val="549482366"/>
                    </a:ext>
                  </a:extLst>
                </a:gridCol>
                <a:gridCol w="2526701">
                  <a:extLst>
                    <a:ext uri="{9D8B030D-6E8A-4147-A177-3AD203B41FA5}">
                      <a16:colId xmlns:a16="http://schemas.microsoft.com/office/drawing/2014/main" val="1547636169"/>
                    </a:ext>
                  </a:extLst>
                </a:gridCol>
              </a:tblGrid>
              <a:tr h="0">
                <a:tc>
                  <a:txBody>
                    <a:bodyPr/>
                    <a:lstStyle/>
                    <a:p>
                      <a:pPr fontAlgn="ctr"/>
                      <a:br>
                        <a:rPr lang="en-US" sz="1600">
                          <a:effectLst/>
                        </a:rPr>
                      </a:b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1" i="0" u="none" strike="noStrike">
                          <a:solidFill>
                            <a:srgbClr val="000000"/>
                          </a:solidFill>
                          <a:effectLst/>
                          <a:latin typeface="Times New Roman" panose="02020603050405020304" pitchFamily="18" charset="0"/>
                        </a:rPr>
                        <a:t>Sample 1 </a:t>
                      </a:r>
                      <a:endParaRPr lang="en-US" sz="1600">
                        <a:effectLst/>
                      </a:endParaRPr>
                    </a:p>
                    <a:p>
                      <a:pPr algn="ctr" rtl="0" fontAlgn="ctr"/>
                      <a:r>
                        <a:rPr lang="en-US" sz="1600" b="1" i="0" u="none" strike="noStrike">
                          <a:solidFill>
                            <a:srgbClr val="000000"/>
                          </a:solidFill>
                          <a:effectLst/>
                          <a:latin typeface="Times New Roman" panose="02020603050405020304" pitchFamily="18" charset="0"/>
                        </a:rPr>
                        <a:t>(DECA 12-CS1)</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1" i="0" u="none" strike="noStrike">
                          <a:solidFill>
                            <a:srgbClr val="000000"/>
                          </a:solidFill>
                          <a:effectLst/>
                          <a:latin typeface="Times New Roman" panose="02020603050405020304" pitchFamily="18" charset="0"/>
                        </a:rPr>
                        <a:t>Sample 2 </a:t>
                      </a:r>
                      <a:endParaRPr lang="en-US" sz="1600">
                        <a:effectLst/>
                      </a:endParaRPr>
                    </a:p>
                    <a:p>
                      <a:pPr algn="ctr" rtl="0" fontAlgn="ctr"/>
                      <a:r>
                        <a:rPr lang="en-US" sz="1600" b="1" i="0" u="none" strike="noStrike">
                          <a:solidFill>
                            <a:srgbClr val="000000"/>
                          </a:solidFill>
                          <a:effectLst/>
                          <a:latin typeface="Times New Roman" panose="02020603050405020304" pitchFamily="18" charset="0"/>
                        </a:rPr>
                        <a:t>(SEC 12-SS1)</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1" i="0" u="none" strike="noStrike">
                          <a:solidFill>
                            <a:srgbClr val="000000"/>
                          </a:solidFill>
                          <a:effectLst/>
                          <a:latin typeface="Times New Roman" panose="02020603050405020304" pitchFamily="18" charset="0"/>
                        </a:rPr>
                        <a:t>Sample 3 </a:t>
                      </a:r>
                      <a:endParaRPr lang="en-US" sz="1600">
                        <a:effectLst/>
                      </a:endParaRPr>
                    </a:p>
                    <a:p>
                      <a:pPr algn="ctr" rtl="0" fontAlgn="ctr"/>
                      <a:r>
                        <a:rPr lang="en-US" sz="1600" b="1" i="0" u="none" strike="noStrike">
                          <a:solidFill>
                            <a:srgbClr val="000000"/>
                          </a:solidFill>
                          <a:effectLst/>
                          <a:latin typeface="Times New Roman" panose="02020603050405020304" pitchFamily="18" charset="0"/>
                        </a:rPr>
                        <a:t>(PENTA 12-SS1)</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207175"/>
                  </a:ext>
                </a:extLst>
              </a:tr>
              <a:tr h="0">
                <a:tc>
                  <a:txBody>
                    <a:bodyPr/>
                    <a:lstStyle/>
                    <a:p>
                      <a:pPr rtl="0" fontAlgn="ctr"/>
                      <a:r>
                        <a:rPr lang="en-US" sz="1600" b="1" i="0" u="none" strike="noStrike">
                          <a:solidFill>
                            <a:srgbClr val="000000"/>
                          </a:solidFill>
                          <a:effectLst/>
                          <a:latin typeface="Times New Roman" panose="02020603050405020304" pitchFamily="18" charset="0"/>
                        </a:rPr>
                        <a:t>Length (mm)</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34.9</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42.4</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19.2</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8839583"/>
                  </a:ext>
                </a:extLst>
              </a:tr>
              <a:tr h="0">
                <a:tc>
                  <a:txBody>
                    <a:bodyPr/>
                    <a:lstStyle/>
                    <a:p>
                      <a:pPr rtl="0" fontAlgn="ctr"/>
                      <a:r>
                        <a:rPr lang="en-US" sz="1600" b="1" i="0" u="none" strike="noStrike">
                          <a:solidFill>
                            <a:srgbClr val="000000"/>
                          </a:solidFill>
                          <a:effectLst/>
                          <a:latin typeface="Times New Roman" panose="02020603050405020304" pitchFamily="18" charset="0"/>
                        </a:rPr>
                        <a:t>Diameter (mm)</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20.5</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15.2</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15.6</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2193793"/>
                  </a:ext>
                </a:extLst>
              </a:tr>
              <a:tr h="0">
                <a:tc>
                  <a:txBody>
                    <a:bodyPr/>
                    <a:lstStyle/>
                    <a:p>
                      <a:pPr rtl="0" fontAlgn="ctr"/>
                      <a:r>
                        <a:rPr lang="en-US" sz="1600" b="1" i="0" u="none" strike="noStrike">
                          <a:solidFill>
                            <a:srgbClr val="000000"/>
                          </a:solidFill>
                          <a:effectLst/>
                          <a:latin typeface="Times New Roman" panose="02020603050405020304" pitchFamily="18" charset="0"/>
                        </a:rPr>
                        <a:t>Material</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Carbon Steel 1008</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Stainless Steel 304</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Stainless Steel 304</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494201"/>
                  </a:ext>
                </a:extLst>
              </a:tr>
              <a:tr h="0">
                <a:tc>
                  <a:txBody>
                    <a:bodyPr/>
                    <a:lstStyle/>
                    <a:p>
                      <a:pPr rtl="0" fontAlgn="ctr"/>
                      <a:r>
                        <a:rPr lang="en-US" sz="1600" b="1" i="0" u="none" strike="noStrike">
                          <a:solidFill>
                            <a:srgbClr val="000000"/>
                          </a:solidFill>
                          <a:effectLst/>
                          <a:latin typeface="Times New Roman" panose="02020603050405020304" pitchFamily="18" charset="0"/>
                        </a:rPr>
                        <a:t>Source of Welding</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In house welding</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IMS Engineered Products</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600" b="0" i="0" u="none" strike="noStrike">
                          <a:solidFill>
                            <a:srgbClr val="000000"/>
                          </a:solidFill>
                          <a:effectLst/>
                          <a:latin typeface="Times New Roman" panose="02020603050405020304" pitchFamily="18" charset="0"/>
                        </a:rPr>
                        <a:t>IMS Engineered Products</a:t>
                      </a:r>
                      <a:endParaRPr lang="en-US" sz="1600">
                        <a:effectLst/>
                      </a:endParaRPr>
                    </a:p>
                  </a:txBody>
                  <a:tcPr marL="9144" marR="9144"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292902"/>
                  </a:ext>
                </a:extLst>
              </a:tr>
            </a:tbl>
          </a:graphicData>
        </a:graphic>
      </p:graphicFrame>
      <p:sp>
        <p:nvSpPr>
          <p:cNvPr id="33" name="TextBox 32">
            <a:extLst>
              <a:ext uri="{FF2B5EF4-FFF2-40B4-BE49-F238E27FC236}">
                <a16:creationId xmlns:a16="http://schemas.microsoft.com/office/drawing/2014/main" id="{61A8F377-D05B-12E1-88D6-4B6963ED5E1A}"/>
              </a:ext>
            </a:extLst>
          </p:cNvPr>
          <p:cNvSpPr txBox="1"/>
          <p:nvPr/>
        </p:nvSpPr>
        <p:spPr>
          <a:xfrm>
            <a:off x="2589911" y="4241999"/>
            <a:ext cx="40834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cs typeface="Times New Roman"/>
              </a:rPr>
              <a:t>Properties of Weld Samples</a:t>
            </a:r>
          </a:p>
        </p:txBody>
      </p:sp>
    </p:spTree>
    <p:extLst>
      <p:ext uri="{BB962C8B-B14F-4D97-AF65-F5344CB8AC3E}">
        <p14:creationId xmlns:p14="http://schemas.microsoft.com/office/powerpoint/2010/main" val="680154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3519" y="0"/>
            <a:ext cx="122047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4" name="Picture 3" descr="A metal object with a round base&#10;&#10;Description automatically generated">
            <a:extLst>
              <a:ext uri="{FF2B5EF4-FFF2-40B4-BE49-F238E27FC236}">
                <a16:creationId xmlns:a16="http://schemas.microsoft.com/office/drawing/2014/main" id="{11DE9424-090A-749D-B47A-E5012D39B4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829" y="1117847"/>
            <a:ext cx="3818387" cy="2557129"/>
          </a:xfrm>
          <a:prstGeom prst="rect">
            <a:avLst/>
          </a:prstGeom>
          <a:ln w="12700">
            <a:solidFill>
              <a:schemeClr val="tx1"/>
            </a:solidFill>
          </a:ln>
        </p:spPr>
      </p:pic>
      <p:graphicFrame>
        <p:nvGraphicFramePr>
          <p:cNvPr id="6" name="Table 5">
            <a:extLst>
              <a:ext uri="{FF2B5EF4-FFF2-40B4-BE49-F238E27FC236}">
                <a16:creationId xmlns:a16="http://schemas.microsoft.com/office/drawing/2014/main" id="{6DD98E2D-7B9E-06AE-1714-88283F55EE96}"/>
              </a:ext>
            </a:extLst>
          </p:cNvPr>
          <p:cNvGraphicFramePr>
            <a:graphicFrameLocks noGrp="1"/>
          </p:cNvGraphicFramePr>
          <p:nvPr/>
        </p:nvGraphicFramePr>
        <p:xfrm>
          <a:off x="5950205" y="3945332"/>
          <a:ext cx="6017343" cy="2205876"/>
        </p:xfrm>
        <a:graphic>
          <a:graphicData uri="http://schemas.openxmlformats.org/drawingml/2006/table">
            <a:tbl>
              <a:tblPr firstRow="1" bandRow="1">
                <a:tableStyleId>{5940675A-B579-460E-94D1-54222C63F5DA}</a:tableStyleId>
              </a:tblPr>
              <a:tblGrid>
                <a:gridCol w="1222939">
                  <a:extLst>
                    <a:ext uri="{9D8B030D-6E8A-4147-A177-3AD203B41FA5}">
                      <a16:colId xmlns:a16="http://schemas.microsoft.com/office/drawing/2014/main" val="1754233887"/>
                    </a:ext>
                  </a:extLst>
                </a:gridCol>
                <a:gridCol w="1809055">
                  <a:extLst>
                    <a:ext uri="{9D8B030D-6E8A-4147-A177-3AD203B41FA5}">
                      <a16:colId xmlns:a16="http://schemas.microsoft.com/office/drawing/2014/main" val="2374940062"/>
                    </a:ext>
                  </a:extLst>
                </a:gridCol>
                <a:gridCol w="1492674">
                  <a:extLst>
                    <a:ext uri="{9D8B030D-6E8A-4147-A177-3AD203B41FA5}">
                      <a16:colId xmlns:a16="http://schemas.microsoft.com/office/drawing/2014/main" val="3078901142"/>
                    </a:ext>
                  </a:extLst>
                </a:gridCol>
                <a:gridCol w="1492675">
                  <a:extLst>
                    <a:ext uri="{9D8B030D-6E8A-4147-A177-3AD203B41FA5}">
                      <a16:colId xmlns:a16="http://schemas.microsoft.com/office/drawing/2014/main" val="1745171306"/>
                    </a:ext>
                  </a:extLst>
                </a:gridCol>
              </a:tblGrid>
              <a:tr h="340262">
                <a:tc>
                  <a:txBody>
                    <a:bodyPr/>
                    <a:lstStyle/>
                    <a:p>
                      <a:pPr lvl="0" algn="ctr">
                        <a:buNone/>
                      </a:pPr>
                      <a:r>
                        <a:rPr lang="en-US"/>
                        <a:t>Geometry </a:t>
                      </a:r>
                    </a:p>
                  </a:txBody>
                  <a:tcPr/>
                </a:tc>
                <a:tc>
                  <a:txBody>
                    <a:bodyPr/>
                    <a:lstStyle/>
                    <a:p>
                      <a:pPr algn="ctr"/>
                      <a:r>
                        <a:rPr lang="en-US"/>
                        <a:t>Thickness (mm)</a:t>
                      </a:r>
                    </a:p>
                  </a:txBody>
                  <a:tcPr/>
                </a:tc>
                <a:tc>
                  <a:txBody>
                    <a:bodyPr/>
                    <a:lstStyle/>
                    <a:p>
                      <a:pPr algn="ctr"/>
                      <a:r>
                        <a:rPr lang="en-US"/>
                        <a:t>Diameter (in)</a:t>
                      </a:r>
                    </a:p>
                  </a:txBody>
                  <a:tcPr/>
                </a:tc>
                <a:tc>
                  <a:txBody>
                    <a:bodyPr/>
                    <a:lstStyle/>
                    <a:p>
                      <a:pPr algn="ctr"/>
                      <a:r>
                        <a:rPr lang="en-US"/>
                        <a:t>Material </a:t>
                      </a:r>
                    </a:p>
                  </a:txBody>
                  <a:tcPr/>
                </a:tc>
                <a:extLst>
                  <a:ext uri="{0D108BD9-81ED-4DB2-BD59-A6C34878D82A}">
                    <a16:rowId xmlns:a16="http://schemas.microsoft.com/office/drawing/2014/main" val="766433139"/>
                  </a:ext>
                </a:extLst>
              </a:tr>
              <a:tr h="340262">
                <a:tc>
                  <a:txBody>
                    <a:bodyPr/>
                    <a:lstStyle/>
                    <a:p>
                      <a:pPr lvl="0">
                        <a:buNone/>
                      </a:pPr>
                      <a:r>
                        <a:rPr lang="en-US"/>
                        <a:t>Octagon </a:t>
                      </a:r>
                    </a:p>
                  </a:txBody>
                  <a:tcPr/>
                </a:tc>
                <a:tc>
                  <a:txBody>
                    <a:bodyPr/>
                    <a:lstStyle/>
                    <a:p>
                      <a:pPr algn="ctr"/>
                      <a:r>
                        <a:rPr lang="en-US"/>
                        <a:t>1</a:t>
                      </a:r>
                    </a:p>
                  </a:txBody>
                  <a:tcPr/>
                </a:tc>
                <a:tc>
                  <a:txBody>
                    <a:bodyPr/>
                    <a:lstStyle/>
                    <a:p>
                      <a:pPr algn="ctr"/>
                      <a:r>
                        <a:rPr lang="en-US"/>
                        <a:t>12</a:t>
                      </a:r>
                    </a:p>
                  </a:txBody>
                  <a:tcPr/>
                </a:tc>
                <a:tc>
                  <a:txBody>
                    <a:bodyPr/>
                    <a:lstStyle/>
                    <a:p>
                      <a:pPr algn="ctr"/>
                      <a:r>
                        <a:rPr lang="en-US"/>
                        <a:t>SS 304</a:t>
                      </a:r>
                    </a:p>
                  </a:txBody>
                  <a:tcPr/>
                </a:tc>
                <a:extLst>
                  <a:ext uri="{0D108BD9-81ED-4DB2-BD59-A6C34878D82A}">
                    <a16:rowId xmlns:a16="http://schemas.microsoft.com/office/drawing/2014/main" val="3355974881"/>
                  </a:ext>
                </a:extLst>
              </a:tr>
              <a:tr h="340262">
                <a:tc>
                  <a:txBody>
                    <a:bodyPr/>
                    <a:lstStyle/>
                    <a:p>
                      <a:r>
                        <a:rPr lang="en-US"/>
                        <a:t>Octagon </a:t>
                      </a:r>
                    </a:p>
                  </a:txBody>
                  <a:tcPr/>
                </a:tc>
                <a:tc>
                  <a:txBody>
                    <a:bodyPr/>
                    <a:lstStyle/>
                    <a:p>
                      <a:pPr algn="ctr"/>
                      <a:r>
                        <a:rPr lang="en-US"/>
                        <a:t>2</a:t>
                      </a:r>
                    </a:p>
                  </a:txBody>
                  <a:tcPr/>
                </a:tc>
                <a:tc>
                  <a:txBody>
                    <a:bodyPr/>
                    <a:lstStyle/>
                    <a:p>
                      <a:pPr algn="ctr"/>
                      <a:r>
                        <a:rPr lang="en-US"/>
                        <a:t>12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SS 304</a:t>
                      </a:r>
                    </a:p>
                  </a:txBody>
                  <a:tcPr/>
                </a:tc>
                <a:extLst>
                  <a:ext uri="{0D108BD9-81ED-4DB2-BD59-A6C34878D82A}">
                    <a16:rowId xmlns:a16="http://schemas.microsoft.com/office/drawing/2014/main" val="2882606992"/>
                  </a:ext>
                </a:extLst>
              </a:tr>
              <a:tr h="340262">
                <a:tc>
                  <a:txBody>
                    <a:bodyPr/>
                    <a:lstStyle/>
                    <a:p>
                      <a:r>
                        <a:rPr lang="en-US"/>
                        <a:t>SEC</a:t>
                      </a:r>
                    </a:p>
                  </a:txBody>
                  <a:tcPr/>
                </a:tc>
                <a:tc>
                  <a:txBody>
                    <a:bodyPr/>
                    <a:lstStyle/>
                    <a:p>
                      <a:pPr algn="ctr"/>
                      <a:r>
                        <a:rPr lang="en-US"/>
                        <a:t>1</a:t>
                      </a:r>
                    </a:p>
                  </a:txBody>
                  <a:tcPr/>
                </a:tc>
                <a:tc>
                  <a:txBody>
                    <a:bodyPr/>
                    <a:lstStyle/>
                    <a:p>
                      <a:pPr algn="ctr"/>
                      <a:r>
                        <a:rPr lang="en-US"/>
                        <a:t>18</a:t>
                      </a:r>
                    </a:p>
                  </a:txBody>
                  <a:tcPr/>
                </a:tc>
                <a:tc>
                  <a:txBody>
                    <a:bodyPr/>
                    <a:lstStyle/>
                    <a:p>
                      <a:pPr algn="ctr"/>
                      <a:r>
                        <a:rPr lang="en-US"/>
                        <a:t>CRS 1008 </a:t>
                      </a:r>
                    </a:p>
                  </a:txBody>
                  <a:tcPr/>
                </a:tc>
                <a:extLst>
                  <a:ext uri="{0D108BD9-81ED-4DB2-BD59-A6C34878D82A}">
                    <a16:rowId xmlns:a16="http://schemas.microsoft.com/office/drawing/2014/main" val="348570360"/>
                  </a:ext>
                </a:extLst>
              </a:tr>
              <a:tr h="340262">
                <a:tc>
                  <a:txBody>
                    <a:bodyPr/>
                    <a:lstStyle/>
                    <a:p>
                      <a:r>
                        <a:rPr lang="en-US"/>
                        <a:t>SEC </a:t>
                      </a:r>
                    </a:p>
                  </a:txBody>
                  <a:tcPr/>
                </a:tc>
                <a:tc>
                  <a:txBody>
                    <a:bodyPr/>
                    <a:lstStyle/>
                    <a:p>
                      <a:pPr algn="ctr"/>
                      <a:r>
                        <a:rPr lang="en-US"/>
                        <a:t>2</a:t>
                      </a:r>
                    </a:p>
                  </a:txBody>
                  <a:tcPr/>
                </a:tc>
                <a:tc>
                  <a:txBody>
                    <a:bodyPr/>
                    <a:lstStyle/>
                    <a:p>
                      <a:pPr algn="ctr"/>
                      <a:r>
                        <a:rPr lang="en-US"/>
                        <a:t>18</a:t>
                      </a:r>
                    </a:p>
                  </a:txBody>
                  <a:tcPr/>
                </a:tc>
                <a:tc>
                  <a:txBody>
                    <a:bodyPr/>
                    <a:lstStyle/>
                    <a:p>
                      <a:pPr algn="ctr"/>
                      <a:r>
                        <a:rPr lang="en-US"/>
                        <a:t>CRS 1008</a:t>
                      </a:r>
                    </a:p>
                  </a:txBody>
                  <a:tcPr/>
                </a:tc>
                <a:extLst>
                  <a:ext uri="{0D108BD9-81ED-4DB2-BD59-A6C34878D82A}">
                    <a16:rowId xmlns:a16="http://schemas.microsoft.com/office/drawing/2014/main" val="4030575022"/>
                  </a:ext>
                </a:extLst>
              </a:tr>
              <a:tr h="377076">
                <a:tc>
                  <a:txBody>
                    <a:bodyPr/>
                    <a:lstStyle/>
                    <a:p>
                      <a:pPr lvl="0">
                        <a:buNone/>
                      </a:pPr>
                      <a:r>
                        <a:rPr lang="en-US"/>
                        <a:t>Pentagon</a:t>
                      </a:r>
                    </a:p>
                  </a:txBody>
                  <a:tcPr/>
                </a:tc>
                <a:tc>
                  <a:txBody>
                    <a:bodyPr/>
                    <a:lstStyle/>
                    <a:p>
                      <a:pPr lvl="0" algn="ctr">
                        <a:buNone/>
                      </a:pPr>
                      <a:r>
                        <a:rPr lang="en-US"/>
                        <a:t>1</a:t>
                      </a:r>
                    </a:p>
                  </a:txBody>
                  <a:tcPr/>
                </a:tc>
                <a:tc>
                  <a:txBody>
                    <a:bodyPr/>
                    <a:lstStyle/>
                    <a:p>
                      <a:pPr lvl="0" algn="ctr">
                        <a:buNone/>
                      </a:pPr>
                      <a:r>
                        <a:rPr lang="en-US"/>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SS 304</a:t>
                      </a:r>
                    </a:p>
                  </a:txBody>
                  <a:tcPr/>
                </a:tc>
                <a:extLst>
                  <a:ext uri="{0D108BD9-81ED-4DB2-BD59-A6C34878D82A}">
                    <a16:rowId xmlns:a16="http://schemas.microsoft.com/office/drawing/2014/main" val="1881359764"/>
                  </a:ext>
                </a:extLst>
              </a:tr>
            </a:tbl>
          </a:graphicData>
        </a:graphic>
      </p:graphicFrame>
      <p:sp>
        <p:nvSpPr>
          <p:cNvPr id="5" name="TextBox 4">
            <a:extLst>
              <a:ext uri="{FF2B5EF4-FFF2-40B4-BE49-F238E27FC236}">
                <a16:creationId xmlns:a16="http://schemas.microsoft.com/office/drawing/2014/main" id="{23128613-2F7B-3519-443D-D05318B019D0}"/>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Strength Testing</a:t>
            </a:r>
            <a:endParaRPr lang="en-US" sz="3200">
              <a:solidFill>
                <a:schemeClr val="bg1"/>
              </a:solidFill>
              <a:latin typeface="+mj-lt"/>
            </a:endParaRPr>
          </a:p>
        </p:txBody>
      </p:sp>
      <p:grpSp>
        <p:nvGrpSpPr>
          <p:cNvPr id="7" name="Group 6">
            <a:extLst>
              <a:ext uri="{FF2B5EF4-FFF2-40B4-BE49-F238E27FC236}">
                <a16:creationId xmlns:a16="http://schemas.microsoft.com/office/drawing/2014/main" id="{04E1BCD1-5229-1D2A-EFFD-A15120514792}"/>
              </a:ext>
            </a:extLst>
          </p:cNvPr>
          <p:cNvGrpSpPr/>
          <p:nvPr/>
        </p:nvGrpSpPr>
        <p:grpSpPr>
          <a:xfrm>
            <a:off x="423261" y="1117847"/>
            <a:ext cx="5379029" cy="1044787"/>
            <a:chOff x="423261" y="996890"/>
            <a:chExt cx="5876544" cy="1044787"/>
          </a:xfrm>
        </p:grpSpPr>
        <p:sp>
          <p:nvSpPr>
            <p:cNvPr id="8" name="TextBox 7">
              <a:extLst>
                <a:ext uri="{FF2B5EF4-FFF2-40B4-BE49-F238E27FC236}">
                  <a16:creationId xmlns:a16="http://schemas.microsoft.com/office/drawing/2014/main" id="{3F5C60DD-A3CC-E791-09AE-89AE4F055741}"/>
                </a:ext>
              </a:extLst>
            </p:cNvPr>
            <p:cNvSpPr txBox="1"/>
            <p:nvPr/>
          </p:nvSpPr>
          <p:spPr>
            <a:xfrm>
              <a:off x="423261" y="996890"/>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Objective</a:t>
              </a:r>
            </a:p>
          </p:txBody>
        </p:sp>
        <p:sp>
          <p:nvSpPr>
            <p:cNvPr id="10" name="TextBox 9">
              <a:extLst>
                <a:ext uri="{FF2B5EF4-FFF2-40B4-BE49-F238E27FC236}">
                  <a16:creationId xmlns:a16="http://schemas.microsoft.com/office/drawing/2014/main" id="{4EBFE73B-F648-600A-0D15-0FD006C83747}"/>
                </a:ext>
              </a:extLst>
            </p:cNvPr>
            <p:cNvSpPr txBox="1"/>
            <p:nvPr/>
          </p:nvSpPr>
          <p:spPr>
            <a:xfrm>
              <a:off x="423261" y="1395346"/>
              <a:ext cx="56692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Determine </a:t>
              </a:r>
              <a:r>
                <a:rPr lang="en-US" b="1"/>
                <a:t>maximum load capacity</a:t>
              </a:r>
              <a:r>
                <a:rPr lang="en-US"/>
                <a:t> and </a:t>
              </a:r>
              <a:r>
                <a:rPr lang="en-US" b="1"/>
                <a:t>reinflation reliability</a:t>
              </a:r>
              <a:r>
                <a:rPr lang="en-US"/>
                <a:t> of modules. </a:t>
              </a:r>
              <a:endParaRPr lang="en-US" b="1"/>
            </a:p>
          </p:txBody>
        </p:sp>
      </p:grpSp>
      <p:grpSp>
        <p:nvGrpSpPr>
          <p:cNvPr id="15" name="Group 14">
            <a:extLst>
              <a:ext uri="{FF2B5EF4-FFF2-40B4-BE49-F238E27FC236}">
                <a16:creationId xmlns:a16="http://schemas.microsoft.com/office/drawing/2014/main" id="{B2BD22AC-8115-A211-1780-1022943F0679}"/>
              </a:ext>
            </a:extLst>
          </p:cNvPr>
          <p:cNvGrpSpPr/>
          <p:nvPr/>
        </p:nvGrpSpPr>
        <p:grpSpPr>
          <a:xfrm>
            <a:off x="423260" y="2400205"/>
            <a:ext cx="8310193" cy="1054118"/>
            <a:chOff x="423260" y="2003423"/>
            <a:chExt cx="8310193" cy="1054118"/>
          </a:xfrm>
        </p:grpSpPr>
        <p:sp>
          <p:nvSpPr>
            <p:cNvPr id="16" name="TextBox 15">
              <a:extLst>
                <a:ext uri="{FF2B5EF4-FFF2-40B4-BE49-F238E27FC236}">
                  <a16:creationId xmlns:a16="http://schemas.microsoft.com/office/drawing/2014/main" id="{E5368BF9-B5E8-9C94-9696-057534CB5383}"/>
                </a:ext>
              </a:extLst>
            </p:cNvPr>
            <p:cNvSpPr txBox="1"/>
            <p:nvPr/>
          </p:nvSpPr>
          <p:spPr>
            <a:xfrm>
              <a:off x="423261" y="2003423"/>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Setup</a:t>
              </a:r>
            </a:p>
          </p:txBody>
        </p:sp>
        <p:sp>
          <p:nvSpPr>
            <p:cNvPr id="17" name="TextBox 16">
              <a:extLst>
                <a:ext uri="{FF2B5EF4-FFF2-40B4-BE49-F238E27FC236}">
                  <a16:creationId xmlns:a16="http://schemas.microsoft.com/office/drawing/2014/main" id="{1B21A757-D7A2-AFD3-7C55-FB27CF4CD4ED}"/>
                </a:ext>
              </a:extLst>
            </p:cNvPr>
            <p:cNvSpPr txBox="1"/>
            <p:nvPr/>
          </p:nvSpPr>
          <p:spPr>
            <a:xfrm>
              <a:off x="423260" y="2411210"/>
              <a:ext cx="83101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Modules: See Table. </a:t>
              </a:r>
            </a:p>
            <a:p>
              <a:pPr marL="285750" indent="-285750">
                <a:buFont typeface="Arial" panose="020B0604020202020204" pitchFamily="34" charset="0"/>
                <a:buChar char="•"/>
              </a:pPr>
              <a:r>
                <a:rPr lang="en-US"/>
                <a:t>Technology: </a:t>
              </a:r>
              <a:r>
                <a:rPr lang="en-US" b="1"/>
                <a:t>Universal Testing Machine (UTM)</a:t>
              </a:r>
            </a:p>
          </p:txBody>
        </p:sp>
      </p:grpSp>
      <p:grpSp>
        <p:nvGrpSpPr>
          <p:cNvPr id="18" name="Group 17">
            <a:extLst>
              <a:ext uri="{FF2B5EF4-FFF2-40B4-BE49-F238E27FC236}">
                <a16:creationId xmlns:a16="http://schemas.microsoft.com/office/drawing/2014/main" id="{7AD7DA07-B82A-E34D-8BCB-127648CEBF31}"/>
              </a:ext>
            </a:extLst>
          </p:cNvPr>
          <p:cNvGrpSpPr/>
          <p:nvPr/>
        </p:nvGrpSpPr>
        <p:grpSpPr>
          <a:xfrm>
            <a:off x="423260" y="3691894"/>
            <a:ext cx="8310193" cy="1608116"/>
            <a:chOff x="423260" y="3240278"/>
            <a:chExt cx="8310193" cy="1608116"/>
          </a:xfrm>
        </p:grpSpPr>
        <p:sp>
          <p:nvSpPr>
            <p:cNvPr id="19" name="TextBox 18">
              <a:extLst>
                <a:ext uri="{FF2B5EF4-FFF2-40B4-BE49-F238E27FC236}">
                  <a16:creationId xmlns:a16="http://schemas.microsoft.com/office/drawing/2014/main" id="{73AED50F-A14A-079E-ED65-B5BA92AE1987}"/>
                </a:ext>
              </a:extLst>
            </p:cNvPr>
            <p:cNvSpPr txBox="1"/>
            <p:nvPr/>
          </p:nvSpPr>
          <p:spPr>
            <a:xfrm>
              <a:off x="423261" y="3240278"/>
              <a:ext cx="58765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Method</a:t>
              </a:r>
            </a:p>
          </p:txBody>
        </p:sp>
        <p:sp>
          <p:nvSpPr>
            <p:cNvPr id="20" name="TextBox 19">
              <a:extLst>
                <a:ext uri="{FF2B5EF4-FFF2-40B4-BE49-F238E27FC236}">
                  <a16:creationId xmlns:a16="http://schemas.microsoft.com/office/drawing/2014/main" id="{7897C76A-CC1F-8924-10FF-BA71028BF38F}"/>
                </a:ext>
              </a:extLst>
            </p:cNvPr>
            <p:cNvSpPr txBox="1"/>
            <p:nvPr/>
          </p:nvSpPr>
          <p:spPr>
            <a:xfrm>
              <a:off x="423260" y="3648065"/>
              <a:ext cx="83101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a:t>Inflate modules. </a:t>
              </a:r>
            </a:p>
            <a:p>
              <a:pPr marL="342900" indent="-342900">
                <a:buFont typeface="+mj-lt"/>
                <a:buAutoNum type="arabicPeriod"/>
              </a:pPr>
              <a:r>
                <a:rPr lang="en-US"/>
                <a:t>Compress while depressurized. </a:t>
              </a:r>
            </a:p>
            <a:p>
              <a:pPr marL="342900" indent="-342900">
                <a:buFont typeface="+mj-lt"/>
                <a:buAutoNum type="arabicPeriod"/>
              </a:pPr>
              <a:r>
                <a:rPr lang="en-US"/>
                <a:t>Reinflate modules. </a:t>
              </a:r>
            </a:p>
            <a:p>
              <a:pPr marL="342900" indent="-342900">
                <a:buFont typeface="+mj-lt"/>
                <a:buAutoNum type="arabicPeriod"/>
              </a:pPr>
              <a:r>
                <a:rPr lang="en-US"/>
                <a:t>Compress until failure. </a:t>
              </a:r>
            </a:p>
          </p:txBody>
        </p:sp>
      </p:grpSp>
      <p:sp>
        <p:nvSpPr>
          <p:cNvPr id="24" name="TextBox 23">
            <a:extLst>
              <a:ext uri="{FF2B5EF4-FFF2-40B4-BE49-F238E27FC236}">
                <a16:creationId xmlns:a16="http://schemas.microsoft.com/office/drawing/2014/main" id="{0F4DAB2F-9542-4E35-5092-31955B8C6A5E}"/>
              </a:ext>
            </a:extLst>
          </p:cNvPr>
          <p:cNvSpPr txBox="1"/>
          <p:nvPr/>
        </p:nvSpPr>
        <p:spPr>
          <a:xfrm>
            <a:off x="367951" y="5500584"/>
            <a:ext cx="6485395" cy="646331"/>
          </a:xfrm>
          <a:prstGeom prst="rect">
            <a:avLst/>
          </a:prstGeom>
          <a:noFill/>
        </p:spPr>
        <p:txBody>
          <a:bodyPr wrap="square" lIns="91440" tIns="45720" rIns="91440" bIns="45720" rtlCol="0" anchor="t">
            <a:spAutoFit/>
          </a:bodyPr>
          <a:lstStyle/>
          <a:p>
            <a:r>
              <a:rPr lang="en-US" i="1"/>
              <a:t>Figure – Compression of METALS Module. </a:t>
            </a:r>
          </a:p>
          <a:p>
            <a:r>
              <a:rPr lang="en-US" i="1"/>
              <a:t>Table – Summary of Strength-Tested Modules. </a:t>
            </a:r>
          </a:p>
        </p:txBody>
      </p:sp>
    </p:spTree>
    <p:extLst>
      <p:ext uri="{BB962C8B-B14F-4D97-AF65-F5344CB8AC3E}">
        <p14:creationId xmlns:p14="http://schemas.microsoft.com/office/powerpoint/2010/main" val="2364439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pic>
        <p:nvPicPr>
          <p:cNvPr id="2" name="Picture 1" descr="A graph of different sizes and colors&#10;&#10;Description automatically generated">
            <a:extLst>
              <a:ext uri="{FF2B5EF4-FFF2-40B4-BE49-F238E27FC236}">
                <a16:creationId xmlns:a16="http://schemas.microsoft.com/office/drawing/2014/main" id="{1369FE3F-0A25-63D7-8617-C12A7F206C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4888" y="1813249"/>
            <a:ext cx="4803244" cy="3063634"/>
          </a:xfrm>
          <a:prstGeom prst="rect">
            <a:avLst/>
          </a:prstGeom>
          <a:ln w="12700">
            <a:solidFill>
              <a:schemeClr val="tx1"/>
            </a:solidFill>
          </a:ln>
        </p:spPr>
      </p:pic>
      <p:grpSp>
        <p:nvGrpSpPr>
          <p:cNvPr id="29" name="Group 28">
            <a:extLst>
              <a:ext uri="{FF2B5EF4-FFF2-40B4-BE49-F238E27FC236}">
                <a16:creationId xmlns:a16="http://schemas.microsoft.com/office/drawing/2014/main" id="{41036F61-6DE2-2346-9E48-8163EF905C68}"/>
              </a:ext>
            </a:extLst>
          </p:cNvPr>
          <p:cNvGrpSpPr/>
          <p:nvPr/>
        </p:nvGrpSpPr>
        <p:grpSpPr>
          <a:xfrm>
            <a:off x="283867" y="1601594"/>
            <a:ext cx="6508818" cy="1317864"/>
            <a:chOff x="520704" y="3997833"/>
            <a:chExt cx="5726818" cy="1317864"/>
          </a:xfrm>
        </p:grpSpPr>
        <p:sp>
          <p:nvSpPr>
            <p:cNvPr id="30" name="TextBox 29">
              <a:extLst>
                <a:ext uri="{FF2B5EF4-FFF2-40B4-BE49-F238E27FC236}">
                  <a16:creationId xmlns:a16="http://schemas.microsoft.com/office/drawing/2014/main" id="{B6465FCD-81DB-D0D0-9154-0B301403A0B2}"/>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Max Load Capacity</a:t>
              </a:r>
              <a:endParaRPr lang="en-US" b="1"/>
            </a:p>
          </p:txBody>
        </p:sp>
        <p:sp>
          <p:nvSpPr>
            <p:cNvPr id="31" name="TextBox 30">
              <a:extLst>
                <a:ext uri="{FF2B5EF4-FFF2-40B4-BE49-F238E27FC236}">
                  <a16:creationId xmlns:a16="http://schemas.microsoft.com/office/drawing/2014/main" id="{88E92978-4B38-ECE1-B868-63493967AC9E}"/>
                </a:ext>
              </a:extLst>
            </p:cNvPr>
            <p:cNvSpPr txBox="1"/>
            <p:nvPr/>
          </p:nvSpPr>
          <p:spPr>
            <a:xfrm>
              <a:off x="520704" y="4392367"/>
              <a:ext cx="57268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Material: SS &gt; CRS</a:t>
              </a:r>
            </a:p>
            <a:p>
              <a:pPr marL="285750" indent="-285750">
                <a:buFont typeface="Arial" panose="020B0604020202020204" pitchFamily="34" charset="0"/>
                <a:buChar char="•"/>
              </a:pPr>
              <a:r>
                <a:rPr lang="en-US"/>
                <a:t>Geometry &amp; Thickness: 2mm thickness exceeded 4,000 </a:t>
              </a:r>
              <a:r>
                <a:rPr lang="en-US" err="1"/>
                <a:t>lbf</a:t>
              </a:r>
              <a:r>
                <a:rPr lang="en-US"/>
                <a:t>.</a:t>
              </a:r>
            </a:p>
            <a:p>
              <a:pPr marL="285750" indent="-285750">
                <a:buFont typeface="Arial" panose="020B0604020202020204" pitchFamily="34" charset="0"/>
                <a:buChar char="•"/>
              </a:pPr>
              <a:r>
                <a:rPr lang="en-US"/>
                <a:t>Diameter: larger diameter achieved higher load capacities.</a:t>
              </a:r>
            </a:p>
          </p:txBody>
        </p:sp>
      </p:grpSp>
      <p:sp>
        <p:nvSpPr>
          <p:cNvPr id="32" name="TextBox 31">
            <a:extLst>
              <a:ext uri="{FF2B5EF4-FFF2-40B4-BE49-F238E27FC236}">
                <a16:creationId xmlns:a16="http://schemas.microsoft.com/office/drawing/2014/main" id="{F120EECC-F0AE-B78D-E52F-55824AA81B91}"/>
              </a:ext>
            </a:extLst>
          </p:cNvPr>
          <p:cNvSpPr txBox="1"/>
          <p:nvPr/>
        </p:nvSpPr>
        <p:spPr>
          <a:xfrm>
            <a:off x="283867" y="1037558"/>
            <a:ext cx="39293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Results</a:t>
            </a:r>
          </a:p>
        </p:txBody>
      </p:sp>
      <p:grpSp>
        <p:nvGrpSpPr>
          <p:cNvPr id="33" name="Group 32">
            <a:extLst>
              <a:ext uri="{FF2B5EF4-FFF2-40B4-BE49-F238E27FC236}">
                <a16:creationId xmlns:a16="http://schemas.microsoft.com/office/drawing/2014/main" id="{549B9DF0-C2F9-21BE-5982-98D4AA88CEDA}"/>
              </a:ext>
            </a:extLst>
          </p:cNvPr>
          <p:cNvGrpSpPr/>
          <p:nvPr/>
        </p:nvGrpSpPr>
        <p:grpSpPr>
          <a:xfrm>
            <a:off x="283867" y="4789762"/>
            <a:ext cx="7136233" cy="1054342"/>
            <a:chOff x="449322" y="5487378"/>
            <a:chExt cx="7136233" cy="1054342"/>
          </a:xfrm>
        </p:grpSpPr>
        <p:sp>
          <p:nvSpPr>
            <p:cNvPr id="34" name="TextBox 33">
              <a:extLst>
                <a:ext uri="{FF2B5EF4-FFF2-40B4-BE49-F238E27FC236}">
                  <a16:creationId xmlns:a16="http://schemas.microsoft.com/office/drawing/2014/main" id="{E454036A-40A2-2EED-C3B0-518C3606B769}"/>
                </a:ext>
              </a:extLst>
            </p:cNvPr>
            <p:cNvSpPr txBox="1"/>
            <p:nvPr/>
          </p:nvSpPr>
          <p:spPr>
            <a:xfrm>
              <a:off x="449322" y="5895389"/>
              <a:ext cx="7136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i="0">
                  <a:effectLst/>
                </a:rPr>
                <a:t>Strength: 2mm thickness ↑ load capacity.</a:t>
              </a:r>
            </a:p>
            <a:p>
              <a:pPr marL="285750" indent="-285750">
                <a:buFont typeface="Arial" panose="020B0604020202020204" pitchFamily="34" charset="0"/>
                <a:buChar char="•"/>
              </a:pPr>
              <a:r>
                <a:rPr lang="en-US" i="0">
                  <a:effectLst/>
                </a:rPr>
                <a:t>Reusability: </a:t>
              </a:r>
              <a:r>
                <a:rPr lang="en-US" b="1" i="0">
                  <a:effectLst/>
                </a:rPr>
                <a:t>Reinflation feasible</a:t>
              </a:r>
              <a:r>
                <a:rPr lang="en-US" i="0">
                  <a:effectLst/>
                </a:rPr>
                <a:t>, minor fatigue over cycles.</a:t>
              </a:r>
              <a:endParaRPr lang="en-US"/>
            </a:p>
          </p:txBody>
        </p:sp>
        <p:sp>
          <p:nvSpPr>
            <p:cNvPr id="35" name="TextBox 34">
              <a:extLst>
                <a:ext uri="{FF2B5EF4-FFF2-40B4-BE49-F238E27FC236}">
                  <a16:creationId xmlns:a16="http://schemas.microsoft.com/office/drawing/2014/main" id="{5511A937-E10D-4CE6-ECC5-2AD99581CEF9}"/>
                </a:ext>
              </a:extLst>
            </p:cNvPr>
            <p:cNvSpPr txBox="1"/>
            <p:nvPr/>
          </p:nvSpPr>
          <p:spPr>
            <a:xfrm>
              <a:off x="449322" y="5487378"/>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endParaRPr lang="en-US" b="1"/>
            </a:p>
          </p:txBody>
        </p:sp>
      </p:grpSp>
      <p:grpSp>
        <p:nvGrpSpPr>
          <p:cNvPr id="36" name="Group 35">
            <a:extLst>
              <a:ext uri="{FF2B5EF4-FFF2-40B4-BE49-F238E27FC236}">
                <a16:creationId xmlns:a16="http://schemas.microsoft.com/office/drawing/2014/main" id="{1C97FF0C-D578-B1FD-0B6C-FEEFB183C06A}"/>
              </a:ext>
            </a:extLst>
          </p:cNvPr>
          <p:cNvGrpSpPr/>
          <p:nvPr/>
        </p:nvGrpSpPr>
        <p:grpSpPr>
          <a:xfrm>
            <a:off x="283867" y="3197457"/>
            <a:ext cx="6821021" cy="1314306"/>
            <a:chOff x="283867" y="3202384"/>
            <a:chExt cx="6821021" cy="1314306"/>
          </a:xfrm>
        </p:grpSpPr>
        <p:sp>
          <p:nvSpPr>
            <p:cNvPr id="37" name="TextBox 36">
              <a:extLst>
                <a:ext uri="{FF2B5EF4-FFF2-40B4-BE49-F238E27FC236}">
                  <a16:creationId xmlns:a16="http://schemas.microsoft.com/office/drawing/2014/main" id="{A296CB5B-4A41-1537-207B-674B8DC09BAF}"/>
                </a:ext>
              </a:extLst>
            </p:cNvPr>
            <p:cNvSpPr txBox="1"/>
            <p:nvPr/>
          </p:nvSpPr>
          <p:spPr>
            <a:xfrm>
              <a:off x="283868" y="3202384"/>
              <a:ext cx="4645183" cy="193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Reinflation &amp; Post-Inflation Load</a:t>
              </a:r>
              <a:endParaRPr lang="en-US" b="1"/>
            </a:p>
          </p:txBody>
        </p:sp>
        <p:sp>
          <p:nvSpPr>
            <p:cNvPr id="38" name="TextBox 37">
              <a:extLst>
                <a:ext uri="{FF2B5EF4-FFF2-40B4-BE49-F238E27FC236}">
                  <a16:creationId xmlns:a16="http://schemas.microsoft.com/office/drawing/2014/main" id="{6DE3DFE7-0AA4-58AA-99AC-4869CBE4A704}"/>
                </a:ext>
              </a:extLst>
            </p:cNvPr>
            <p:cNvSpPr txBox="1"/>
            <p:nvPr/>
          </p:nvSpPr>
          <p:spPr>
            <a:xfrm>
              <a:off x="283867" y="3593360"/>
              <a:ext cx="6821021" cy="923330"/>
            </a:xfrm>
            <a:prstGeom prst="rect">
              <a:avLst/>
            </a:prstGeom>
            <a:noFill/>
          </p:spPr>
          <p:txBody>
            <a:bodyPr wrap="square">
              <a:spAutoFit/>
            </a:bodyPr>
            <a:lstStyle/>
            <a:p>
              <a:pPr marL="285750" indent="-285750">
                <a:buFont typeface="Arial" panose="020B0604020202020204" pitchFamily="34" charset="0"/>
                <a:buChar char="•"/>
              </a:pPr>
              <a:r>
                <a:rPr lang="en-US"/>
                <a:t>Cycles: 6” pentagon reinflated with slight height/load increases.</a:t>
              </a:r>
            </a:p>
            <a:p>
              <a:pPr marL="285750" indent="-285750">
                <a:buFont typeface="Arial" panose="020B0604020202020204" pitchFamily="34" charset="0"/>
                <a:buChar char="•"/>
              </a:pPr>
              <a:r>
                <a:rPr lang="en-US"/>
                <a:t>Durability: Minor </a:t>
              </a:r>
              <a:r>
                <a:rPr lang="en-US" b="1"/>
                <a:t>weakening from cracks/voids</a:t>
              </a:r>
            </a:p>
            <a:p>
              <a:pPr marL="285750" indent="-285750">
                <a:buFont typeface="Arial" panose="020B0604020202020204" pitchFamily="34" charset="0"/>
                <a:buChar char="•"/>
              </a:pPr>
              <a:r>
                <a:rPr lang="en-US"/>
                <a:t>Pressure vs Height: </a:t>
              </a:r>
              <a:r>
                <a:rPr lang="en-US" b="1"/>
                <a:t>Slower</a:t>
              </a:r>
              <a:r>
                <a:rPr lang="en-US"/>
                <a:t> expansion at higher pressures</a:t>
              </a:r>
            </a:p>
          </p:txBody>
        </p:sp>
      </p:grpSp>
      <p:sp>
        <p:nvSpPr>
          <p:cNvPr id="39" name="TextBox 38">
            <a:extLst>
              <a:ext uri="{FF2B5EF4-FFF2-40B4-BE49-F238E27FC236}">
                <a16:creationId xmlns:a16="http://schemas.microsoft.com/office/drawing/2014/main" id="{D3BBBDD7-7CDD-B3F6-F081-97EBBD796EA1}"/>
              </a:ext>
            </a:extLst>
          </p:cNvPr>
          <p:cNvSpPr txBox="1"/>
          <p:nvPr/>
        </p:nvSpPr>
        <p:spPr>
          <a:xfrm>
            <a:off x="7104888" y="4912910"/>
            <a:ext cx="4803244" cy="584775"/>
          </a:xfrm>
          <a:prstGeom prst="rect">
            <a:avLst/>
          </a:prstGeom>
          <a:noFill/>
        </p:spPr>
        <p:txBody>
          <a:bodyPr wrap="square" lIns="91440" tIns="45720" rIns="91440" bIns="45720" rtlCol="0" anchor="t">
            <a:spAutoFit/>
          </a:bodyPr>
          <a:lstStyle/>
          <a:p>
            <a:pPr algn="ctr"/>
            <a:r>
              <a:rPr lang="en-US" sz="1600" i="1"/>
              <a:t>Maximum Loads of 12’’ SS OCT and 18’’ CRS SEC with Different Thickness. </a:t>
            </a:r>
          </a:p>
        </p:txBody>
      </p:sp>
      <p:sp>
        <p:nvSpPr>
          <p:cNvPr id="41" name="TextBox 40">
            <a:extLst>
              <a:ext uri="{FF2B5EF4-FFF2-40B4-BE49-F238E27FC236}">
                <a16:creationId xmlns:a16="http://schemas.microsoft.com/office/drawing/2014/main" id="{CC1E7A47-7DB1-8FA0-2209-E398212767D0}"/>
              </a:ext>
            </a:extLst>
          </p:cNvPr>
          <p:cNvSpPr txBox="1"/>
          <p:nvPr/>
        </p:nvSpPr>
        <p:spPr>
          <a:xfrm>
            <a:off x="93872" y="64746"/>
            <a:ext cx="10347300" cy="584775"/>
          </a:xfrm>
          <a:prstGeom prst="rect">
            <a:avLst/>
          </a:prstGeom>
          <a:noFill/>
        </p:spPr>
        <p:txBody>
          <a:bodyPr wrap="square">
            <a:spAutoFit/>
          </a:bodyPr>
          <a:lstStyle/>
          <a:p>
            <a:r>
              <a:rPr lang="en-US" sz="3200" b="1">
                <a:solidFill>
                  <a:schemeClr val="bg1"/>
                </a:solidFill>
                <a:latin typeface="+mj-lt"/>
              </a:rPr>
              <a:t> Strength Testing</a:t>
            </a:r>
            <a:endParaRPr lang="en-US" sz="3200">
              <a:solidFill>
                <a:schemeClr val="bg1"/>
              </a:solidFill>
              <a:latin typeface="+mj-lt"/>
            </a:endParaRPr>
          </a:p>
        </p:txBody>
      </p:sp>
    </p:spTree>
    <p:extLst>
      <p:ext uri="{BB962C8B-B14F-4D97-AF65-F5344CB8AC3E}">
        <p14:creationId xmlns:p14="http://schemas.microsoft.com/office/powerpoint/2010/main" val="74462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962F-79C2-E72C-2B5F-962F7CE0A16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AE3BA1E-7CB9-9156-2A95-E33B844BDD05}"/>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88D40E-D2A6-EFAB-E8C4-0D74E472F89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C37E07-3977-5E11-82DA-1E45ABE1ECDB}"/>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3C05F07-416F-7A3D-900D-866FB3F88160}"/>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100FD2D3-AFFE-A94F-FD64-19D521ABC780}"/>
              </a:ext>
            </a:extLst>
          </p:cNvPr>
          <p:cNvSpPr txBox="1"/>
          <p:nvPr/>
        </p:nvSpPr>
        <p:spPr>
          <a:xfrm>
            <a:off x="122446" y="93321"/>
            <a:ext cx="10970855"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Metal Provides Superior Resilience in the Lunar Environment </a:t>
            </a:r>
          </a:p>
        </p:txBody>
      </p:sp>
      <p:cxnSp>
        <p:nvCxnSpPr>
          <p:cNvPr id="2" name="Straight Connector 1">
            <a:extLst>
              <a:ext uri="{FF2B5EF4-FFF2-40B4-BE49-F238E27FC236}">
                <a16:creationId xmlns:a16="http://schemas.microsoft.com/office/drawing/2014/main" id="{CA95E5A1-E0B2-4596-26DB-D8FF9FD11051}"/>
              </a:ext>
            </a:extLst>
          </p:cNvPr>
          <p:cNvCxnSpPr/>
          <p:nvPr/>
        </p:nvCxnSpPr>
        <p:spPr>
          <a:xfrm>
            <a:off x="6096000" y="995423"/>
            <a:ext cx="0" cy="4849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95069C5A-8650-8DA2-0277-DC250D04F1FE}"/>
              </a:ext>
            </a:extLst>
          </p:cNvPr>
          <p:cNvCxnSpPr/>
          <p:nvPr/>
        </p:nvCxnSpPr>
        <p:spPr>
          <a:xfrm>
            <a:off x="879676" y="3429000"/>
            <a:ext cx="10741306"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326BA86-51F6-5714-3EBE-EA6D98205599}"/>
              </a:ext>
            </a:extLst>
          </p:cNvPr>
          <p:cNvSpPr txBox="1"/>
          <p:nvPr/>
        </p:nvSpPr>
        <p:spPr>
          <a:xfrm>
            <a:off x="1901757" y="907526"/>
            <a:ext cx="2819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Abrasion Resistance</a:t>
            </a:r>
          </a:p>
        </p:txBody>
      </p:sp>
      <p:sp>
        <p:nvSpPr>
          <p:cNvPr id="6" name="TextBox 5">
            <a:extLst>
              <a:ext uri="{FF2B5EF4-FFF2-40B4-BE49-F238E27FC236}">
                <a16:creationId xmlns:a16="http://schemas.microsoft.com/office/drawing/2014/main" id="{F19DF230-D537-2DB7-A636-189BB041B5BE}"/>
              </a:ext>
            </a:extLst>
          </p:cNvPr>
          <p:cNvSpPr txBox="1"/>
          <p:nvPr/>
        </p:nvSpPr>
        <p:spPr>
          <a:xfrm>
            <a:off x="6657296" y="895039"/>
            <a:ext cx="4735031" cy="400110"/>
          </a:xfrm>
          <a:prstGeom prst="rect">
            <a:avLst/>
          </a:prstGeom>
          <a:noFill/>
        </p:spPr>
        <p:txBody>
          <a:bodyPr wrap="square">
            <a:spAutoFit/>
          </a:bodyPr>
          <a:lstStyle/>
          <a:p>
            <a:pPr algn="ctr"/>
            <a:r>
              <a:rPr lang="en-US" sz="2000" b="1"/>
              <a:t>Large Operating Temperature Range</a:t>
            </a:r>
          </a:p>
        </p:txBody>
      </p:sp>
      <p:sp>
        <p:nvSpPr>
          <p:cNvPr id="5" name="TextBox 4">
            <a:extLst>
              <a:ext uri="{FF2B5EF4-FFF2-40B4-BE49-F238E27FC236}">
                <a16:creationId xmlns:a16="http://schemas.microsoft.com/office/drawing/2014/main" id="{7F3BA013-2061-C490-F933-3E63011F8030}"/>
              </a:ext>
            </a:extLst>
          </p:cNvPr>
          <p:cNvSpPr txBox="1"/>
          <p:nvPr/>
        </p:nvSpPr>
        <p:spPr>
          <a:xfrm>
            <a:off x="1901757" y="3525769"/>
            <a:ext cx="281901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Radiation Resistance</a:t>
            </a:r>
          </a:p>
        </p:txBody>
      </p:sp>
      <p:sp>
        <p:nvSpPr>
          <p:cNvPr id="7" name="TextBox 6">
            <a:extLst>
              <a:ext uri="{FF2B5EF4-FFF2-40B4-BE49-F238E27FC236}">
                <a16:creationId xmlns:a16="http://schemas.microsoft.com/office/drawing/2014/main" id="{199973F0-4304-4DC6-D58E-2466409491BD}"/>
              </a:ext>
            </a:extLst>
          </p:cNvPr>
          <p:cNvSpPr txBox="1"/>
          <p:nvPr/>
        </p:nvSpPr>
        <p:spPr>
          <a:xfrm>
            <a:off x="6614489" y="3493344"/>
            <a:ext cx="46824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High Repairability/No Critical Failure</a:t>
            </a:r>
          </a:p>
        </p:txBody>
      </p:sp>
      <p:pic>
        <p:nvPicPr>
          <p:cNvPr id="15" name="Picture 14">
            <a:extLst>
              <a:ext uri="{FF2B5EF4-FFF2-40B4-BE49-F238E27FC236}">
                <a16:creationId xmlns:a16="http://schemas.microsoft.com/office/drawing/2014/main" id="{0F786D33-3563-FB93-A381-103F0A634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3234" y="1321365"/>
            <a:ext cx="2952191" cy="2055203"/>
          </a:xfrm>
          <a:prstGeom prst="rect">
            <a:avLst/>
          </a:prstGeom>
        </p:spPr>
      </p:pic>
      <p:sp>
        <p:nvSpPr>
          <p:cNvPr id="16" name="TextBox 15">
            <a:extLst>
              <a:ext uri="{FF2B5EF4-FFF2-40B4-BE49-F238E27FC236}">
                <a16:creationId xmlns:a16="http://schemas.microsoft.com/office/drawing/2014/main" id="{5D41EC03-A243-4975-36DB-E355A092C970}"/>
              </a:ext>
            </a:extLst>
          </p:cNvPr>
          <p:cNvSpPr txBox="1"/>
          <p:nvPr/>
        </p:nvSpPr>
        <p:spPr>
          <a:xfrm>
            <a:off x="10843921" y="3110013"/>
            <a:ext cx="1096812" cy="276999"/>
          </a:xfrm>
          <a:prstGeom prst="rect">
            <a:avLst/>
          </a:prstGeom>
          <a:noFill/>
        </p:spPr>
        <p:txBody>
          <a:bodyPr wrap="square" rtlCol="0">
            <a:spAutoFit/>
          </a:bodyPr>
          <a:lstStyle/>
          <a:p>
            <a:r>
              <a:rPr lang="en-US" sz="1200">
                <a:solidFill>
                  <a:schemeClr val="bg1"/>
                </a:solidFill>
              </a:rPr>
              <a:t>SpaceX</a:t>
            </a:r>
          </a:p>
        </p:txBody>
      </p:sp>
      <p:pic>
        <p:nvPicPr>
          <p:cNvPr id="1026" name="Picture 2">
            <a:extLst>
              <a:ext uri="{FF2B5EF4-FFF2-40B4-BE49-F238E27FC236}">
                <a16:creationId xmlns:a16="http://schemas.microsoft.com/office/drawing/2014/main" id="{12E5F023-18F2-87A4-F17B-A6712C1009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8631" y="3863422"/>
            <a:ext cx="4745320" cy="24912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E6AA61E-1119-4086-A83D-F575F198734B}"/>
              </a:ext>
            </a:extLst>
          </p:cNvPr>
          <p:cNvSpPr txBox="1"/>
          <p:nvPr/>
        </p:nvSpPr>
        <p:spPr>
          <a:xfrm>
            <a:off x="5308086" y="6107897"/>
            <a:ext cx="728254" cy="276999"/>
          </a:xfrm>
          <a:prstGeom prst="rect">
            <a:avLst/>
          </a:prstGeom>
          <a:noFill/>
        </p:spPr>
        <p:txBody>
          <a:bodyPr wrap="square" rtlCol="0">
            <a:spAutoFit/>
          </a:bodyPr>
          <a:lstStyle/>
          <a:p>
            <a:r>
              <a:rPr lang="en-US" sz="1200">
                <a:solidFill>
                  <a:schemeClr val="bg1"/>
                </a:solidFill>
              </a:rPr>
              <a:t>DOE</a:t>
            </a:r>
          </a:p>
        </p:txBody>
      </p:sp>
      <p:pic>
        <p:nvPicPr>
          <p:cNvPr id="20" name="Picture 19" descr="A close up of a metal object&#10;&#10;Description automatically generated">
            <a:extLst>
              <a:ext uri="{FF2B5EF4-FFF2-40B4-BE49-F238E27FC236}">
                <a16:creationId xmlns:a16="http://schemas.microsoft.com/office/drawing/2014/main" id="{30C9C93B-FBE8-205A-39F9-FF27108FAB21}"/>
              </a:ext>
            </a:extLst>
          </p:cNvPr>
          <p:cNvPicPr>
            <a:picLocks noChangeAspect="1"/>
          </p:cNvPicPr>
          <p:nvPr/>
        </p:nvPicPr>
        <p:blipFill>
          <a:blip r:embed="rId5" cstate="screen">
            <a:extLst>
              <a:ext uri="{28A0092B-C50C-407E-A947-70E740481C1C}">
                <a14:useLocalDpi xmlns:a14="http://schemas.microsoft.com/office/drawing/2010/main"/>
              </a:ext>
            </a:extLst>
          </a:blip>
          <a:srcRect l="1843" t="1490" r="-2304" b="33433"/>
          <a:stretch/>
        </p:blipFill>
        <p:spPr>
          <a:xfrm>
            <a:off x="6418218" y="3956049"/>
            <a:ext cx="1909812" cy="2312953"/>
          </a:xfrm>
          <a:prstGeom prst="rect">
            <a:avLst/>
          </a:prstGeom>
        </p:spPr>
      </p:pic>
      <p:pic>
        <p:nvPicPr>
          <p:cNvPr id="21" name="Picture 20">
            <a:extLst>
              <a:ext uri="{FF2B5EF4-FFF2-40B4-BE49-F238E27FC236}">
                <a16:creationId xmlns:a16="http://schemas.microsoft.com/office/drawing/2014/main" id="{5D8E50DB-8DAC-D14B-D0F9-7E1AABED34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8617" y="1301324"/>
            <a:ext cx="1541402" cy="2055203"/>
          </a:xfrm>
          <a:prstGeom prst="rect">
            <a:avLst/>
          </a:prstGeom>
        </p:spPr>
      </p:pic>
      <p:pic>
        <p:nvPicPr>
          <p:cNvPr id="8" name="Picture 7" descr="A hand holding a glass object&#10;&#10;Description automatically generated">
            <a:extLst>
              <a:ext uri="{FF2B5EF4-FFF2-40B4-BE49-F238E27FC236}">
                <a16:creationId xmlns:a16="http://schemas.microsoft.com/office/drawing/2014/main" id="{4BB8CB64-34EC-7295-D652-9466DF12C0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24300" y="4007556"/>
            <a:ext cx="2845344" cy="2208389"/>
          </a:xfrm>
          <a:prstGeom prst="rect">
            <a:avLst/>
          </a:prstGeom>
        </p:spPr>
      </p:pic>
      <p:pic>
        <p:nvPicPr>
          <p:cNvPr id="1028" name="Picture 4">
            <a:extLst>
              <a:ext uri="{FF2B5EF4-FFF2-40B4-BE49-F238E27FC236}">
                <a16:creationId xmlns:a16="http://schemas.microsoft.com/office/drawing/2014/main" id="{8527BE37-744E-15BD-8224-15E11FC4D2D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9524" r="19643"/>
          <a:stretch/>
        </p:blipFill>
        <p:spPr bwMode="auto">
          <a:xfrm>
            <a:off x="1480847" y="1272753"/>
            <a:ext cx="4015496" cy="20627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8DE1BCD-24A5-B52A-06C0-B5D61FB3980D}"/>
              </a:ext>
            </a:extLst>
          </p:cNvPr>
          <p:cNvSpPr txBox="1"/>
          <p:nvPr/>
        </p:nvSpPr>
        <p:spPr>
          <a:xfrm>
            <a:off x="4531025" y="3076978"/>
            <a:ext cx="1312926" cy="276999"/>
          </a:xfrm>
          <a:prstGeom prst="rect">
            <a:avLst/>
          </a:prstGeom>
          <a:noFill/>
        </p:spPr>
        <p:txBody>
          <a:bodyPr wrap="square" rtlCol="0">
            <a:spAutoFit/>
          </a:bodyPr>
          <a:lstStyle/>
          <a:p>
            <a:r>
              <a:rPr lang="en-US" sz="1200">
                <a:solidFill>
                  <a:schemeClr val="bg1"/>
                </a:solidFill>
              </a:rPr>
              <a:t>Kennametal</a:t>
            </a:r>
          </a:p>
        </p:txBody>
      </p:sp>
    </p:spTree>
    <p:extLst>
      <p:ext uri="{BB962C8B-B14F-4D97-AF65-F5344CB8AC3E}">
        <p14:creationId xmlns:p14="http://schemas.microsoft.com/office/powerpoint/2010/main" val="15279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7" grpId="0"/>
      <p:bldP spid="16" grpId="0"/>
      <p:bldP spid="17"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8B250-FF47-233F-8997-ED2C0F127C4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EAD22E2-90FA-7706-E328-97A1F72B1973}"/>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60D2E9-F36C-69A7-F1A7-485D60ADFBF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362319-5527-6FD1-F6D4-72F22E88765F}"/>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CCDCD8-B366-6E1A-9456-1842B9D196E2}"/>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grpSp>
        <p:nvGrpSpPr>
          <p:cNvPr id="4" name="Group 3">
            <a:extLst>
              <a:ext uri="{FF2B5EF4-FFF2-40B4-BE49-F238E27FC236}">
                <a16:creationId xmlns:a16="http://schemas.microsoft.com/office/drawing/2014/main" id="{94F17B6B-584E-6BCA-DC69-9A08CC11EDDE}"/>
              </a:ext>
            </a:extLst>
          </p:cNvPr>
          <p:cNvGrpSpPr/>
          <p:nvPr/>
        </p:nvGrpSpPr>
        <p:grpSpPr>
          <a:xfrm>
            <a:off x="283867" y="1418714"/>
            <a:ext cx="6508818" cy="1317864"/>
            <a:chOff x="520704" y="3997833"/>
            <a:chExt cx="5726818" cy="1317864"/>
          </a:xfrm>
        </p:grpSpPr>
        <p:sp>
          <p:nvSpPr>
            <p:cNvPr id="5" name="TextBox 4">
              <a:extLst>
                <a:ext uri="{FF2B5EF4-FFF2-40B4-BE49-F238E27FC236}">
                  <a16:creationId xmlns:a16="http://schemas.microsoft.com/office/drawing/2014/main" id="{143D3728-F574-05FD-3C69-8427D6423C42}"/>
                </a:ext>
              </a:extLst>
            </p:cNvPr>
            <p:cNvSpPr txBox="1"/>
            <p:nvPr/>
          </p:nvSpPr>
          <p:spPr>
            <a:xfrm>
              <a:off x="520704" y="3997833"/>
              <a:ext cx="3929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Max Load Capacity</a:t>
              </a:r>
              <a:endParaRPr lang="en-US" b="1"/>
            </a:p>
          </p:txBody>
        </p:sp>
        <p:sp>
          <p:nvSpPr>
            <p:cNvPr id="6" name="TextBox 5">
              <a:extLst>
                <a:ext uri="{FF2B5EF4-FFF2-40B4-BE49-F238E27FC236}">
                  <a16:creationId xmlns:a16="http://schemas.microsoft.com/office/drawing/2014/main" id="{F1DA2E11-CC30-872B-6437-2C1030433E1B}"/>
                </a:ext>
              </a:extLst>
            </p:cNvPr>
            <p:cNvSpPr txBox="1"/>
            <p:nvPr/>
          </p:nvSpPr>
          <p:spPr>
            <a:xfrm>
              <a:off x="520704" y="4392367"/>
              <a:ext cx="57268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Material: SS &gt; CRS</a:t>
              </a:r>
            </a:p>
            <a:p>
              <a:pPr marL="285750" indent="-285750">
                <a:buFont typeface="Arial" panose="020B0604020202020204" pitchFamily="34" charset="0"/>
                <a:buChar char="•"/>
              </a:pPr>
              <a:r>
                <a:rPr lang="en-US"/>
                <a:t>Geometry &amp; Thickness: 2mm thickness exceeded 4,000 </a:t>
              </a:r>
              <a:r>
                <a:rPr lang="en-US" err="1"/>
                <a:t>lbf</a:t>
              </a:r>
              <a:r>
                <a:rPr lang="en-US"/>
                <a:t>.</a:t>
              </a:r>
            </a:p>
            <a:p>
              <a:pPr marL="285750" indent="-285750">
                <a:buFont typeface="Arial" panose="020B0604020202020204" pitchFamily="34" charset="0"/>
                <a:buChar char="•"/>
              </a:pPr>
              <a:r>
                <a:rPr lang="en-US"/>
                <a:t>Diameter: larger diameter achieved higher load capacities.</a:t>
              </a:r>
            </a:p>
          </p:txBody>
        </p:sp>
      </p:grpSp>
      <p:sp>
        <p:nvSpPr>
          <p:cNvPr id="10" name="TextBox 9">
            <a:extLst>
              <a:ext uri="{FF2B5EF4-FFF2-40B4-BE49-F238E27FC236}">
                <a16:creationId xmlns:a16="http://schemas.microsoft.com/office/drawing/2014/main" id="{31EA7CD1-D3B8-3E12-3875-F46360A1C170}"/>
              </a:ext>
            </a:extLst>
          </p:cNvPr>
          <p:cNvSpPr txBox="1"/>
          <p:nvPr/>
        </p:nvSpPr>
        <p:spPr>
          <a:xfrm>
            <a:off x="283868" y="891254"/>
            <a:ext cx="39293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t>Results</a:t>
            </a:r>
          </a:p>
        </p:txBody>
      </p:sp>
      <p:grpSp>
        <p:nvGrpSpPr>
          <p:cNvPr id="18" name="Group 17">
            <a:extLst>
              <a:ext uri="{FF2B5EF4-FFF2-40B4-BE49-F238E27FC236}">
                <a16:creationId xmlns:a16="http://schemas.microsoft.com/office/drawing/2014/main" id="{40493497-5336-454D-9195-3D6807DBD861}"/>
              </a:ext>
            </a:extLst>
          </p:cNvPr>
          <p:cNvGrpSpPr/>
          <p:nvPr/>
        </p:nvGrpSpPr>
        <p:grpSpPr>
          <a:xfrm>
            <a:off x="283867" y="4411810"/>
            <a:ext cx="7136233" cy="1054342"/>
            <a:chOff x="449322" y="5487378"/>
            <a:chExt cx="7136233" cy="1054342"/>
          </a:xfrm>
        </p:grpSpPr>
        <p:sp>
          <p:nvSpPr>
            <p:cNvPr id="19" name="TextBox 18">
              <a:extLst>
                <a:ext uri="{FF2B5EF4-FFF2-40B4-BE49-F238E27FC236}">
                  <a16:creationId xmlns:a16="http://schemas.microsoft.com/office/drawing/2014/main" id="{1D7C85A7-3BC2-0580-CE00-4B636EC699F3}"/>
                </a:ext>
              </a:extLst>
            </p:cNvPr>
            <p:cNvSpPr txBox="1"/>
            <p:nvPr/>
          </p:nvSpPr>
          <p:spPr>
            <a:xfrm>
              <a:off x="449322" y="5895389"/>
              <a:ext cx="7136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i="0">
                  <a:effectLst/>
                </a:rPr>
                <a:t>Strength: 2mm thickness ↑ load capacity.</a:t>
              </a:r>
            </a:p>
            <a:p>
              <a:pPr marL="285750" indent="-285750">
                <a:buFont typeface="Arial" panose="020B0604020202020204" pitchFamily="34" charset="0"/>
                <a:buChar char="•"/>
              </a:pPr>
              <a:r>
                <a:rPr lang="en-US" i="0">
                  <a:effectLst/>
                </a:rPr>
                <a:t>Reusability: </a:t>
              </a:r>
              <a:r>
                <a:rPr lang="en-US" b="1" i="0">
                  <a:effectLst/>
                </a:rPr>
                <a:t>Reinflation feasible</a:t>
              </a:r>
              <a:r>
                <a:rPr lang="en-US" i="0">
                  <a:effectLst/>
                </a:rPr>
                <a:t>, minor fatigue over cycles.</a:t>
              </a:r>
              <a:endParaRPr lang="en-US"/>
            </a:p>
          </p:txBody>
        </p:sp>
        <p:sp>
          <p:nvSpPr>
            <p:cNvPr id="20" name="TextBox 19">
              <a:extLst>
                <a:ext uri="{FF2B5EF4-FFF2-40B4-BE49-F238E27FC236}">
                  <a16:creationId xmlns:a16="http://schemas.microsoft.com/office/drawing/2014/main" id="{903CE926-552E-E514-7BEA-74FD64032E13}"/>
                </a:ext>
              </a:extLst>
            </p:cNvPr>
            <p:cNvSpPr txBox="1"/>
            <p:nvPr/>
          </p:nvSpPr>
          <p:spPr>
            <a:xfrm>
              <a:off x="449322" y="5487378"/>
              <a:ext cx="3849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Conclusion</a:t>
              </a:r>
              <a:endParaRPr lang="en-US" b="1"/>
            </a:p>
          </p:txBody>
        </p:sp>
      </p:grpSp>
      <p:grpSp>
        <p:nvGrpSpPr>
          <p:cNvPr id="27" name="Group 26">
            <a:extLst>
              <a:ext uri="{FF2B5EF4-FFF2-40B4-BE49-F238E27FC236}">
                <a16:creationId xmlns:a16="http://schemas.microsoft.com/office/drawing/2014/main" id="{60A96823-A221-2D53-76DF-45D81F0C310C}"/>
              </a:ext>
            </a:extLst>
          </p:cNvPr>
          <p:cNvGrpSpPr/>
          <p:nvPr/>
        </p:nvGrpSpPr>
        <p:grpSpPr>
          <a:xfrm>
            <a:off x="283867" y="2917041"/>
            <a:ext cx="6821021" cy="1314306"/>
            <a:chOff x="283867" y="3202384"/>
            <a:chExt cx="6821021" cy="1314306"/>
          </a:xfrm>
        </p:grpSpPr>
        <p:sp>
          <p:nvSpPr>
            <p:cNvPr id="16" name="TextBox 15">
              <a:extLst>
                <a:ext uri="{FF2B5EF4-FFF2-40B4-BE49-F238E27FC236}">
                  <a16:creationId xmlns:a16="http://schemas.microsoft.com/office/drawing/2014/main" id="{905E47B5-E05A-F63E-C9E9-9B19FD633C12}"/>
                </a:ext>
              </a:extLst>
            </p:cNvPr>
            <p:cNvSpPr txBox="1"/>
            <p:nvPr/>
          </p:nvSpPr>
          <p:spPr>
            <a:xfrm>
              <a:off x="283868" y="3202384"/>
              <a:ext cx="4645183" cy="193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Reinflation &amp; Post-Inflation Load</a:t>
              </a:r>
              <a:endParaRPr lang="en-US" b="1"/>
            </a:p>
          </p:txBody>
        </p:sp>
        <p:sp>
          <p:nvSpPr>
            <p:cNvPr id="26" name="TextBox 25">
              <a:extLst>
                <a:ext uri="{FF2B5EF4-FFF2-40B4-BE49-F238E27FC236}">
                  <a16:creationId xmlns:a16="http://schemas.microsoft.com/office/drawing/2014/main" id="{7530A7A2-F8AC-4BFE-876A-C6C09F3042AD}"/>
                </a:ext>
              </a:extLst>
            </p:cNvPr>
            <p:cNvSpPr txBox="1"/>
            <p:nvPr/>
          </p:nvSpPr>
          <p:spPr>
            <a:xfrm>
              <a:off x="283867" y="3593360"/>
              <a:ext cx="6821021" cy="923330"/>
            </a:xfrm>
            <a:prstGeom prst="rect">
              <a:avLst/>
            </a:prstGeom>
            <a:noFill/>
          </p:spPr>
          <p:txBody>
            <a:bodyPr wrap="square">
              <a:spAutoFit/>
            </a:bodyPr>
            <a:lstStyle/>
            <a:p>
              <a:pPr marL="285750" indent="-285750">
                <a:buFont typeface="Arial" panose="020B0604020202020204" pitchFamily="34" charset="0"/>
                <a:buChar char="•"/>
              </a:pPr>
              <a:r>
                <a:rPr lang="en-US"/>
                <a:t>Cycles: 6” pentagon reinflated with slight height/load increases.</a:t>
              </a:r>
            </a:p>
            <a:p>
              <a:pPr marL="285750" indent="-285750">
                <a:buFont typeface="Arial" panose="020B0604020202020204" pitchFamily="34" charset="0"/>
                <a:buChar char="•"/>
              </a:pPr>
              <a:r>
                <a:rPr lang="en-US"/>
                <a:t>Durability: Minor </a:t>
              </a:r>
              <a:r>
                <a:rPr lang="en-US" b="1"/>
                <a:t>weakening from cracks/voids</a:t>
              </a:r>
            </a:p>
            <a:p>
              <a:pPr marL="285750" indent="-285750">
                <a:buFont typeface="Arial" panose="020B0604020202020204" pitchFamily="34" charset="0"/>
                <a:buChar char="•"/>
              </a:pPr>
              <a:r>
                <a:rPr lang="en-US"/>
                <a:t>Pressure vs Height: </a:t>
              </a:r>
              <a:r>
                <a:rPr lang="en-US" b="1"/>
                <a:t>Slower</a:t>
              </a:r>
              <a:r>
                <a:rPr lang="en-US"/>
                <a:t> expansion at higher pressures</a:t>
              </a:r>
            </a:p>
          </p:txBody>
        </p:sp>
      </p:grpSp>
      <p:pic>
        <p:nvPicPr>
          <p:cNvPr id="28" name="Picture 27" descr="A graph showing a number of post inflation&#10;&#10;Description automatically generated">
            <a:extLst>
              <a:ext uri="{FF2B5EF4-FFF2-40B4-BE49-F238E27FC236}">
                <a16:creationId xmlns:a16="http://schemas.microsoft.com/office/drawing/2014/main" id="{E2D39DD0-13C7-675B-8A57-2B55AB006D32}"/>
              </a:ext>
            </a:extLst>
          </p:cNvPr>
          <p:cNvPicPr>
            <a:picLocks noChangeAspect="1"/>
          </p:cNvPicPr>
          <p:nvPr/>
        </p:nvPicPr>
        <p:blipFill>
          <a:blip r:embed="rId2" cstate="screen">
            <a:extLst>
              <a:ext uri="{28A0092B-C50C-407E-A947-70E740481C1C}">
                <a14:useLocalDpi xmlns:a14="http://schemas.microsoft.com/office/drawing/2010/main"/>
              </a:ext>
            </a:extLst>
          </a:blip>
          <a:srcRect l="2054" r="131" b="755"/>
          <a:stretch/>
        </p:blipFill>
        <p:spPr>
          <a:xfrm>
            <a:off x="7540264" y="2972369"/>
            <a:ext cx="4447276" cy="3342911"/>
          </a:xfrm>
          <a:prstGeom prst="rect">
            <a:avLst/>
          </a:prstGeom>
          <a:ln w="12700">
            <a:solidFill>
              <a:schemeClr val="tx1"/>
            </a:solidFill>
          </a:ln>
        </p:spPr>
      </p:pic>
      <p:sp>
        <p:nvSpPr>
          <p:cNvPr id="3" name="TextBox 2">
            <a:extLst>
              <a:ext uri="{FF2B5EF4-FFF2-40B4-BE49-F238E27FC236}">
                <a16:creationId xmlns:a16="http://schemas.microsoft.com/office/drawing/2014/main" id="{86051374-31D4-30AE-0D56-AD0C7182E9BD}"/>
              </a:ext>
            </a:extLst>
          </p:cNvPr>
          <p:cNvSpPr txBox="1"/>
          <p:nvPr/>
        </p:nvSpPr>
        <p:spPr>
          <a:xfrm>
            <a:off x="283867" y="5730505"/>
            <a:ext cx="6485395" cy="584775"/>
          </a:xfrm>
          <a:prstGeom prst="rect">
            <a:avLst/>
          </a:prstGeom>
          <a:noFill/>
        </p:spPr>
        <p:txBody>
          <a:bodyPr wrap="square" lIns="91440" tIns="45720" rIns="91440" bIns="45720" rtlCol="0" anchor="t">
            <a:spAutoFit/>
          </a:bodyPr>
          <a:lstStyle/>
          <a:p>
            <a:r>
              <a:rPr lang="en-US" sz="1600" i="1"/>
              <a:t>Top – Re-Inflation Heights of SS 6’’ Pentagon Modules.</a:t>
            </a:r>
          </a:p>
          <a:p>
            <a:r>
              <a:rPr lang="en-US" sz="1600" i="1"/>
              <a:t>Bottom – Maximum Loads of SS 6’’ Pentagon Modules. </a:t>
            </a:r>
          </a:p>
        </p:txBody>
      </p:sp>
      <p:sp>
        <p:nvSpPr>
          <p:cNvPr id="15" name="TextBox 14">
            <a:extLst>
              <a:ext uri="{FF2B5EF4-FFF2-40B4-BE49-F238E27FC236}">
                <a16:creationId xmlns:a16="http://schemas.microsoft.com/office/drawing/2014/main" id="{41B1482F-CC0A-7AE3-BB49-5A22729E8657}"/>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Strength Testing</a:t>
            </a:r>
            <a:endParaRPr lang="en-US" sz="3200">
              <a:solidFill>
                <a:schemeClr val="bg1"/>
              </a:solidFill>
              <a:latin typeface="+mj-lt"/>
            </a:endParaRPr>
          </a:p>
        </p:txBody>
      </p:sp>
      <p:pic>
        <p:nvPicPr>
          <p:cNvPr id="25" name="Picture 24" descr="A graph with different colored lines&#10;&#10;Description automatically generated">
            <a:extLst>
              <a:ext uri="{FF2B5EF4-FFF2-40B4-BE49-F238E27FC236}">
                <a16:creationId xmlns:a16="http://schemas.microsoft.com/office/drawing/2014/main" id="{BCCD167D-7C68-7BEC-F110-C450E16CA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7032" y="876248"/>
            <a:ext cx="3253740" cy="2011896"/>
          </a:xfrm>
          <a:prstGeom prst="rect">
            <a:avLst/>
          </a:prstGeom>
          <a:ln w="12700">
            <a:solidFill>
              <a:schemeClr val="tx1"/>
            </a:solidFill>
          </a:ln>
        </p:spPr>
      </p:pic>
    </p:spTree>
    <p:extLst>
      <p:ext uri="{BB962C8B-B14F-4D97-AF65-F5344CB8AC3E}">
        <p14:creationId xmlns:p14="http://schemas.microsoft.com/office/powerpoint/2010/main" val="1604353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3" name="TextBox 2">
            <a:extLst>
              <a:ext uri="{FF2B5EF4-FFF2-40B4-BE49-F238E27FC236}">
                <a16:creationId xmlns:a16="http://schemas.microsoft.com/office/drawing/2014/main" id="{A5F0A96D-5329-691F-31F6-41AFB69D425D}"/>
              </a:ext>
            </a:extLst>
          </p:cNvPr>
          <p:cNvSpPr txBox="1"/>
          <p:nvPr/>
        </p:nvSpPr>
        <p:spPr>
          <a:xfrm>
            <a:off x="439944" y="922626"/>
            <a:ext cx="5292263"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2200" b="1"/>
              <a:t>Reliability and Scale Tests</a:t>
            </a:r>
          </a:p>
          <a:p>
            <a:pPr marL="342900" lvl="1" indent="-342900">
              <a:buFont typeface="Arial" panose="020B0604020202020204" pitchFamily="34" charset="0"/>
              <a:buChar char="•"/>
            </a:pPr>
            <a:r>
              <a:rPr lang="en-US" sz="2000"/>
              <a:t>Quality Control Checks</a:t>
            </a:r>
          </a:p>
          <a:p>
            <a:pPr marL="342900" lvl="1" indent="-342900">
              <a:buFont typeface="Arial" panose="020B0604020202020204" pitchFamily="34" charset="0"/>
              <a:buChar char="•"/>
            </a:pPr>
            <a:r>
              <a:rPr lang="en-US" sz="2000"/>
              <a:t>Performance of Larger and Thicker Modules</a:t>
            </a:r>
          </a:p>
        </p:txBody>
      </p:sp>
      <p:sp>
        <p:nvSpPr>
          <p:cNvPr id="4" name="TextBox 3">
            <a:extLst>
              <a:ext uri="{FF2B5EF4-FFF2-40B4-BE49-F238E27FC236}">
                <a16:creationId xmlns:a16="http://schemas.microsoft.com/office/drawing/2014/main" id="{EDD9A408-5B03-2133-0D8A-8B89050FBEE5}"/>
              </a:ext>
            </a:extLst>
          </p:cNvPr>
          <p:cNvSpPr txBox="1"/>
          <p:nvPr/>
        </p:nvSpPr>
        <p:spPr>
          <a:xfrm>
            <a:off x="439944" y="2154730"/>
            <a:ext cx="50943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2pPr marL="0" lvl="1">
              <a:defRPr sz="2200" b="1"/>
            </a:lvl2pPr>
          </a:lstStyle>
          <a:p>
            <a:pPr lvl="1"/>
            <a:r>
              <a:rPr lang="en-US"/>
              <a:t>Lunar Welding</a:t>
            </a:r>
          </a:p>
          <a:p>
            <a:pPr marL="342900" lvl="1" indent="-342900">
              <a:buFont typeface="Arial" panose="020B0604020202020204" pitchFamily="34" charset="0"/>
              <a:buChar char="•"/>
            </a:pPr>
            <a:r>
              <a:rPr lang="en-US" sz="2000" b="0"/>
              <a:t>Repairability of METALS on Lunar Surface</a:t>
            </a:r>
          </a:p>
        </p:txBody>
      </p:sp>
      <p:sp>
        <p:nvSpPr>
          <p:cNvPr id="5" name="TextBox 4">
            <a:extLst>
              <a:ext uri="{FF2B5EF4-FFF2-40B4-BE49-F238E27FC236}">
                <a16:creationId xmlns:a16="http://schemas.microsoft.com/office/drawing/2014/main" id="{704BBC05-C321-87BD-C5A6-EDB1DA4DA4A2}"/>
              </a:ext>
            </a:extLst>
          </p:cNvPr>
          <p:cNvSpPr txBox="1"/>
          <p:nvPr/>
        </p:nvSpPr>
        <p:spPr>
          <a:xfrm>
            <a:off x="439944" y="3079058"/>
            <a:ext cx="537092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2pPr marL="0" lvl="1">
              <a:defRPr sz="2200" b="1"/>
            </a:lvl2pPr>
          </a:lstStyle>
          <a:p>
            <a:pPr lvl="1"/>
            <a:r>
              <a:rPr lang="en-US"/>
              <a:t>Thermal Management and Cryogenics​</a:t>
            </a:r>
          </a:p>
          <a:p>
            <a:pPr marL="342900" lvl="1" indent="-342900">
              <a:buFont typeface="Arial" panose="020B0604020202020204" pitchFamily="34" charset="0"/>
              <a:buChar char="•"/>
            </a:pPr>
            <a:r>
              <a:rPr lang="en-US" sz="2000" b="0"/>
              <a:t>Heat Transfer Reduction Methods​</a:t>
            </a:r>
          </a:p>
          <a:p>
            <a:pPr marL="342900" lvl="1" indent="-342900">
              <a:buFont typeface="Arial" panose="020B0604020202020204" pitchFamily="34" charset="0"/>
              <a:buChar char="•"/>
            </a:pPr>
            <a:r>
              <a:rPr lang="en-US" sz="2000" b="0"/>
              <a:t>Optimization of Thermal Management​</a:t>
            </a:r>
          </a:p>
        </p:txBody>
      </p:sp>
      <p:sp>
        <p:nvSpPr>
          <p:cNvPr id="6" name="TextBox 5">
            <a:extLst>
              <a:ext uri="{FF2B5EF4-FFF2-40B4-BE49-F238E27FC236}">
                <a16:creationId xmlns:a16="http://schemas.microsoft.com/office/drawing/2014/main" id="{DA63EA70-C4A4-5124-F6A8-04E475DB50F4}"/>
              </a:ext>
            </a:extLst>
          </p:cNvPr>
          <p:cNvSpPr txBox="1"/>
          <p:nvPr/>
        </p:nvSpPr>
        <p:spPr>
          <a:xfrm>
            <a:off x="439944" y="4311162"/>
            <a:ext cx="5094328"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2pPr marL="0" lvl="1">
              <a:defRPr sz="2200" b="1"/>
            </a:lvl2pPr>
          </a:lstStyle>
          <a:p>
            <a:pPr lvl="1"/>
            <a:r>
              <a:rPr lang="en-US"/>
              <a:t>Installation​</a:t>
            </a:r>
          </a:p>
          <a:p>
            <a:pPr marL="342900" lvl="1" indent="-342900">
              <a:buFont typeface="Arial" panose="020B0604020202020204" pitchFamily="34" charset="0"/>
              <a:buChar char="•"/>
            </a:pPr>
            <a:r>
              <a:rPr lang="en-US" sz="2000" b="0"/>
              <a:t>Excavation and Installation​</a:t>
            </a:r>
          </a:p>
          <a:p>
            <a:pPr marL="342900" lvl="1" indent="-342900">
              <a:buFont typeface="Arial" panose="020B0604020202020204" pitchFamily="34" charset="0"/>
              <a:buChar char="•"/>
            </a:pPr>
            <a:r>
              <a:rPr lang="en-US" sz="2000" b="0"/>
              <a:t>Integration with Artemis Base </a:t>
            </a:r>
          </a:p>
        </p:txBody>
      </p:sp>
      <p:sp>
        <p:nvSpPr>
          <p:cNvPr id="7" name="TextBox 6">
            <a:extLst>
              <a:ext uri="{FF2B5EF4-FFF2-40B4-BE49-F238E27FC236}">
                <a16:creationId xmlns:a16="http://schemas.microsoft.com/office/drawing/2014/main" id="{7B6321B9-5B5C-9E0E-8492-170FA1EFE9B1}"/>
              </a:ext>
            </a:extLst>
          </p:cNvPr>
          <p:cNvSpPr txBox="1"/>
          <p:nvPr/>
        </p:nvSpPr>
        <p:spPr>
          <a:xfrm>
            <a:off x="439944" y="5543267"/>
            <a:ext cx="45993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2pPr marL="0" lvl="1">
              <a:defRPr sz="2200" b="1"/>
            </a:lvl2pPr>
          </a:lstStyle>
          <a:p>
            <a:pPr lvl="1"/>
            <a:r>
              <a:rPr lang="en-US"/>
              <a:t>Geometry Optimization​​</a:t>
            </a:r>
          </a:p>
          <a:p>
            <a:pPr marL="342900" lvl="1" indent="-342900">
              <a:buFont typeface="Arial" panose="020B0604020202020204" pitchFamily="34" charset="0"/>
              <a:buChar char="•"/>
            </a:pPr>
            <a:r>
              <a:rPr lang="en-US" sz="2000" b="0"/>
              <a:t>Custom Pipe Fittings​</a:t>
            </a:r>
          </a:p>
        </p:txBody>
      </p:sp>
      <p:pic>
        <p:nvPicPr>
          <p:cNvPr id="10" name="Picture 9" descr="A logo with text on it&#10;&#10;Description automatically generated">
            <a:extLst>
              <a:ext uri="{FF2B5EF4-FFF2-40B4-BE49-F238E27FC236}">
                <a16:creationId xmlns:a16="http://schemas.microsoft.com/office/drawing/2014/main" id="{40BD763C-0093-156C-0135-EC40DF9CD5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9794" y="891376"/>
            <a:ext cx="5370920" cy="5421804"/>
          </a:xfrm>
          <a:prstGeom prst="rect">
            <a:avLst/>
          </a:prstGeom>
        </p:spPr>
      </p:pic>
      <p:sp>
        <p:nvSpPr>
          <p:cNvPr id="2" name="TextBox 1">
            <a:extLst>
              <a:ext uri="{FF2B5EF4-FFF2-40B4-BE49-F238E27FC236}">
                <a16:creationId xmlns:a16="http://schemas.microsoft.com/office/drawing/2014/main" id="{65CA9DEA-95A7-C37A-9FFB-E944A4D7E40C}"/>
              </a:ext>
            </a:extLst>
          </p:cNvPr>
          <p:cNvSpPr txBox="1"/>
          <p:nvPr/>
        </p:nvSpPr>
        <p:spPr>
          <a:xfrm>
            <a:off x="93872" y="64746"/>
            <a:ext cx="11367188" cy="584775"/>
          </a:xfrm>
          <a:prstGeom prst="rect">
            <a:avLst/>
          </a:prstGeom>
          <a:noFill/>
        </p:spPr>
        <p:txBody>
          <a:bodyPr wrap="square">
            <a:spAutoFit/>
          </a:bodyPr>
          <a:lstStyle/>
          <a:p>
            <a:r>
              <a:rPr lang="en-US" sz="3200" b="1">
                <a:solidFill>
                  <a:schemeClr val="bg1"/>
                </a:solidFill>
                <a:latin typeface="+mj-lt"/>
              </a:rPr>
              <a:t> Path-To-Flight</a:t>
            </a:r>
            <a:endParaRPr lang="en-US" sz="3200">
              <a:solidFill>
                <a:schemeClr val="bg1"/>
              </a:solidFill>
              <a:latin typeface="+mj-lt"/>
            </a:endParaRPr>
          </a:p>
        </p:txBody>
      </p:sp>
    </p:spTree>
    <p:extLst>
      <p:ext uri="{BB962C8B-B14F-4D97-AF65-F5344CB8AC3E}">
        <p14:creationId xmlns:p14="http://schemas.microsoft.com/office/powerpoint/2010/main" val="368685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C35F-806F-3B8F-CAA1-10C5A2E33F3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7ED8745-24C5-2ADF-FED0-50A73CE93196}"/>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A13344-4010-B329-239C-D33EA05D5393}"/>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C04C62-0A9A-555F-7615-7B4EC6320FDE}"/>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8D7BC9-D093-099C-7637-52BF037C7AB9}"/>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8BD2DC19-175E-00B6-4AC4-1EF02391C2E5}"/>
              </a:ext>
            </a:extLst>
          </p:cNvPr>
          <p:cNvSpPr txBox="1"/>
          <p:nvPr/>
        </p:nvSpPr>
        <p:spPr>
          <a:xfrm>
            <a:off x="122447" y="93321"/>
            <a:ext cx="8158427" cy="584775"/>
          </a:xfrm>
          <a:prstGeom prst="rect">
            <a:avLst/>
          </a:prstGeom>
          <a:noFill/>
        </p:spPr>
        <p:txBody>
          <a:bodyPr wrap="square">
            <a:spAutoFit/>
          </a:bodyPr>
          <a:lstStyle>
            <a:defPPr>
              <a:defRPr lang="en-US"/>
            </a:defPPr>
            <a:lvl1pPr>
              <a:defRPr sz="3200" b="1">
                <a:solidFill>
                  <a:schemeClr val="bg1"/>
                </a:solidFill>
                <a:latin typeface="+mj-lt"/>
              </a:defRPr>
            </a:lvl1pPr>
          </a:lstStyle>
          <a:p>
            <a:r>
              <a:rPr lang="en-US"/>
              <a:t>Scalability to Lunar Use Case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2061E11-0B61-258A-7F32-C8239BAC0F40}"/>
                  </a:ext>
                </a:extLst>
              </p:cNvPr>
              <p:cNvSpPr txBox="1"/>
              <p:nvPr/>
            </p:nvSpPr>
            <p:spPr>
              <a:xfrm>
                <a:off x="129647" y="771417"/>
                <a:ext cx="629753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1" indent="-342900">
                  <a:buFont typeface="Arial"/>
                  <a:buChar char="•"/>
                </a:pPr>
                <a:r>
                  <a:rPr lang="en-US"/>
                  <a:t>SEC modules displayed self-similarity in shape once their inflation “plateau” was reached, with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3</m:t>
                        </m:r>
                      </m:sup>
                    </m:sSup>
                  </m:oMath>
                </a14:m>
                <a:r>
                  <a:rPr lang="en-US"/>
                  <a:t> </a:t>
                </a:r>
              </a:p>
              <a:p>
                <a:pPr marL="800100" lvl="2" indent="-342900">
                  <a:buFont typeface="Arial"/>
                  <a:buChar char="•"/>
                </a:pPr>
                <a:r>
                  <a:rPr lang="en-US"/>
                  <a:t>No significant dependence on sheet metal material and thickness </a:t>
                </a:r>
              </a:p>
              <a:p>
                <a:pPr marL="342900" lvl="1" indent="-342900">
                  <a:buFont typeface="Arial"/>
                  <a:buChar char="•"/>
                </a:pPr>
                <a:r>
                  <a:rPr lang="en-US"/>
                  <a:t>SEC Inflation demonstrated pressurization up to 54% of material limit </a:t>
                </a:r>
              </a:p>
              <a:p>
                <a:pPr marL="800100" lvl="2" indent="-342900">
                  <a:buFont typeface="Arial"/>
                  <a:buChar char="•"/>
                </a:pPr>
                <a:r>
                  <a:rPr lang="en-US"/>
                  <a:t>Estimated by spherical hoop stress,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𝑃𝐷</m:t>
                    </m:r>
                    <m:r>
                      <a:rPr lang="en-US" b="0" i="1" smtClean="0">
                        <a:latin typeface="Cambria Math" panose="02040503050406030204" pitchFamily="18" charset="0"/>
                      </a:rPr>
                      <m:t>/4</m:t>
                    </m:r>
                    <m:r>
                      <a:rPr lang="en-US" b="0" i="1" smtClean="0">
                        <a:latin typeface="Cambria Math" panose="02040503050406030204" pitchFamily="18" charset="0"/>
                      </a:rPr>
                      <m:t>𝑡</m:t>
                    </m:r>
                  </m:oMath>
                </a14:m>
                <a:endParaRPr lang="en-US" b="0"/>
              </a:p>
              <a:p>
                <a:pPr marL="342900" lvl="1" indent="-342900">
                  <a:buFont typeface="Arial"/>
                  <a:buChar char="•"/>
                </a:pPr>
                <a:r>
                  <a:rPr lang="en-US"/>
                  <a:t>Extrapolate to larger diameters to estimate scalability of storage capacity</a:t>
                </a:r>
              </a:p>
              <a:p>
                <a:pPr marL="342900" lvl="1" indent="-342900">
                  <a:buFont typeface="Arial"/>
                  <a:buChar char="•"/>
                </a:pPr>
                <a:endParaRPr lang="en-US" sz="2400" b="1"/>
              </a:p>
              <a:p>
                <a:pPr marL="342900" lvl="1" indent="-342900">
                  <a:buFont typeface="Arial"/>
                  <a:buChar char="•"/>
                </a:pPr>
                <a:endParaRPr lang="en-US" sz="2400" b="1"/>
              </a:p>
            </p:txBody>
          </p:sp>
        </mc:Choice>
        <mc:Fallback xmlns="">
          <p:sp>
            <p:nvSpPr>
              <p:cNvPr id="3" name="TextBox 2">
                <a:extLst>
                  <a:ext uri="{FF2B5EF4-FFF2-40B4-BE49-F238E27FC236}">
                    <a16:creationId xmlns:a16="http://schemas.microsoft.com/office/drawing/2014/main" id="{A2061E11-0B61-258A-7F32-C8239BAC0F40}"/>
                  </a:ext>
                </a:extLst>
              </p:cNvPr>
              <p:cNvSpPr txBox="1">
                <a:spLocks noRot="1" noChangeAspect="1" noMove="1" noResize="1" noEditPoints="1" noAdjustHandles="1" noChangeArrowheads="1" noChangeShapeType="1" noTextEdit="1"/>
              </p:cNvSpPr>
              <p:nvPr/>
            </p:nvSpPr>
            <p:spPr>
              <a:xfrm>
                <a:off x="129647" y="771417"/>
                <a:ext cx="6297533" cy="3323987"/>
              </a:xfrm>
              <a:prstGeom prst="rect">
                <a:avLst/>
              </a:prstGeom>
              <a:blipFill>
                <a:blip r:embed="rId2"/>
                <a:stretch>
                  <a:fillRect l="-605" t="-76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56D7119D-7EBC-C7F7-D7ED-C0944707B6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237" y="3429000"/>
            <a:ext cx="4136289" cy="2986016"/>
          </a:xfrm>
          <a:prstGeom prst="rect">
            <a:avLst/>
          </a:prstGeom>
        </p:spPr>
      </p:pic>
      <p:pic>
        <p:nvPicPr>
          <p:cNvPr id="6" name="Picture 5">
            <a:extLst>
              <a:ext uri="{FF2B5EF4-FFF2-40B4-BE49-F238E27FC236}">
                <a16:creationId xmlns:a16="http://schemas.microsoft.com/office/drawing/2014/main" id="{33C78A98-4C2C-3D6E-3450-2E7DBD546B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1116" y="947805"/>
            <a:ext cx="5523976" cy="4077994"/>
          </a:xfrm>
          <a:prstGeom prst="rect">
            <a:avLst/>
          </a:prstGeom>
        </p:spPr>
      </p:pic>
      <p:sp>
        <p:nvSpPr>
          <p:cNvPr id="7" name="Arrow: Bent 6">
            <a:extLst>
              <a:ext uri="{FF2B5EF4-FFF2-40B4-BE49-F238E27FC236}">
                <a16:creationId xmlns:a16="http://schemas.microsoft.com/office/drawing/2014/main" id="{4CA3E17F-9466-605F-9FE5-258E755C2199}"/>
              </a:ext>
            </a:extLst>
          </p:cNvPr>
          <p:cNvSpPr/>
          <p:nvPr/>
        </p:nvSpPr>
        <p:spPr>
          <a:xfrm flipV="1">
            <a:off x="6760800" y="4922007"/>
            <a:ext cx="972876" cy="988187"/>
          </a:xfrm>
          <a:prstGeom prst="bentArrow">
            <a:avLst/>
          </a:prstGeom>
          <a:solidFill>
            <a:srgbClr val="4E2A84"/>
          </a:solidFill>
          <a:ln>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A2B35B26-5DAF-A49D-98DD-ACC3160D4AD0}"/>
                  </a:ext>
                </a:extLst>
              </p:cNvPr>
              <p:cNvSpPr/>
              <p:nvPr/>
            </p:nvSpPr>
            <p:spPr>
              <a:xfrm>
                <a:off x="7817455" y="5153232"/>
                <a:ext cx="4136290" cy="1042698"/>
              </a:xfrm>
              <a:prstGeom prst="roundRect">
                <a:avLst/>
              </a:prstGeom>
              <a:solidFill>
                <a:srgbClr val="4E2A84"/>
              </a:solidFill>
              <a:ln>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t>
                </a:r>
                <a14:m>
                  <m:oMath xmlns:m="http://schemas.openxmlformats.org/officeDocument/2006/math">
                    <m:r>
                      <a:rPr lang="en-US" b="0" i="1" smtClean="0">
                        <a:latin typeface="Cambria Math" panose="02040503050406030204" pitchFamily="18" charset="0"/>
                      </a:rPr>
                      <m:t>0.05 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oMath>
                </a14:m>
                <a:r>
                  <a:rPr lang="en-US"/>
                  <a:t> of storage per </a:t>
                </a:r>
                <a14:m>
                  <m:oMath xmlns:m="http://schemas.openxmlformats.org/officeDocument/2006/math">
                    <m:r>
                      <a:rPr lang="en-US" b="0" i="1" smtClean="0">
                        <a:latin typeface="Cambria Math" panose="02040503050406030204" pitchFamily="18" charset="0"/>
                      </a:rPr>
                      <m:t>𝑘𝑔</m:t>
                    </m:r>
                  </m:oMath>
                </a14:m>
                <a:r>
                  <a:rPr lang="en-US"/>
                  <a:t> of sheet metal, one Starship HLS can carry enough METALS for the capacity of 5</a:t>
                </a:r>
              </a:p>
            </p:txBody>
          </p:sp>
        </mc:Choice>
        <mc:Fallback xmlns="">
          <p:sp>
            <p:nvSpPr>
              <p:cNvPr id="10" name="Rectangle: Rounded Corners 9">
                <a:extLst>
                  <a:ext uri="{FF2B5EF4-FFF2-40B4-BE49-F238E27FC236}">
                    <a16:creationId xmlns:a16="http://schemas.microsoft.com/office/drawing/2014/main" id="{A2B35B26-5DAF-A49D-98DD-ACC3160D4AD0}"/>
                  </a:ext>
                </a:extLst>
              </p:cNvPr>
              <p:cNvSpPr>
                <a:spLocks noRot="1" noChangeAspect="1" noMove="1" noResize="1" noEditPoints="1" noAdjustHandles="1" noChangeArrowheads="1" noChangeShapeType="1" noTextEdit="1"/>
              </p:cNvSpPr>
              <p:nvPr/>
            </p:nvSpPr>
            <p:spPr>
              <a:xfrm>
                <a:off x="7817455" y="5153232"/>
                <a:ext cx="4136290" cy="1042698"/>
              </a:xfrm>
              <a:prstGeom prst="roundRect">
                <a:avLst/>
              </a:prstGeom>
              <a:blipFill>
                <a:blip r:embed="rId5"/>
                <a:stretch>
                  <a:fillRect b="-2381"/>
                </a:stretch>
              </a:blipFill>
              <a:ln>
                <a:solidFill>
                  <a:srgbClr val="9380B6"/>
                </a:solidFill>
              </a:ln>
            </p:spPr>
            <p:txBody>
              <a:bodyPr/>
              <a:lstStyle/>
              <a:p>
                <a:r>
                  <a:rPr lang="en-US">
                    <a:noFill/>
                  </a:rPr>
                  <a:t> </a:t>
                </a:r>
              </a:p>
            </p:txBody>
          </p:sp>
        </mc:Fallback>
      </mc:AlternateContent>
    </p:spTree>
    <p:extLst>
      <p:ext uri="{BB962C8B-B14F-4D97-AF65-F5344CB8AC3E}">
        <p14:creationId xmlns:p14="http://schemas.microsoft.com/office/powerpoint/2010/main" val="42922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AEBF8-E8E0-9A52-96E2-F0B4D1B12CA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9885CD-2513-D03A-E6B0-91006BEFC82A}"/>
              </a:ext>
            </a:extLst>
          </p:cNvPr>
          <p:cNvSpPr/>
          <p:nvPr/>
        </p:nvSpPr>
        <p:spPr>
          <a:xfrm>
            <a:off x="1039213" y="1142269"/>
            <a:ext cx="3783344" cy="1038385"/>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Demonstrated affordable, accessible, and reliable processes for manufacturing and repair </a:t>
            </a:r>
          </a:p>
        </p:txBody>
      </p:sp>
      <p:sp>
        <p:nvSpPr>
          <p:cNvPr id="6" name="Rectangle: Rounded Corners 5">
            <a:extLst>
              <a:ext uri="{FF2B5EF4-FFF2-40B4-BE49-F238E27FC236}">
                <a16:creationId xmlns:a16="http://schemas.microsoft.com/office/drawing/2014/main" id="{21AA652B-F5D4-7771-6125-438E1BB0C0C9}"/>
              </a:ext>
            </a:extLst>
          </p:cNvPr>
          <p:cNvSpPr/>
          <p:nvPr/>
        </p:nvSpPr>
        <p:spPr>
          <a:xfrm>
            <a:off x="1135937" y="4151955"/>
            <a:ext cx="3686620" cy="1186118"/>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Optimized Sinusoidal Edge Curve (SEC) design maximizes deployed volume and working pressure </a:t>
            </a:r>
          </a:p>
        </p:txBody>
      </p:sp>
      <p:sp>
        <p:nvSpPr>
          <p:cNvPr id="7" name="Rectangle: Rounded Corners 6">
            <a:extLst>
              <a:ext uri="{FF2B5EF4-FFF2-40B4-BE49-F238E27FC236}">
                <a16:creationId xmlns:a16="http://schemas.microsoft.com/office/drawing/2014/main" id="{E884F4F6-0F06-4A51-1356-56EEE095950C}"/>
              </a:ext>
            </a:extLst>
          </p:cNvPr>
          <p:cNvSpPr/>
          <p:nvPr/>
        </p:nvSpPr>
        <p:spPr>
          <a:xfrm>
            <a:off x="7369444" y="1107397"/>
            <a:ext cx="4465014" cy="1108127"/>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Successfully demonstrated scalability up to 48” diameter, creating pathway to scale for Artemis-relevant storage capacities</a:t>
            </a:r>
          </a:p>
        </p:txBody>
      </p:sp>
      <p:sp>
        <p:nvSpPr>
          <p:cNvPr id="17" name="Rectangle: Rounded Corners 16">
            <a:extLst>
              <a:ext uri="{FF2B5EF4-FFF2-40B4-BE49-F238E27FC236}">
                <a16:creationId xmlns:a16="http://schemas.microsoft.com/office/drawing/2014/main" id="{6939808B-FC8B-EB3B-BE5F-C5DC11034BA7}"/>
              </a:ext>
            </a:extLst>
          </p:cNvPr>
          <p:cNvSpPr/>
          <p:nvPr/>
        </p:nvSpPr>
        <p:spPr>
          <a:xfrm>
            <a:off x="3779610" y="112266"/>
            <a:ext cx="4632779" cy="59217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Key Accomplishments</a:t>
            </a:r>
          </a:p>
        </p:txBody>
      </p:sp>
      <p:sp>
        <p:nvSpPr>
          <p:cNvPr id="18" name="Rectangle: Rounded Corners 17">
            <a:extLst>
              <a:ext uri="{FF2B5EF4-FFF2-40B4-BE49-F238E27FC236}">
                <a16:creationId xmlns:a16="http://schemas.microsoft.com/office/drawing/2014/main" id="{8569E1C7-A88C-D590-E21D-64DDA2D345B3}"/>
              </a:ext>
            </a:extLst>
          </p:cNvPr>
          <p:cNvSpPr/>
          <p:nvPr/>
        </p:nvSpPr>
        <p:spPr>
          <a:xfrm>
            <a:off x="3651141" y="5672380"/>
            <a:ext cx="4889716" cy="1108127"/>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METALS is a high-value, low-risk, low-cost inflatable solution for scalable, sustainable lunar infrastructure within the decade </a:t>
            </a:r>
          </a:p>
        </p:txBody>
      </p:sp>
      <p:sp>
        <p:nvSpPr>
          <p:cNvPr id="19" name="Rectangle: Rounded Corners 18">
            <a:extLst>
              <a:ext uri="{FF2B5EF4-FFF2-40B4-BE49-F238E27FC236}">
                <a16:creationId xmlns:a16="http://schemas.microsoft.com/office/drawing/2014/main" id="{C23EAF70-8998-97DB-61EA-7F9DBD0D7D97}"/>
              </a:ext>
            </a:extLst>
          </p:cNvPr>
          <p:cNvSpPr/>
          <p:nvPr/>
        </p:nvSpPr>
        <p:spPr>
          <a:xfrm>
            <a:off x="7369444" y="4190951"/>
            <a:ext cx="3681450" cy="1108127"/>
          </a:xfrm>
          <a:prstGeom prst="roundRect">
            <a:avLst/>
          </a:prstGeom>
          <a:solidFill>
            <a:schemeClr val="bg1"/>
          </a:solidFill>
          <a:ln w="57150">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Design performance assessed under lunar conditions of vacuum and cryogenic temperatures</a:t>
            </a:r>
          </a:p>
        </p:txBody>
      </p:sp>
      <p:pic>
        <p:nvPicPr>
          <p:cNvPr id="20" name="Picture 19" descr="A logo with text on it&#10;&#10;Description automatically generated">
            <a:extLst>
              <a:ext uri="{FF2B5EF4-FFF2-40B4-BE49-F238E27FC236}">
                <a16:creationId xmlns:a16="http://schemas.microsoft.com/office/drawing/2014/main" id="{067E980B-5F33-1FA7-F3D7-6F069F83B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2751" y="1710036"/>
            <a:ext cx="3006496" cy="3034979"/>
          </a:xfrm>
          <a:prstGeom prst="rect">
            <a:avLst/>
          </a:prstGeom>
        </p:spPr>
      </p:pic>
    </p:spTree>
    <p:extLst>
      <p:ext uri="{BB962C8B-B14F-4D97-AF65-F5344CB8AC3E}">
        <p14:creationId xmlns:p14="http://schemas.microsoft.com/office/powerpoint/2010/main" val="39847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A75F7-5445-0A20-CE88-4F4971F9370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7D40BB-74DD-E69D-A2FD-4709863A9F02}"/>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9809C6-ACE0-7A87-C37C-14EA6C4C0243}"/>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C85B85-2416-B301-DB37-C6A7C2EAA24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EC55D8-F49D-EA5A-67A2-167F543A783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24932679-C464-2260-71E3-62616DB25CDA}"/>
              </a:ext>
            </a:extLst>
          </p:cNvPr>
          <p:cNvSpPr txBox="1"/>
          <p:nvPr/>
        </p:nvSpPr>
        <p:spPr>
          <a:xfrm>
            <a:off x="122447" y="93321"/>
            <a:ext cx="8158427" cy="523220"/>
          </a:xfrm>
          <a:prstGeom prst="rect">
            <a:avLst/>
          </a:prstGeom>
          <a:noFill/>
        </p:spPr>
        <p:txBody>
          <a:bodyPr wrap="square">
            <a:spAutoFit/>
          </a:bodyPr>
          <a:lstStyle/>
          <a:p>
            <a:r>
              <a:rPr lang="en-US" sz="2800" b="1">
                <a:solidFill>
                  <a:schemeClr val="bg1"/>
                </a:solidFill>
                <a:latin typeface="+mj-lt"/>
              </a:rPr>
              <a:t>References &amp; Acknowledgments</a:t>
            </a:r>
            <a:endParaRPr lang="en-US" sz="2800">
              <a:solidFill>
                <a:schemeClr val="bg1"/>
              </a:solidFill>
              <a:latin typeface="+mj-lt"/>
            </a:endParaRPr>
          </a:p>
        </p:txBody>
      </p:sp>
      <p:sp>
        <p:nvSpPr>
          <p:cNvPr id="4" name="Rectangle 1">
            <a:extLst>
              <a:ext uri="{FF2B5EF4-FFF2-40B4-BE49-F238E27FC236}">
                <a16:creationId xmlns:a16="http://schemas.microsoft.com/office/drawing/2014/main" id="{D7EBB1B6-47E0-B0B2-43C4-C80FF981D021}"/>
              </a:ext>
            </a:extLst>
          </p:cNvPr>
          <p:cNvSpPr>
            <a:spLocks noChangeArrowheads="1"/>
          </p:cNvSpPr>
          <p:nvPr/>
        </p:nvSpPr>
        <p:spPr bwMode="auto">
          <a:xfrm>
            <a:off x="5174214" y="1481967"/>
            <a:ext cx="7704376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descr="A purple text on a white background&#10;&#10;Description automatically generated">
            <a:extLst>
              <a:ext uri="{FF2B5EF4-FFF2-40B4-BE49-F238E27FC236}">
                <a16:creationId xmlns:a16="http://schemas.microsoft.com/office/drawing/2014/main" id="{A7F1169A-1079-65CF-C531-158C3769B6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246" y="5185643"/>
            <a:ext cx="6676000" cy="1181593"/>
          </a:xfrm>
          <a:prstGeom prst="rect">
            <a:avLst/>
          </a:prstGeom>
        </p:spPr>
      </p:pic>
      <p:sp>
        <p:nvSpPr>
          <p:cNvPr id="45" name="TextBox 44">
            <a:extLst>
              <a:ext uri="{FF2B5EF4-FFF2-40B4-BE49-F238E27FC236}">
                <a16:creationId xmlns:a16="http://schemas.microsoft.com/office/drawing/2014/main" id="{340852A3-1C01-6277-3AAA-12941585850A}"/>
              </a:ext>
            </a:extLst>
          </p:cNvPr>
          <p:cNvSpPr txBox="1"/>
          <p:nvPr/>
        </p:nvSpPr>
        <p:spPr>
          <a:xfrm>
            <a:off x="211247" y="822068"/>
            <a:ext cx="11676120" cy="523220"/>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S. Mustafi, E. R. Canavan, R. F. Boyle, J. S. Panek, S. M. </a:t>
            </a:r>
            <a:r>
              <a:rPr lang="en-US" sz="1400" b="0" i="0" u="none" strike="noStrike" err="1">
                <a:solidFill>
                  <a:srgbClr val="000000"/>
                </a:solidFill>
                <a:effectLst/>
                <a:latin typeface="Times New Roman" panose="02020603050405020304" pitchFamily="18" charset="0"/>
              </a:rPr>
              <a:t>Riall</a:t>
            </a:r>
            <a:r>
              <a:rPr lang="en-US" sz="1400" b="0" i="0" u="none" strike="noStrike">
                <a:solidFill>
                  <a:srgbClr val="000000"/>
                </a:solidFill>
                <a:effectLst/>
                <a:latin typeface="Times New Roman" panose="02020603050405020304" pitchFamily="18" charset="0"/>
              </a:rPr>
              <a:t>, and F. K. Miller, “Active Co-storage of cryogenic propellants for lunar exploration,” </a:t>
            </a:r>
            <a:r>
              <a:rPr lang="en-US" sz="1400" b="0" i="1" u="none" strike="noStrike">
                <a:solidFill>
                  <a:srgbClr val="000000"/>
                </a:solidFill>
                <a:effectLst/>
                <a:latin typeface="Times New Roman" panose="02020603050405020304" pitchFamily="18" charset="0"/>
              </a:rPr>
              <a:t>NASA NTRS 20080039164</a:t>
            </a:r>
            <a:r>
              <a:rPr lang="en-US" sz="1400" b="0" i="0" u="none" strike="noStrike">
                <a:solidFill>
                  <a:srgbClr val="000000"/>
                </a:solidFill>
                <a:effectLst/>
                <a:latin typeface="Times New Roman" panose="02020603050405020304" pitchFamily="18" charset="0"/>
              </a:rPr>
              <a:t>, 2008.</a:t>
            </a:r>
            <a:endParaRPr lang="en-US" sz="2000">
              <a:effectLst/>
            </a:endParaRPr>
          </a:p>
        </p:txBody>
      </p:sp>
      <p:sp>
        <p:nvSpPr>
          <p:cNvPr id="47" name="TextBox 46">
            <a:extLst>
              <a:ext uri="{FF2B5EF4-FFF2-40B4-BE49-F238E27FC236}">
                <a16:creationId xmlns:a16="http://schemas.microsoft.com/office/drawing/2014/main" id="{38225DA9-EB95-2B5E-D39B-4D59809247FF}"/>
              </a:ext>
            </a:extLst>
          </p:cNvPr>
          <p:cNvSpPr txBox="1"/>
          <p:nvPr/>
        </p:nvSpPr>
        <p:spPr>
          <a:xfrm>
            <a:off x="211248" y="1378789"/>
            <a:ext cx="11677233" cy="523220"/>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B. C. Buckles, J. M. Schuler, A. J. Nick, J. D. Smith, and T. J. Muller, “ISRU Pilot Excavator - development of autonomous excavation algorithms,” in </a:t>
            </a:r>
            <a:r>
              <a:rPr lang="en-US" sz="1400" b="0" i="1" u="none" strike="noStrike">
                <a:solidFill>
                  <a:srgbClr val="000000"/>
                </a:solidFill>
                <a:effectLst/>
                <a:latin typeface="Times New Roman" panose="02020603050405020304" pitchFamily="18" charset="0"/>
              </a:rPr>
              <a:t>Space Resources Roundtable, XXII Meeting</a:t>
            </a:r>
            <a:r>
              <a:rPr lang="en-US" sz="1400" b="0" i="0" u="none" strike="noStrike">
                <a:solidFill>
                  <a:srgbClr val="000000"/>
                </a:solidFill>
                <a:effectLst/>
                <a:latin typeface="Times New Roman" panose="02020603050405020304" pitchFamily="18" charset="0"/>
              </a:rPr>
              <a:t>, 2022.</a:t>
            </a:r>
            <a:endParaRPr lang="en-US" sz="2000">
              <a:effectLst/>
            </a:endParaRPr>
          </a:p>
        </p:txBody>
      </p:sp>
      <p:sp>
        <p:nvSpPr>
          <p:cNvPr id="49" name="TextBox 48">
            <a:extLst>
              <a:ext uri="{FF2B5EF4-FFF2-40B4-BE49-F238E27FC236}">
                <a16:creationId xmlns:a16="http://schemas.microsoft.com/office/drawing/2014/main" id="{5F67AD9B-C28D-B242-46D6-E8760530C6FD}"/>
              </a:ext>
            </a:extLst>
          </p:cNvPr>
          <p:cNvSpPr txBox="1"/>
          <p:nvPr/>
        </p:nvSpPr>
        <p:spPr>
          <a:xfrm>
            <a:off x="211246" y="1935510"/>
            <a:ext cx="11676257" cy="523220"/>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R. B. Malla and K. M. Brown, “Determination of temperature variation on lunar surface and subsurface for habitat analysis and design,” </a:t>
            </a:r>
            <a:r>
              <a:rPr lang="en-US" sz="1400" b="0" i="1" u="none" strike="noStrike">
                <a:solidFill>
                  <a:srgbClr val="000000"/>
                </a:solidFill>
                <a:effectLst/>
                <a:latin typeface="Times New Roman" panose="02020603050405020304" pitchFamily="18" charset="0"/>
              </a:rPr>
              <a:t>Acta Astronaut.</a:t>
            </a:r>
            <a:r>
              <a:rPr lang="en-US" sz="1400" b="0" i="0" u="none" strike="noStrike">
                <a:solidFill>
                  <a:srgbClr val="000000"/>
                </a:solidFill>
                <a:effectLst/>
                <a:latin typeface="Times New Roman" panose="02020603050405020304" pitchFamily="18" charset="0"/>
              </a:rPr>
              <a:t>, vol. 107, pp. 196–207, 2015.</a:t>
            </a:r>
            <a:endParaRPr lang="en-US" sz="2000">
              <a:effectLst/>
            </a:endParaRPr>
          </a:p>
        </p:txBody>
      </p:sp>
      <p:sp>
        <p:nvSpPr>
          <p:cNvPr id="51" name="TextBox 50">
            <a:extLst>
              <a:ext uri="{FF2B5EF4-FFF2-40B4-BE49-F238E27FC236}">
                <a16:creationId xmlns:a16="http://schemas.microsoft.com/office/drawing/2014/main" id="{820F07FC-3BCF-3659-E579-8E5387DD53A3}"/>
              </a:ext>
            </a:extLst>
          </p:cNvPr>
          <p:cNvSpPr txBox="1"/>
          <p:nvPr/>
        </p:nvSpPr>
        <p:spPr>
          <a:xfrm>
            <a:off x="211248" y="2492231"/>
            <a:ext cx="11675952" cy="523220"/>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G. Sanders and J. </a:t>
            </a:r>
            <a:r>
              <a:rPr lang="en-US" sz="1400" b="0" i="0" u="none" strike="noStrike" err="1">
                <a:solidFill>
                  <a:srgbClr val="000000"/>
                </a:solidFill>
                <a:effectLst/>
                <a:latin typeface="Times New Roman" panose="02020603050405020304" pitchFamily="18" charset="0"/>
              </a:rPr>
              <a:t>Kleinhenz</a:t>
            </a:r>
            <a:r>
              <a:rPr lang="en-US" sz="1400" b="0" i="0" u="none" strike="noStrike">
                <a:solidFill>
                  <a:srgbClr val="000000"/>
                </a:solidFill>
                <a:effectLst/>
                <a:latin typeface="Times New Roman" panose="02020603050405020304" pitchFamily="18" charset="0"/>
              </a:rPr>
              <a:t>, “In Situ Resource Utilization (ISRU) Envisioned Future Priorities,” </a:t>
            </a:r>
            <a:r>
              <a:rPr lang="en-US" sz="1400" b="0" i="1" u="none" strike="noStrike">
                <a:solidFill>
                  <a:srgbClr val="000000"/>
                </a:solidFill>
                <a:effectLst/>
                <a:latin typeface="Times New Roman" panose="02020603050405020304" pitchFamily="18" charset="0"/>
              </a:rPr>
              <a:t>Nasa.gov</a:t>
            </a:r>
            <a:r>
              <a:rPr lang="en-US" sz="1400" b="0" i="0" u="none" strike="noStrike">
                <a:solidFill>
                  <a:srgbClr val="000000"/>
                </a:solidFill>
                <a:effectLst/>
                <a:latin typeface="Times New Roman" panose="02020603050405020304" pitchFamily="18" charset="0"/>
              </a:rPr>
              <a:t>. [Online]. Available: https://www.nasa.gov/wp-content/uploads/2023/06/live-isru-efp-new-3-21-23-tagged-1.pdf.</a:t>
            </a:r>
            <a:endParaRPr lang="en-US" sz="2000">
              <a:effectLst/>
            </a:endParaRPr>
          </a:p>
        </p:txBody>
      </p:sp>
      <p:sp>
        <p:nvSpPr>
          <p:cNvPr id="53" name="TextBox 52">
            <a:extLst>
              <a:ext uri="{FF2B5EF4-FFF2-40B4-BE49-F238E27FC236}">
                <a16:creationId xmlns:a16="http://schemas.microsoft.com/office/drawing/2014/main" id="{FD805C9F-F796-3208-A786-6EB7D0BF0516}"/>
              </a:ext>
            </a:extLst>
          </p:cNvPr>
          <p:cNvSpPr txBox="1"/>
          <p:nvPr/>
        </p:nvSpPr>
        <p:spPr>
          <a:xfrm>
            <a:off x="211247" y="3048952"/>
            <a:ext cx="11674966" cy="738664"/>
          </a:xfrm>
          <a:prstGeom prst="rect">
            <a:avLst/>
          </a:prstGeom>
          <a:noFill/>
        </p:spPr>
        <p:txBody>
          <a:bodyPr wrap="square">
            <a:spAutoFit/>
          </a:bodyPr>
          <a:lstStyle/>
          <a:p>
            <a:r>
              <a:rPr lang="en-US" sz="1400" b="0" i="0" u="none" strike="noStrike">
                <a:solidFill>
                  <a:srgbClr val="000000"/>
                </a:solidFill>
                <a:effectLst/>
                <a:latin typeface="Times New Roman" panose="02020603050405020304" pitchFamily="18" charset="0"/>
              </a:rPr>
              <a:t>S. Mustafi, E. Canavan, R. Boyle, J. Panek, and S. </a:t>
            </a:r>
            <a:r>
              <a:rPr lang="en-US" sz="1400" b="0" i="0" u="none" strike="noStrike" err="1">
                <a:solidFill>
                  <a:srgbClr val="000000"/>
                </a:solidFill>
                <a:effectLst/>
                <a:latin typeface="Times New Roman" panose="02020603050405020304" pitchFamily="18" charset="0"/>
              </a:rPr>
              <a:t>Riall</a:t>
            </a:r>
            <a:r>
              <a:rPr lang="en-US" sz="1400" b="0" i="0" u="none" strike="noStrike">
                <a:solidFill>
                  <a:srgbClr val="000000"/>
                </a:solidFill>
                <a:effectLst/>
                <a:latin typeface="Times New Roman" panose="02020603050405020304" pitchFamily="18" charset="0"/>
              </a:rPr>
              <a:t>, “Active Co-Storage of Cryogenic Propellants for Lunar </a:t>
            </a:r>
            <a:r>
              <a:rPr lang="en-US" sz="1400" b="0" i="0" u="none" strike="noStrike" err="1">
                <a:solidFill>
                  <a:srgbClr val="000000"/>
                </a:solidFill>
                <a:effectLst/>
                <a:latin typeface="Times New Roman" panose="02020603050405020304" pitchFamily="18" charset="0"/>
              </a:rPr>
              <a:t>Explortation</a:t>
            </a:r>
            <a:r>
              <a:rPr lang="en-US" sz="1400" b="0" i="0" u="none" strike="noStrike">
                <a:solidFill>
                  <a:srgbClr val="000000"/>
                </a:solidFill>
                <a:effectLst/>
                <a:latin typeface="Times New Roman" panose="02020603050405020304" pitchFamily="18" charset="0"/>
              </a:rPr>
              <a:t>,” Nasa.gov. [Online]. Available: https://ntrs.nasa.gov/api/citations/20210024522/downloads/SLS-SPEC-159%20Cross-Program%20Design%20Specification%20for%20Natural%20Environments%20(DSNE)%20REVISION%20I.pdf. [Accessed: 17-Oct-2024].</a:t>
            </a:r>
            <a:endParaRPr lang="en-US" sz="1400"/>
          </a:p>
        </p:txBody>
      </p:sp>
      <p:sp>
        <p:nvSpPr>
          <p:cNvPr id="55" name="TextBox 54">
            <a:extLst>
              <a:ext uri="{FF2B5EF4-FFF2-40B4-BE49-F238E27FC236}">
                <a16:creationId xmlns:a16="http://schemas.microsoft.com/office/drawing/2014/main" id="{9045F95F-2681-6B92-D3C5-97A1EA025EA7}"/>
              </a:ext>
            </a:extLst>
          </p:cNvPr>
          <p:cNvSpPr txBox="1"/>
          <p:nvPr/>
        </p:nvSpPr>
        <p:spPr>
          <a:xfrm>
            <a:off x="211247" y="4162395"/>
            <a:ext cx="11675908" cy="523220"/>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R. Lawler, “SpaceX’s plan for in-orbit Starship refueling: a second Starship,” </a:t>
            </a:r>
            <a:r>
              <a:rPr lang="en-US" sz="1400" b="0" i="1" u="none" strike="noStrike" err="1">
                <a:solidFill>
                  <a:srgbClr val="000000"/>
                </a:solidFill>
                <a:effectLst/>
                <a:latin typeface="Times New Roman" panose="02020603050405020304" pitchFamily="18" charset="0"/>
              </a:rPr>
              <a:t>Engadget</a:t>
            </a:r>
            <a:r>
              <a:rPr lang="en-US" sz="1400" b="0" i="0" u="none" strike="noStrike">
                <a:solidFill>
                  <a:srgbClr val="000000"/>
                </a:solidFill>
                <a:effectLst/>
                <a:latin typeface="Times New Roman" panose="02020603050405020304" pitchFamily="18" charset="0"/>
              </a:rPr>
              <a:t>, 29-Sep-2019. [Online]. Available: https://www.engadget.com/2019-09-28-starship-refueling-spacex.html.</a:t>
            </a:r>
            <a:endParaRPr lang="en-US" sz="2000">
              <a:effectLst/>
            </a:endParaRPr>
          </a:p>
        </p:txBody>
      </p:sp>
      <p:sp>
        <p:nvSpPr>
          <p:cNvPr id="57" name="TextBox 56">
            <a:extLst>
              <a:ext uri="{FF2B5EF4-FFF2-40B4-BE49-F238E27FC236}">
                <a16:creationId xmlns:a16="http://schemas.microsoft.com/office/drawing/2014/main" id="{180413AA-770F-A1BA-BFA8-2BB4D0E54FA8}"/>
              </a:ext>
            </a:extLst>
          </p:cNvPr>
          <p:cNvSpPr txBox="1"/>
          <p:nvPr/>
        </p:nvSpPr>
        <p:spPr>
          <a:xfrm>
            <a:off x="211247" y="3821117"/>
            <a:ext cx="11675689" cy="307777"/>
          </a:xfrm>
          <a:prstGeom prst="rect">
            <a:avLst/>
          </a:prstGeom>
          <a:noFill/>
        </p:spPr>
        <p:txBody>
          <a:bodyPr wrap="square">
            <a:spAutoFit/>
          </a:bodyPr>
          <a:lstStyle/>
          <a:p>
            <a:pPr lvl="0" rtl="0" fontAlgn="t">
              <a:spcAft>
                <a:spcPts val="1200"/>
              </a:spcAft>
            </a:pPr>
            <a:r>
              <a:rPr lang="en-US" sz="1400" b="0" i="0" u="none" strike="noStrike">
                <a:solidFill>
                  <a:srgbClr val="000000"/>
                </a:solidFill>
                <a:effectLst/>
                <a:latin typeface="Times New Roman" panose="02020603050405020304" pitchFamily="18" charset="0"/>
              </a:rPr>
              <a:t>B. Ridgeway, “Fission Surface Power,” </a:t>
            </a:r>
            <a:r>
              <a:rPr lang="en-US" sz="1400" b="0" i="1" u="none" strike="noStrike">
                <a:solidFill>
                  <a:srgbClr val="000000"/>
                </a:solidFill>
                <a:effectLst/>
                <a:latin typeface="Times New Roman" panose="02020603050405020304" pitchFamily="18" charset="0"/>
              </a:rPr>
              <a:t>NASA</a:t>
            </a:r>
            <a:r>
              <a:rPr lang="en-US" sz="1400" b="0" i="0" u="none" strike="noStrike">
                <a:solidFill>
                  <a:srgbClr val="000000"/>
                </a:solidFill>
                <a:effectLst/>
                <a:latin typeface="Times New Roman" panose="02020603050405020304" pitchFamily="18" charset="0"/>
              </a:rPr>
              <a:t>, 09-May-2023. [Online]. Available: https://www.nasa.gov/tdm/fission-surface-power/. </a:t>
            </a:r>
            <a:endParaRPr lang="en-US" sz="2000">
              <a:effectLst/>
            </a:endParaRPr>
          </a:p>
        </p:txBody>
      </p:sp>
      <p:sp>
        <p:nvSpPr>
          <p:cNvPr id="59" name="TextBox 58">
            <a:extLst>
              <a:ext uri="{FF2B5EF4-FFF2-40B4-BE49-F238E27FC236}">
                <a16:creationId xmlns:a16="http://schemas.microsoft.com/office/drawing/2014/main" id="{300A9F0E-47E2-A243-9BD5-6B856A18071A}"/>
              </a:ext>
            </a:extLst>
          </p:cNvPr>
          <p:cNvSpPr txBox="1"/>
          <p:nvPr/>
        </p:nvSpPr>
        <p:spPr>
          <a:xfrm>
            <a:off x="20547623" y="3279503"/>
            <a:ext cx="41112830" cy="369332"/>
          </a:xfrm>
          <a:prstGeom prst="rect">
            <a:avLst/>
          </a:prstGeom>
          <a:noFill/>
        </p:spPr>
        <p:txBody>
          <a:bodyPr wrap="square">
            <a:spAutoFit/>
          </a:bodyPr>
          <a:lstStyle/>
          <a:p>
            <a:r>
              <a:rPr lang="en-US" sz="1800" b="0" i="0" u="none" strike="noStrike">
                <a:solidFill>
                  <a:srgbClr val="000000"/>
                </a:solidFill>
                <a:effectLst/>
                <a:latin typeface="Times New Roman" panose="02020603050405020304" pitchFamily="18" charset="0"/>
              </a:rPr>
              <a:t>L. Hall, “Lunar south pole oxygen pipeline,” </a:t>
            </a:r>
            <a:r>
              <a:rPr lang="en-US" sz="1800" b="0" i="1" u="none" strike="noStrike">
                <a:solidFill>
                  <a:srgbClr val="000000"/>
                </a:solidFill>
                <a:effectLst/>
                <a:latin typeface="Times New Roman" panose="02020603050405020304" pitchFamily="18" charset="0"/>
              </a:rPr>
              <a:t>NASA</a:t>
            </a:r>
            <a:r>
              <a:rPr lang="en-US" sz="1800" b="0" i="0" u="none" strike="noStrike">
                <a:solidFill>
                  <a:srgbClr val="000000"/>
                </a:solidFill>
                <a:effectLst/>
                <a:latin typeface="Times New Roman" panose="02020603050405020304" pitchFamily="18" charset="0"/>
              </a:rPr>
              <a:t>, 09-Jan-2023.</a:t>
            </a:r>
            <a:endParaRPr lang="en-US"/>
          </a:p>
        </p:txBody>
      </p:sp>
      <p:sp>
        <p:nvSpPr>
          <p:cNvPr id="61" name="TextBox 60">
            <a:extLst>
              <a:ext uri="{FF2B5EF4-FFF2-40B4-BE49-F238E27FC236}">
                <a16:creationId xmlns:a16="http://schemas.microsoft.com/office/drawing/2014/main" id="{45EEDD6E-D009-78CA-9FD6-53C0C01D3F50}"/>
              </a:ext>
            </a:extLst>
          </p:cNvPr>
          <p:cNvSpPr txBox="1"/>
          <p:nvPr/>
        </p:nvSpPr>
        <p:spPr>
          <a:xfrm>
            <a:off x="211248" y="4719118"/>
            <a:ext cx="11675378" cy="523220"/>
          </a:xfrm>
          <a:prstGeom prst="rect">
            <a:avLst/>
          </a:prstGeom>
          <a:noFill/>
        </p:spPr>
        <p:txBody>
          <a:bodyPr wrap="square">
            <a:spAutoFit/>
          </a:bodyPr>
          <a:lstStyle/>
          <a:p>
            <a:pPr lvl="0" rtl="0" fontAlgn="t"/>
            <a:r>
              <a:rPr lang="en-US" sz="1400" b="0" i="0" u="none" strike="noStrike">
                <a:solidFill>
                  <a:srgbClr val="000000"/>
                </a:solidFill>
                <a:effectLst/>
                <a:latin typeface="Times New Roman" panose="02020603050405020304" pitchFamily="18" charset="0"/>
              </a:rPr>
              <a:t>X. Xiao, S. Yu, J. Huang, H. Zhang, Y. Zhang, and L. Xiao, “Thermophysical properties of the regolith on the lunar far side revealed by the in situ temperature probing of the Chang’E-4 mission,” Natl. Sci. Rev., vol. 9, no. 11, p. nwac175, 2022.</a:t>
            </a:r>
            <a:endParaRPr lang="en-US" sz="2000">
              <a:effectLst/>
            </a:endParaRPr>
          </a:p>
        </p:txBody>
      </p:sp>
    </p:spTree>
    <p:extLst>
      <p:ext uri="{BB962C8B-B14F-4D97-AF65-F5344CB8AC3E}">
        <p14:creationId xmlns:p14="http://schemas.microsoft.com/office/powerpoint/2010/main" val="3359666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F271-4AFD-25D2-0264-AA6EF2449DD8}"/>
            </a:ext>
          </a:extLst>
        </p:cNvPr>
        <p:cNvGrpSpPr/>
        <p:nvPr/>
      </p:nvGrpSpPr>
      <p:grpSpPr>
        <a:xfrm>
          <a:off x="0" y="0"/>
          <a:ext cx="0" cy="0"/>
          <a:chOff x="0" y="0"/>
          <a:chExt cx="0" cy="0"/>
        </a:xfrm>
      </p:grpSpPr>
      <p:pic>
        <p:nvPicPr>
          <p:cNvPr id="3" name="Picture 2" descr="A group of people holding silver balloons&#10;&#10;Description automatically generated">
            <a:extLst>
              <a:ext uri="{FF2B5EF4-FFF2-40B4-BE49-F238E27FC236}">
                <a16:creationId xmlns:a16="http://schemas.microsoft.com/office/drawing/2014/main" id="{C1700A69-D20C-62D1-3A14-D56AF71B1E61}"/>
              </a:ext>
            </a:extLst>
          </p:cNvPr>
          <p:cNvPicPr>
            <a:picLocks noChangeAspect="1"/>
          </p:cNvPicPr>
          <p:nvPr/>
        </p:nvPicPr>
        <p:blipFill>
          <a:blip r:embed="rId3" cstate="screen">
            <a:extLst>
              <a:ext uri="{28A0092B-C50C-407E-A947-70E740481C1C}">
                <a14:useLocalDpi xmlns:a14="http://schemas.microsoft.com/office/drawing/2010/main"/>
              </a:ext>
            </a:extLst>
          </a:blip>
          <a:srcRect l="5037" t="21504" r="10189" b="10159"/>
          <a:stretch/>
        </p:blipFill>
        <p:spPr>
          <a:xfrm>
            <a:off x="0" y="512272"/>
            <a:ext cx="12204700" cy="6444803"/>
          </a:xfrm>
          <a:prstGeom prst="rect">
            <a:avLst/>
          </a:prstGeom>
        </p:spPr>
      </p:pic>
      <p:sp>
        <p:nvSpPr>
          <p:cNvPr id="9" name="Rectangle 8">
            <a:extLst>
              <a:ext uri="{FF2B5EF4-FFF2-40B4-BE49-F238E27FC236}">
                <a16:creationId xmlns:a16="http://schemas.microsoft.com/office/drawing/2014/main" id="{9977A8FF-FA0C-9FC6-3D14-BABAAFDCBB01}"/>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A60761-9717-031B-49AC-EE118220AA5D}"/>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1482A7-13B4-FB92-F9D5-2AFC1AF08CB2}"/>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1E9333-7F9A-2150-B039-134891313B8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480D72A2-6ECC-65BD-B8C8-C2C0DF69F27E}"/>
              </a:ext>
            </a:extLst>
          </p:cNvPr>
          <p:cNvSpPr txBox="1"/>
          <p:nvPr/>
        </p:nvSpPr>
        <p:spPr>
          <a:xfrm>
            <a:off x="122447" y="119152"/>
            <a:ext cx="8158427" cy="523220"/>
          </a:xfrm>
          <a:prstGeom prst="rect">
            <a:avLst/>
          </a:prstGeom>
          <a:noFill/>
        </p:spPr>
        <p:txBody>
          <a:bodyPr wrap="square">
            <a:spAutoFit/>
          </a:bodyPr>
          <a:lstStyle/>
          <a:p>
            <a:r>
              <a:rPr lang="en-US" sz="2800" b="1">
                <a:solidFill>
                  <a:schemeClr val="bg1"/>
                </a:solidFill>
                <a:latin typeface="+mj-lt"/>
              </a:rPr>
              <a:t>Thank you!</a:t>
            </a:r>
            <a:endParaRPr lang="en-US" sz="2800">
              <a:solidFill>
                <a:schemeClr val="bg1"/>
              </a:solidFill>
              <a:latin typeface="+mj-lt"/>
            </a:endParaRPr>
          </a:p>
        </p:txBody>
      </p:sp>
    </p:spTree>
    <p:extLst>
      <p:ext uri="{BB962C8B-B14F-4D97-AF65-F5344CB8AC3E}">
        <p14:creationId xmlns:p14="http://schemas.microsoft.com/office/powerpoint/2010/main" val="4092401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530FD737-15EE-A699-F7ED-5E2043D2A9B7}"/>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a:solidFill>
                  <a:schemeClr val="bg1"/>
                </a:solidFill>
              </a:rPr>
              <a:t>Appendix Slide: Heat Transfer Reduction Methods</a:t>
            </a:r>
            <a:endParaRPr lang="en-US">
              <a:solidFill>
                <a:schemeClr val="bg1"/>
              </a:solidFill>
            </a:endParaRPr>
          </a:p>
        </p:txBody>
      </p:sp>
      <p:sp>
        <p:nvSpPr>
          <p:cNvPr id="3" name="TextBox 2">
            <a:extLst>
              <a:ext uri="{FF2B5EF4-FFF2-40B4-BE49-F238E27FC236}">
                <a16:creationId xmlns:a16="http://schemas.microsoft.com/office/drawing/2014/main" id="{A5F0A96D-5329-691F-31F6-41AFB69D425D}"/>
              </a:ext>
            </a:extLst>
          </p:cNvPr>
          <p:cNvSpPr txBox="1"/>
          <p:nvPr/>
        </p:nvSpPr>
        <p:spPr>
          <a:xfrm>
            <a:off x="1810" y="793609"/>
            <a:ext cx="9522928"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endParaRPr lang="en-US" sz="2400" b="1"/>
          </a:p>
          <a:p>
            <a:pPr marL="342900" lvl="1" indent="-342900">
              <a:buFont typeface="Arial"/>
              <a:buChar char="•"/>
            </a:pPr>
            <a:r>
              <a:rPr lang="en-US" sz="2400" b="1"/>
              <a:t>Outside PSR (Heat Reduction)</a:t>
            </a:r>
          </a:p>
          <a:p>
            <a:pPr marL="800100" lvl="2" indent="-342900">
              <a:buFont typeface="Wingdings"/>
              <a:buChar char="§"/>
            </a:pPr>
            <a:r>
              <a:rPr lang="en-US" sz="2400"/>
              <a:t>Regolith Burying</a:t>
            </a:r>
          </a:p>
          <a:p>
            <a:pPr marL="800100" lvl="2" indent="-342900">
              <a:buFont typeface="Wingdings"/>
              <a:buChar char="§"/>
            </a:pPr>
            <a:r>
              <a:rPr lang="en-US" sz="2400"/>
              <a:t>Shading</a:t>
            </a:r>
          </a:p>
          <a:p>
            <a:pPr marL="800100" lvl="2" indent="-342900">
              <a:buFont typeface="Wingdings"/>
              <a:buChar char="§"/>
            </a:pPr>
            <a:r>
              <a:rPr lang="en-US" sz="2400"/>
              <a:t>Reflective Coatings</a:t>
            </a:r>
          </a:p>
          <a:p>
            <a:pPr marL="800100" lvl="2" indent="-342900">
              <a:buFont typeface="Wingdings"/>
              <a:buChar char="§"/>
            </a:pPr>
            <a:r>
              <a:rPr lang="en-US" sz="2400"/>
              <a:t>Combination of 1, 2, and/or 3</a:t>
            </a:r>
          </a:p>
          <a:p>
            <a:pPr marL="800100" lvl="2" indent="-342900">
              <a:buFont typeface="Wingdings"/>
              <a:buChar char="§"/>
            </a:pPr>
            <a:endParaRPr lang="en-US" sz="2400"/>
          </a:p>
          <a:p>
            <a:pPr marL="342900" lvl="1" indent="-342900">
              <a:buFont typeface="Arial,Sans-Serif"/>
              <a:buChar char="•"/>
            </a:pPr>
            <a:r>
              <a:rPr lang="en-US" sz="2400" b="1"/>
              <a:t>Within PSR (Heat Induction)</a:t>
            </a:r>
            <a:endParaRPr lang="en-US" sz="2400"/>
          </a:p>
          <a:p>
            <a:pPr marL="800100" lvl="2" indent="-342900">
              <a:buFont typeface="Wingdings"/>
              <a:buChar char="§"/>
            </a:pPr>
            <a:r>
              <a:rPr lang="en-US" sz="2400"/>
              <a:t>Heating Device</a:t>
            </a:r>
          </a:p>
          <a:p>
            <a:pPr marL="800100" lvl="2" indent="-342900">
              <a:buFont typeface="Wingdings"/>
              <a:buChar char="§"/>
            </a:pPr>
            <a:r>
              <a:rPr lang="en-US" sz="2400"/>
              <a:t>Thermal Pathways</a:t>
            </a:r>
          </a:p>
          <a:p>
            <a:pPr marL="800100" lvl="2" indent="-342900">
              <a:buFont typeface="Wingdings"/>
              <a:buChar char="§"/>
            </a:pPr>
            <a:r>
              <a:rPr lang="en-US" sz="2400"/>
              <a:t>Combination of 1 and/or 2</a:t>
            </a:r>
          </a:p>
          <a:p>
            <a:pPr marL="457200" lvl="2"/>
            <a:endParaRPr lang="en-US" sz="2400"/>
          </a:p>
          <a:p>
            <a:pPr marL="342900" lvl="1" indent="-342900">
              <a:buFont typeface="Arial,Sans-Serif"/>
              <a:buChar char="•"/>
            </a:pPr>
            <a:r>
              <a:rPr lang="en-US" sz="2400" b="1"/>
              <a:t>Alternatives</a:t>
            </a:r>
            <a:endParaRPr lang="en-US" sz="2400"/>
          </a:p>
          <a:p>
            <a:pPr marL="800100" lvl="2" indent="-342900">
              <a:buFont typeface="Wingdings"/>
              <a:buChar char="§"/>
            </a:pPr>
            <a:r>
              <a:rPr lang="en-US" sz="2400"/>
              <a:t>Solid-State Storage (PSR)</a:t>
            </a:r>
          </a:p>
          <a:p>
            <a:pPr marL="457200" lvl="2">
              <a:buFont typeface="Wingdings"/>
            </a:pPr>
            <a:endParaRPr lang="en-US" sz="2400"/>
          </a:p>
          <a:p>
            <a:pPr marL="457200" lvl="2"/>
            <a:endParaRPr lang="en-US" sz="2400"/>
          </a:p>
          <a:p>
            <a:pPr marL="800100" lvl="2" indent="-342900">
              <a:buFont typeface="Wingdings"/>
              <a:buChar char="§"/>
            </a:pPr>
            <a:endParaRPr lang="en-US" sz="2400"/>
          </a:p>
        </p:txBody>
      </p:sp>
    </p:spTree>
    <p:extLst>
      <p:ext uri="{BB962C8B-B14F-4D97-AF65-F5344CB8AC3E}">
        <p14:creationId xmlns:p14="http://schemas.microsoft.com/office/powerpoint/2010/main" val="2783006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D4FBDF-6AD8-F163-38EF-4F9331E45D8A}"/>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608777-54FB-7DBE-4708-6CF8ED43CF2A}"/>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F117A4-13D7-E88C-EE6C-FD21DB83FDE5}"/>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5BE61F-6A3D-E8C9-F425-3DC435D9BDF1}"/>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3" name="TextBox 2">
            <a:extLst>
              <a:ext uri="{FF2B5EF4-FFF2-40B4-BE49-F238E27FC236}">
                <a16:creationId xmlns:a16="http://schemas.microsoft.com/office/drawing/2014/main" id="{A5F0A96D-5329-691F-31F6-41AFB69D425D}"/>
              </a:ext>
            </a:extLst>
          </p:cNvPr>
          <p:cNvSpPr txBox="1"/>
          <p:nvPr/>
        </p:nvSpPr>
        <p:spPr>
          <a:xfrm>
            <a:off x="1810" y="793609"/>
            <a:ext cx="952292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endParaRPr lang="en-US" sz="2400" b="1"/>
          </a:p>
          <a:p>
            <a:pPr marL="342900" lvl="1" indent="-342900">
              <a:buFont typeface="Arial"/>
              <a:buChar char="•"/>
            </a:pPr>
            <a:r>
              <a:rPr lang="en-US" sz="2400" b="1"/>
              <a:t>Data Collection</a:t>
            </a:r>
          </a:p>
          <a:p>
            <a:pPr marL="800100" lvl="2" indent="-342900">
              <a:buFont typeface="Wingdings"/>
              <a:buChar char="§"/>
            </a:pPr>
            <a:r>
              <a:rPr lang="en-US" sz="2000" b="1"/>
              <a:t>Data Statistics:</a:t>
            </a:r>
            <a:r>
              <a:rPr lang="en-US" sz="2000"/>
              <a:t> 5,991 slice images (1,997 per sample) compiled into 3D renderings.</a:t>
            </a:r>
            <a:endParaRPr lang="en-US">
              <a:ea typeface="+mn-lt"/>
              <a:cs typeface="+mn-lt"/>
            </a:endParaRPr>
          </a:p>
          <a:p>
            <a:pPr marL="800100" lvl="2" indent="-342900">
              <a:buFont typeface="Wingdings"/>
              <a:buChar char="§"/>
            </a:pPr>
            <a:r>
              <a:rPr lang="en-US" sz="2000" b="1">
                <a:ea typeface="+mn-lt"/>
                <a:cs typeface="+mn-lt"/>
              </a:rPr>
              <a:t>Scanning Statistics:</a:t>
            </a:r>
            <a:r>
              <a:rPr lang="en-US" sz="2000">
                <a:ea typeface="+mn-lt"/>
                <a:cs typeface="+mn-lt"/>
              </a:rPr>
              <a:t> Using the </a:t>
            </a:r>
            <a:r>
              <a:rPr lang="en-US" sz="2000" err="1">
                <a:ea typeface="+mn-lt"/>
                <a:cs typeface="+mn-lt"/>
              </a:rPr>
              <a:t>SkyScan</a:t>
            </a:r>
            <a:r>
              <a:rPr lang="en-US" sz="2000">
                <a:ea typeface="+mn-lt"/>
                <a:cs typeface="+mn-lt"/>
              </a:rPr>
              <a:t> 1276 </a:t>
            </a:r>
            <a:r>
              <a:rPr lang="en-US" sz="2000" err="1">
                <a:ea typeface="+mn-lt"/>
                <a:cs typeface="+mn-lt"/>
              </a:rPr>
              <a:t>microCT</a:t>
            </a:r>
            <a:r>
              <a:rPr lang="en-US" sz="2000">
                <a:ea typeface="+mn-lt"/>
                <a:cs typeface="+mn-lt"/>
              </a:rPr>
              <a:t>, all samples were scanned at 6 µm resolution through full 360° rotation. The Amira software from </a:t>
            </a:r>
            <a:r>
              <a:rPr lang="en-US" sz="2000" err="1">
                <a:ea typeface="+mn-lt"/>
                <a:cs typeface="+mn-lt"/>
              </a:rPr>
              <a:t>Thermo</a:t>
            </a:r>
            <a:r>
              <a:rPr lang="en-US" sz="2000">
                <a:ea typeface="+mn-lt"/>
                <a:cs typeface="+mn-lt"/>
              </a:rPr>
              <a:t> Fisher Scientific (formerly FEI) enabled defect isolation, dataset alignment, and 3D visualization.</a:t>
            </a:r>
            <a:endParaRPr lang="en-US" sz="2000"/>
          </a:p>
          <a:p>
            <a:pPr marL="457200" lvl="2"/>
            <a:endParaRPr lang="en-US" sz="2400"/>
          </a:p>
          <a:p>
            <a:pPr marL="800100" lvl="2" indent="-342900">
              <a:buFont typeface="Wingdings"/>
              <a:buChar char="§"/>
            </a:pPr>
            <a:endParaRPr lang="en-US" sz="2400"/>
          </a:p>
        </p:txBody>
      </p:sp>
      <p:sp>
        <p:nvSpPr>
          <p:cNvPr id="14" name="TextBox 13">
            <a:extLst>
              <a:ext uri="{FF2B5EF4-FFF2-40B4-BE49-F238E27FC236}">
                <a16:creationId xmlns:a16="http://schemas.microsoft.com/office/drawing/2014/main" id="{530FD737-15EE-A699-F7ED-5E2043D2A9B7}"/>
              </a:ext>
            </a:extLst>
          </p:cNvPr>
          <p:cNvSpPr txBox="1"/>
          <p:nvPr/>
        </p:nvSpPr>
        <p:spPr>
          <a:xfrm>
            <a:off x="122447" y="93321"/>
            <a:ext cx="8158427" cy="523220"/>
          </a:xfrm>
          <a:prstGeom prst="rect">
            <a:avLst/>
          </a:prstGeom>
          <a:noFill/>
        </p:spPr>
        <p:txBody>
          <a:bodyPr wrap="square" lIns="91440" tIns="45720" rIns="91440" bIns="45720" anchor="t">
            <a:spAutoFit/>
          </a:bodyPr>
          <a:lstStyle/>
          <a:p>
            <a:r>
              <a:rPr lang="en-US" sz="2800">
                <a:solidFill>
                  <a:schemeClr val="bg1"/>
                </a:solidFill>
              </a:rPr>
              <a:t>Appendix Slide: </a:t>
            </a:r>
            <a:r>
              <a:rPr lang="en-US">
                <a:solidFill>
                  <a:schemeClr val="bg1"/>
                </a:solidFill>
              </a:rPr>
              <a:t>Reliability of Welds – Imaging Parameters</a:t>
            </a:r>
          </a:p>
        </p:txBody>
      </p:sp>
      <p:graphicFrame>
        <p:nvGraphicFramePr>
          <p:cNvPr id="4" name="Table 3">
            <a:extLst>
              <a:ext uri="{FF2B5EF4-FFF2-40B4-BE49-F238E27FC236}">
                <a16:creationId xmlns:a16="http://schemas.microsoft.com/office/drawing/2014/main" id="{B65EFE82-6FA2-C42C-5161-47E724762371}"/>
              </a:ext>
            </a:extLst>
          </p:cNvPr>
          <p:cNvGraphicFramePr>
            <a:graphicFrameLocks noGrp="1"/>
          </p:cNvGraphicFramePr>
          <p:nvPr/>
        </p:nvGraphicFramePr>
        <p:xfrm>
          <a:off x="12001" y="4563252"/>
          <a:ext cx="12191998" cy="539496"/>
        </p:xfrm>
        <a:graphic>
          <a:graphicData uri="http://schemas.openxmlformats.org/drawingml/2006/table">
            <a:tbl>
              <a:tblPr bandRow="1">
                <a:tableStyleId>{5C22544A-7EE6-4342-B048-85BDC9FD1C3A}</a:tableStyleId>
              </a:tblPr>
              <a:tblGrid>
                <a:gridCol w="1741714">
                  <a:extLst>
                    <a:ext uri="{9D8B030D-6E8A-4147-A177-3AD203B41FA5}">
                      <a16:colId xmlns:a16="http://schemas.microsoft.com/office/drawing/2014/main" val="2606319396"/>
                    </a:ext>
                  </a:extLst>
                </a:gridCol>
                <a:gridCol w="1741714">
                  <a:extLst>
                    <a:ext uri="{9D8B030D-6E8A-4147-A177-3AD203B41FA5}">
                      <a16:colId xmlns:a16="http://schemas.microsoft.com/office/drawing/2014/main" val="3774438498"/>
                    </a:ext>
                  </a:extLst>
                </a:gridCol>
                <a:gridCol w="1741714">
                  <a:extLst>
                    <a:ext uri="{9D8B030D-6E8A-4147-A177-3AD203B41FA5}">
                      <a16:colId xmlns:a16="http://schemas.microsoft.com/office/drawing/2014/main" val="3615605329"/>
                    </a:ext>
                  </a:extLst>
                </a:gridCol>
                <a:gridCol w="1741714">
                  <a:extLst>
                    <a:ext uri="{9D8B030D-6E8A-4147-A177-3AD203B41FA5}">
                      <a16:colId xmlns:a16="http://schemas.microsoft.com/office/drawing/2014/main" val="2260376280"/>
                    </a:ext>
                  </a:extLst>
                </a:gridCol>
                <a:gridCol w="1741714">
                  <a:extLst>
                    <a:ext uri="{9D8B030D-6E8A-4147-A177-3AD203B41FA5}">
                      <a16:colId xmlns:a16="http://schemas.microsoft.com/office/drawing/2014/main" val="3684316314"/>
                    </a:ext>
                  </a:extLst>
                </a:gridCol>
                <a:gridCol w="1741714">
                  <a:extLst>
                    <a:ext uri="{9D8B030D-6E8A-4147-A177-3AD203B41FA5}">
                      <a16:colId xmlns:a16="http://schemas.microsoft.com/office/drawing/2014/main" val="3550356339"/>
                    </a:ext>
                  </a:extLst>
                </a:gridCol>
                <a:gridCol w="1741714">
                  <a:extLst>
                    <a:ext uri="{9D8B030D-6E8A-4147-A177-3AD203B41FA5}">
                      <a16:colId xmlns:a16="http://schemas.microsoft.com/office/drawing/2014/main" val="2856460762"/>
                    </a:ext>
                  </a:extLst>
                </a:gridCol>
              </a:tblGrid>
              <a:tr h="0">
                <a:tc>
                  <a:txBody>
                    <a:bodyPr/>
                    <a:lstStyle/>
                    <a:p>
                      <a:pPr algn="ctr" rtl="0" fontAlgn="ctr"/>
                      <a:r>
                        <a:rPr lang="en-US" sz="1100" b="1" i="0" u="none" strike="noStrike">
                          <a:solidFill>
                            <a:srgbClr val="000000"/>
                          </a:solidFill>
                          <a:effectLst/>
                          <a:latin typeface="Times New Roman" panose="02020603050405020304" pitchFamily="18" charset="0"/>
                        </a:rPr>
                        <a:t>Voxel Size (µm)</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Voltage and Current (kV, µA)</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Filters</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Exposure (ms)</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Averages per Projection</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Pixel Binning</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Times New Roman" panose="02020603050405020304" pitchFamily="18" charset="0"/>
                        </a:rPr>
                        <a:t>Scan Time (minutes)</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2546792"/>
                  </a:ext>
                </a:extLst>
              </a:tr>
              <a:tr h="0">
                <a:tc>
                  <a:txBody>
                    <a:bodyPr/>
                    <a:lstStyle/>
                    <a:p>
                      <a:pPr algn="ctr" rtl="0" fontAlgn="ctr"/>
                      <a:r>
                        <a:rPr lang="en-US" sz="1100" b="0" i="0" u="none" strike="noStrike">
                          <a:solidFill>
                            <a:srgbClr val="000000"/>
                          </a:solidFill>
                          <a:effectLst/>
                          <a:latin typeface="Times New Roman" panose="02020603050405020304" pitchFamily="18" charset="0"/>
                        </a:rPr>
                        <a:t>18.5 </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100, 200 </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Al+Cu</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230 </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2</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2x2</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Times New Roman" panose="02020603050405020304" pitchFamily="18" charset="0"/>
                        </a:rPr>
                        <a:t>30</a:t>
                      </a:r>
                      <a:endParaRPr lang="en-US">
                        <a:effectLst/>
                      </a:endParaRPr>
                    </a:p>
                  </a:txBody>
                  <a:tcPr marL="9144" marR="9144" marT="9144" marB="914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4903758"/>
                  </a:ext>
                </a:extLst>
              </a:tr>
            </a:tbl>
          </a:graphicData>
        </a:graphic>
      </p:graphicFrame>
      <p:sp>
        <p:nvSpPr>
          <p:cNvPr id="5" name="TextBox 4">
            <a:extLst>
              <a:ext uri="{FF2B5EF4-FFF2-40B4-BE49-F238E27FC236}">
                <a16:creationId xmlns:a16="http://schemas.microsoft.com/office/drawing/2014/main" id="{6FA43C2B-0AB3-EEA4-5719-C54F73E56251}"/>
              </a:ext>
            </a:extLst>
          </p:cNvPr>
          <p:cNvSpPr txBox="1"/>
          <p:nvPr/>
        </p:nvSpPr>
        <p:spPr>
          <a:xfrm>
            <a:off x="4760400" y="400440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Times New Roman"/>
                <a:cs typeface="Times New Roman"/>
              </a:rPr>
              <a:t>Table 8:</a:t>
            </a:r>
            <a:r>
              <a:rPr lang="en-US" sz="1100">
                <a:latin typeface="Times New Roman"/>
                <a:cs typeface="Times New Roman"/>
              </a:rPr>
              <a:t> SkyScan 1276 Micro-Computed Tomography X-Ray Parameters</a:t>
            </a:r>
          </a:p>
          <a:p>
            <a:endParaRPr lang="en-US"/>
          </a:p>
        </p:txBody>
      </p:sp>
    </p:spTree>
    <p:extLst>
      <p:ext uri="{BB962C8B-B14F-4D97-AF65-F5344CB8AC3E}">
        <p14:creationId xmlns:p14="http://schemas.microsoft.com/office/powerpoint/2010/main" val="2946562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3CDE-3FD4-E51E-972D-C6DBC4D6565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B7934B3-152A-E8CB-4B0E-18EAA0646701}"/>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4CFAB7-6908-4293-AC8F-C927A54DCBD9}"/>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2F031E-AB2C-3637-2372-B68302EA0CC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CFDA31-946A-02A0-5B95-D021FA220CC7}"/>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FA5E3221-1BB5-510F-74FE-C3780D0BFA2D}"/>
              </a:ext>
            </a:extLst>
          </p:cNvPr>
          <p:cNvSpPr txBox="1"/>
          <p:nvPr/>
        </p:nvSpPr>
        <p:spPr>
          <a:xfrm>
            <a:off x="122447" y="93321"/>
            <a:ext cx="11246353" cy="523220"/>
          </a:xfrm>
          <a:prstGeom prst="rect">
            <a:avLst/>
          </a:prstGeom>
          <a:noFill/>
        </p:spPr>
        <p:txBody>
          <a:bodyPr wrap="square" lIns="91440" tIns="45720" rIns="91440" bIns="45720" anchor="t">
            <a:spAutoFit/>
          </a:bodyPr>
          <a:lstStyle/>
          <a:p>
            <a:r>
              <a:rPr lang="en-US" sz="2800">
                <a:solidFill>
                  <a:schemeClr val="bg1"/>
                </a:solidFill>
              </a:rPr>
              <a:t>Appendix Slide: Storage Temperatures/Pressures Required</a:t>
            </a:r>
            <a:endParaRPr lang="en-US">
              <a:solidFill>
                <a:schemeClr val="bg1"/>
              </a:solidFill>
            </a:endParaRPr>
          </a:p>
        </p:txBody>
      </p:sp>
      <p:pic>
        <p:nvPicPr>
          <p:cNvPr id="2" name="Picture 2">
            <a:extLst>
              <a:ext uri="{FF2B5EF4-FFF2-40B4-BE49-F238E27FC236}">
                <a16:creationId xmlns:a16="http://schemas.microsoft.com/office/drawing/2014/main" id="{EE0B17CB-9053-09F0-4A16-A3B00EC20B8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2508"/>
          <a:stretch/>
        </p:blipFill>
        <p:spPr bwMode="auto">
          <a:xfrm>
            <a:off x="3060441" y="1154019"/>
            <a:ext cx="6536207" cy="468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7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0D51-3F46-0A4A-C390-59E8D78288D5}"/>
            </a:ext>
          </a:extLst>
        </p:cNvPr>
        <p:cNvGrpSpPr/>
        <p:nvPr/>
      </p:nvGrpSpPr>
      <p:grpSpPr>
        <a:xfrm>
          <a:off x="0" y="0"/>
          <a:ext cx="0" cy="0"/>
          <a:chOff x="0" y="0"/>
          <a:chExt cx="0" cy="0"/>
        </a:xfrm>
      </p:grpSpPr>
      <p:pic>
        <p:nvPicPr>
          <p:cNvPr id="4" name="Picture 4" descr="NASA's BIG Idea Challenge">
            <a:extLst>
              <a:ext uri="{FF2B5EF4-FFF2-40B4-BE49-F238E27FC236}">
                <a16:creationId xmlns:a16="http://schemas.microsoft.com/office/drawing/2014/main" id="{8F38F827-D2D8-F7BD-C3F4-7A6353531C8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3378"/>
          <a:stretch/>
        </p:blipFill>
        <p:spPr bwMode="auto">
          <a:xfrm>
            <a:off x="0" y="709862"/>
            <a:ext cx="12204700" cy="6054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1BA6B11-D7D2-CB0B-E121-4F819024F900}"/>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E33C67-A292-F131-4634-2718DB55CEDB}"/>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91F8F8-318D-C043-05C4-132BD287D557}"/>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E0B9E0-14AB-D48A-1954-034AAB933ABC}"/>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A25B4265-A3AF-71C7-F89B-DEE37A823494}"/>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METALS Overview – Difference From Conventional Inflatables</a:t>
            </a:r>
          </a:p>
        </p:txBody>
      </p:sp>
      <p:sp>
        <p:nvSpPr>
          <p:cNvPr id="7" name="TextBox 6">
            <a:extLst>
              <a:ext uri="{FF2B5EF4-FFF2-40B4-BE49-F238E27FC236}">
                <a16:creationId xmlns:a16="http://schemas.microsoft.com/office/drawing/2014/main" id="{EE168DE8-8DEE-6E96-AB91-C0C1962E3EFE}"/>
              </a:ext>
            </a:extLst>
          </p:cNvPr>
          <p:cNvSpPr txBox="1"/>
          <p:nvPr/>
        </p:nvSpPr>
        <p:spPr>
          <a:xfrm>
            <a:off x="5957102" y="896328"/>
            <a:ext cx="5235437" cy="646331"/>
          </a:xfrm>
          <a:prstGeom prst="rect">
            <a:avLst/>
          </a:prstGeom>
          <a:noFill/>
        </p:spPr>
        <p:txBody>
          <a:bodyPr wrap="square">
            <a:spAutoFit/>
          </a:bodyPr>
          <a:lstStyle/>
          <a:p>
            <a:pPr algn="ctr"/>
            <a:r>
              <a:rPr lang="en-US" b="1">
                <a:solidFill>
                  <a:srgbClr val="C00000"/>
                </a:solidFill>
              </a:rPr>
              <a:t>Depressurization or punctures cause catastrophic failure in polymer inflatables </a:t>
            </a:r>
            <a:endParaRPr lang="en-US" b="1" i="0">
              <a:solidFill>
                <a:srgbClr val="C00000"/>
              </a:solidFill>
              <a:effectLst/>
            </a:endParaRPr>
          </a:p>
        </p:txBody>
      </p:sp>
      <p:pic>
        <p:nvPicPr>
          <p:cNvPr id="8" name="Picture 7" descr="A moon with a group of umbrellas&#10;&#10;Description automatically generated with medium confidence">
            <a:extLst>
              <a:ext uri="{FF2B5EF4-FFF2-40B4-BE49-F238E27FC236}">
                <a16:creationId xmlns:a16="http://schemas.microsoft.com/office/drawing/2014/main" id="{D1CEF239-BE8A-73AF-56AD-2F96F7ECB4BB}"/>
              </a:ext>
            </a:extLst>
          </p:cNvPr>
          <p:cNvPicPr>
            <a:picLocks noChangeAspect="1"/>
          </p:cNvPicPr>
          <p:nvPr/>
        </p:nvPicPr>
        <p:blipFill>
          <a:blip r:embed="rId4" cstate="screen">
            <a:extLst>
              <a:ext uri="{28A0092B-C50C-407E-A947-70E740481C1C}">
                <a14:useLocalDpi xmlns:a14="http://schemas.microsoft.com/office/drawing/2010/main"/>
              </a:ext>
            </a:extLst>
          </a:blip>
          <a:srcRect l="9838" t="28133" r="39147" b="15837"/>
          <a:stretch/>
        </p:blipFill>
        <p:spPr>
          <a:xfrm>
            <a:off x="7067107" y="3904467"/>
            <a:ext cx="4171788" cy="2577197"/>
          </a:xfrm>
          <a:prstGeom prst="trapezoid">
            <a:avLst/>
          </a:prstGeom>
        </p:spPr>
      </p:pic>
      <p:sp>
        <p:nvSpPr>
          <p:cNvPr id="10" name="Arrow: Right 9">
            <a:extLst>
              <a:ext uri="{FF2B5EF4-FFF2-40B4-BE49-F238E27FC236}">
                <a16:creationId xmlns:a16="http://schemas.microsoft.com/office/drawing/2014/main" id="{297D0FE4-6888-1370-44EC-89BE0B6EF02F}"/>
              </a:ext>
            </a:extLst>
          </p:cNvPr>
          <p:cNvSpPr/>
          <p:nvPr/>
        </p:nvSpPr>
        <p:spPr>
          <a:xfrm rot="5576258">
            <a:off x="9007019" y="3242583"/>
            <a:ext cx="1196627" cy="457200"/>
          </a:xfrm>
          <a:prstGeom prst="rightArrow">
            <a:avLst/>
          </a:prstGeom>
          <a:solidFill>
            <a:schemeClr val="accent6"/>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F052814-6C24-F5EC-BBB3-EA04585B5E39}"/>
              </a:ext>
            </a:extLst>
          </p:cNvPr>
          <p:cNvSpPr txBox="1"/>
          <p:nvPr/>
        </p:nvSpPr>
        <p:spPr>
          <a:xfrm>
            <a:off x="6983523" y="2092692"/>
            <a:ext cx="5137593" cy="646331"/>
          </a:xfrm>
          <a:prstGeom prst="rect">
            <a:avLst/>
          </a:prstGeom>
          <a:noFill/>
        </p:spPr>
        <p:txBody>
          <a:bodyPr wrap="square">
            <a:spAutoFit/>
          </a:bodyPr>
          <a:lstStyle/>
          <a:p>
            <a:pPr algn="ctr"/>
            <a:r>
              <a:rPr lang="en-US" b="1">
                <a:solidFill>
                  <a:schemeClr val="accent6"/>
                </a:solidFill>
              </a:rPr>
              <a:t>Plastic deformation permanently deploys metal inflatables, even if gas is lost or recovered</a:t>
            </a:r>
          </a:p>
        </p:txBody>
      </p:sp>
      <p:sp>
        <p:nvSpPr>
          <p:cNvPr id="6" name="Arrow: Right 5">
            <a:extLst>
              <a:ext uri="{FF2B5EF4-FFF2-40B4-BE49-F238E27FC236}">
                <a16:creationId xmlns:a16="http://schemas.microsoft.com/office/drawing/2014/main" id="{AAD9F62D-65F3-F4E4-2255-380DE984F956}"/>
              </a:ext>
            </a:extLst>
          </p:cNvPr>
          <p:cNvSpPr/>
          <p:nvPr/>
        </p:nvSpPr>
        <p:spPr>
          <a:xfrm rot="9295122">
            <a:off x="5361690" y="1413650"/>
            <a:ext cx="1005840" cy="457200"/>
          </a:xfrm>
          <a:prstGeom prst="rightArrow">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6"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on with a group of umbrellas&#10;&#10;Description automatically generated with medium confidence">
            <a:extLst>
              <a:ext uri="{FF2B5EF4-FFF2-40B4-BE49-F238E27FC236}">
                <a16:creationId xmlns:a16="http://schemas.microsoft.com/office/drawing/2014/main" id="{541CAF42-E7E8-30D1-D33D-8479FDEE2E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 name="Rectangle: Rounded Corners 1">
            <a:extLst>
              <a:ext uri="{FF2B5EF4-FFF2-40B4-BE49-F238E27FC236}">
                <a16:creationId xmlns:a16="http://schemas.microsoft.com/office/drawing/2014/main" id="{5A1DBBB2-AD27-69F8-082D-96BF93A4EE34}"/>
              </a:ext>
            </a:extLst>
          </p:cNvPr>
          <p:cNvSpPr/>
          <p:nvPr/>
        </p:nvSpPr>
        <p:spPr>
          <a:xfrm>
            <a:off x="2056435" y="5625886"/>
            <a:ext cx="8079130" cy="1134612"/>
          </a:xfrm>
          <a:prstGeom prst="roundRect">
            <a:avLst/>
          </a:prstGeom>
          <a:solidFill>
            <a:srgbClr val="4E2A84"/>
          </a:solidFill>
          <a:ln w="5715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How to Make a Metal Inflatable?</a:t>
            </a:r>
          </a:p>
        </p:txBody>
      </p:sp>
    </p:spTree>
    <p:extLst>
      <p:ext uri="{BB962C8B-B14F-4D97-AF65-F5344CB8AC3E}">
        <p14:creationId xmlns:p14="http://schemas.microsoft.com/office/powerpoint/2010/main" val="124211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1574-AA29-6782-EC45-BDF4571718C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9DD9426-7715-98D2-DDAE-BF84602B700D}"/>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1717CE-9166-8A0D-1176-53982596B238}"/>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E8549F-76A5-DD5A-1F57-D282C6DF8571}"/>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B8393A-1967-DC33-3D14-0EF3C66388DB}"/>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8BCEF9A1-AEE8-282E-F56D-1C793D3DB187}"/>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METALS Overview – </a:t>
            </a:r>
            <a:r>
              <a:rPr lang="en-US" u="sng"/>
              <a:t>Simple</a:t>
            </a:r>
            <a:r>
              <a:rPr lang="en-US"/>
              <a:t> Manufacturing Process</a:t>
            </a:r>
          </a:p>
        </p:txBody>
      </p:sp>
      <p:sp>
        <p:nvSpPr>
          <p:cNvPr id="4" name="TextBox 3">
            <a:extLst>
              <a:ext uri="{FF2B5EF4-FFF2-40B4-BE49-F238E27FC236}">
                <a16:creationId xmlns:a16="http://schemas.microsoft.com/office/drawing/2014/main" id="{424E3BB4-3F33-8499-05AA-35C847C141F8}"/>
              </a:ext>
            </a:extLst>
          </p:cNvPr>
          <p:cNvSpPr txBox="1"/>
          <p:nvPr/>
        </p:nvSpPr>
        <p:spPr>
          <a:xfrm>
            <a:off x="271971" y="5739228"/>
            <a:ext cx="3052119" cy="646331"/>
          </a:xfrm>
          <a:prstGeom prst="rect">
            <a:avLst/>
          </a:prstGeom>
          <a:noFill/>
        </p:spPr>
        <p:txBody>
          <a:bodyPr wrap="square" rtlCol="0">
            <a:spAutoFit/>
          </a:bodyPr>
          <a:lstStyle/>
          <a:p>
            <a:pPr algn="ctr"/>
            <a:r>
              <a:rPr lang="en-US"/>
              <a:t>Shape is cut out from sheet metal (waterjet or laser)</a:t>
            </a:r>
          </a:p>
        </p:txBody>
      </p:sp>
      <p:pic>
        <p:nvPicPr>
          <p:cNvPr id="6" name="Graphic 5" descr="Badge 1 with solid fill">
            <a:extLst>
              <a:ext uri="{FF2B5EF4-FFF2-40B4-BE49-F238E27FC236}">
                <a16:creationId xmlns:a16="http://schemas.microsoft.com/office/drawing/2014/main" id="{71EC1626-AF61-3DFA-1F0D-F989916F37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830" y="713657"/>
            <a:ext cx="914400" cy="914400"/>
          </a:xfrm>
          <a:prstGeom prst="rect">
            <a:avLst/>
          </a:prstGeom>
        </p:spPr>
      </p:pic>
      <p:pic>
        <p:nvPicPr>
          <p:cNvPr id="8" name="Graphic 7" descr="Badge with solid fill">
            <a:extLst>
              <a:ext uri="{FF2B5EF4-FFF2-40B4-BE49-F238E27FC236}">
                <a16:creationId xmlns:a16="http://schemas.microsoft.com/office/drawing/2014/main" id="{5184517E-4C8D-D789-55A1-C812C9371F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799" y="715680"/>
            <a:ext cx="914400" cy="914400"/>
          </a:xfrm>
          <a:prstGeom prst="rect">
            <a:avLst/>
          </a:prstGeom>
        </p:spPr>
      </p:pic>
      <p:pic>
        <p:nvPicPr>
          <p:cNvPr id="16" name="Graphic 15" descr="Badge 3 with solid fill">
            <a:extLst>
              <a:ext uri="{FF2B5EF4-FFF2-40B4-BE49-F238E27FC236}">
                <a16:creationId xmlns:a16="http://schemas.microsoft.com/office/drawing/2014/main" id="{1304A290-8328-67DA-9E75-39E3A0A3A2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28324" y="707276"/>
            <a:ext cx="914400" cy="914400"/>
          </a:xfrm>
          <a:prstGeom prst="rect">
            <a:avLst/>
          </a:prstGeom>
        </p:spPr>
      </p:pic>
      <p:pic>
        <p:nvPicPr>
          <p:cNvPr id="20" name="Picture 19" descr="A group of hexagon shaped metal objects&#10;&#10;Description automatically generated">
            <a:extLst>
              <a:ext uri="{FF2B5EF4-FFF2-40B4-BE49-F238E27FC236}">
                <a16:creationId xmlns:a16="http://schemas.microsoft.com/office/drawing/2014/main" id="{823CB72A-7AF4-9154-D380-8ABF5BE55D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4043743" y="2137359"/>
            <a:ext cx="4125460" cy="3094095"/>
          </a:xfrm>
          <a:prstGeom prst="rect">
            <a:avLst/>
          </a:prstGeom>
        </p:spPr>
      </p:pic>
      <p:pic>
        <p:nvPicPr>
          <p:cNvPr id="22" name="Picture 21" descr="A group of metal objects on a concrete floor&#10;&#10;Description automatically generated">
            <a:extLst>
              <a:ext uri="{FF2B5EF4-FFF2-40B4-BE49-F238E27FC236}">
                <a16:creationId xmlns:a16="http://schemas.microsoft.com/office/drawing/2014/main" id="{F2D6FF9F-EB32-E355-47E0-5564CC1F9BF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8332791" y="2142144"/>
            <a:ext cx="4112698" cy="3084524"/>
          </a:xfrm>
          <a:prstGeom prst="rect">
            <a:avLst/>
          </a:prstGeom>
        </p:spPr>
      </p:pic>
      <p:sp>
        <p:nvSpPr>
          <p:cNvPr id="23" name="TextBox 22">
            <a:extLst>
              <a:ext uri="{FF2B5EF4-FFF2-40B4-BE49-F238E27FC236}">
                <a16:creationId xmlns:a16="http://schemas.microsoft.com/office/drawing/2014/main" id="{F75F8E5B-FB3B-7217-87D3-461677DE4A4F}"/>
              </a:ext>
            </a:extLst>
          </p:cNvPr>
          <p:cNvSpPr txBox="1"/>
          <p:nvPr/>
        </p:nvSpPr>
        <p:spPr>
          <a:xfrm>
            <a:off x="4569940" y="5739228"/>
            <a:ext cx="3052119" cy="369332"/>
          </a:xfrm>
          <a:prstGeom prst="rect">
            <a:avLst/>
          </a:prstGeom>
          <a:noFill/>
        </p:spPr>
        <p:txBody>
          <a:bodyPr wrap="square" rtlCol="0">
            <a:spAutoFit/>
          </a:bodyPr>
          <a:lstStyle/>
          <a:p>
            <a:pPr algn="ctr"/>
            <a:r>
              <a:rPr lang="en-US"/>
              <a:t>Edges and valves are welded</a:t>
            </a:r>
          </a:p>
        </p:txBody>
      </p:sp>
      <p:sp>
        <p:nvSpPr>
          <p:cNvPr id="24" name="TextBox 23">
            <a:extLst>
              <a:ext uri="{FF2B5EF4-FFF2-40B4-BE49-F238E27FC236}">
                <a16:creationId xmlns:a16="http://schemas.microsoft.com/office/drawing/2014/main" id="{4FD1EFE2-5A49-E11F-B691-023C3C1BD8D6}"/>
              </a:ext>
            </a:extLst>
          </p:cNvPr>
          <p:cNvSpPr txBox="1"/>
          <p:nvPr/>
        </p:nvSpPr>
        <p:spPr>
          <a:xfrm>
            <a:off x="8846379" y="5706844"/>
            <a:ext cx="3094096" cy="646331"/>
          </a:xfrm>
          <a:prstGeom prst="rect">
            <a:avLst/>
          </a:prstGeom>
          <a:noFill/>
        </p:spPr>
        <p:txBody>
          <a:bodyPr wrap="square" rtlCol="0">
            <a:spAutoFit/>
          </a:bodyPr>
          <a:lstStyle/>
          <a:p>
            <a:pPr algn="ctr"/>
            <a:r>
              <a:rPr lang="en-US"/>
              <a:t>2D shape is inflated with air or other fluid</a:t>
            </a:r>
          </a:p>
        </p:txBody>
      </p:sp>
      <p:pic>
        <p:nvPicPr>
          <p:cNvPr id="2" name="Picture 1">
            <a:extLst>
              <a:ext uri="{FF2B5EF4-FFF2-40B4-BE49-F238E27FC236}">
                <a16:creationId xmlns:a16="http://schemas.microsoft.com/office/drawing/2014/main" id="{055A7053-1ED0-A49D-A1D8-E157907B27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1971" y="1621676"/>
            <a:ext cx="3094095" cy="4125460"/>
          </a:xfrm>
          <a:prstGeom prst="rect">
            <a:avLst/>
          </a:prstGeom>
        </p:spPr>
      </p:pic>
      <p:sp>
        <p:nvSpPr>
          <p:cNvPr id="5" name="TextBox 4">
            <a:extLst>
              <a:ext uri="{FF2B5EF4-FFF2-40B4-BE49-F238E27FC236}">
                <a16:creationId xmlns:a16="http://schemas.microsoft.com/office/drawing/2014/main" id="{327C6EF3-9F0E-9C80-20A0-ADD2482AB178}"/>
              </a:ext>
            </a:extLst>
          </p:cNvPr>
          <p:cNvSpPr txBox="1"/>
          <p:nvPr/>
        </p:nvSpPr>
        <p:spPr>
          <a:xfrm>
            <a:off x="2691762" y="852054"/>
            <a:ext cx="22028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Handsome team member</a:t>
            </a:r>
          </a:p>
        </p:txBody>
      </p:sp>
      <p:sp>
        <p:nvSpPr>
          <p:cNvPr id="7" name="Arrow: Left 6">
            <a:extLst>
              <a:ext uri="{FF2B5EF4-FFF2-40B4-BE49-F238E27FC236}">
                <a16:creationId xmlns:a16="http://schemas.microsoft.com/office/drawing/2014/main" id="{2DD02CA4-EA4F-0D46-622E-F85C3707D32F}"/>
              </a:ext>
            </a:extLst>
          </p:cNvPr>
          <p:cNvSpPr/>
          <p:nvPr/>
        </p:nvSpPr>
        <p:spPr>
          <a:xfrm rot="18480000">
            <a:off x="2973367" y="1746652"/>
            <a:ext cx="1233792" cy="602525"/>
          </a:xfrm>
          <a:prstGeom prst="leftArrow">
            <a:avLst/>
          </a:prstGeom>
          <a:solidFill>
            <a:srgbClr val="4E2A84"/>
          </a:solidFill>
          <a:ln>
            <a:solidFill>
              <a:srgbClr val="4E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1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P spid="5" grpId="0"/>
      <p:bldP spid="5"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2131-0A6D-1923-1B51-EB2E6D95B91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F6F614B-3806-9B34-E624-665EFFF44754}"/>
              </a:ext>
            </a:extLst>
          </p:cNvPr>
          <p:cNvSpPr/>
          <p:nvPr/>
        </p:nvSpPr>
        <p:spPr>
          <a:xfrm>
            <a:off x="0" y="6481665"/>
            <a:ext cx="12204700" cy="376335"/>
          </a:xfrm>
          <a:prstGeom prst="rect">
            <a:avLst/>
          </a:prstGeom>
          <a:solidFill>
            <a:srgbClr val="9380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C673F7-C6D4-7574-88D4-1DD0035A3B46}"/>
              </a:ext>
            </a:extLst>
          </p:cNvPr>
          <p:cNvSpPr/>
          <p:nvPr/>
        </p:nvSpPr>
        <p:spPr>
          <a:xfrm>
            <a:off x="0" y="0"/>
            <a:ext cx="12192000" cy="709863"/>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1DA90E-6B47-71A5-EE22-D3F8DFE46A2A}"/>
              </a:ext>
            </a:extLst>
          </p:cNvPr>
          <p:cNvSpPr/>
          <p:nvPr/>
        </p:nvSpPr>
        <p:spPr>
          <a:xfrm>
            <a:off x="0" y="6545179"/>
            <a:ext cx="12192000" cy="312821"/>
          </a:xfrm>
          <a:prstGeom prst="rect">
            <a:avLst/>
          </a:prstGeom>
          <a:solidFill>
            <a:srgbClr val="4E2A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6E0D39-772D-9F47-74E9-2ECB31FBBDF7}"/>
              </a:ext>
            </a:extLst>
          </p:cNvPr>
          <p:cNvSpPr txBox="1"/>
          <p:nvPr/>
        </p:nvSpPr>
        <p:spPr>
          <a:xfrm>
            <a:off x="122447" y="6550223"/>
            <a:ext cx="8158427" cy="307777"/>
          </a:xfrm>
          <a:prstGeom prst="rect">
            <a:avLst/>
          </a:prstGeom>
          <a:noFill/>
        </p:spPr>
        <p:txBody>
          <a:bodyPr wrap="square">
            <a:spAutoFit/>
          </a:bodyPr>
          <a:lstStyle/>
          <a:p>
            <a:r>
              <a:rPr lang="en-US" sz="1400" b="1">
                <a:solidFill>
                  <a:schemeClr val="bg1"/>
                </a:solidFill>
              </a:rPr>
              <a:t>Northwestern University </a:t>
            </a:r>
            <a:r>
              <a:rPr lang="en-US" sz="1400">
                <a:solidFill>
                  <a:schemeClr val="bg1"/>
                </a:solidFill>
              </a:rPr>
              <a:t>| METALS: Metallic Expandable Technology for Artemis Lunar Structures</a:t>
            </a:r>
          </a:p>
        </p:txBody>
      </p:sp>
      <p:sp>
        <p:nvSpPr>
          <p:cNvPr id="14" name="TextBox 13">
            <a:extLst>
              <a:ext uri="{FF2B5EF4-FFF2-40B4-BE49-F238E27FC236}">
                <a16:creationId xmlns:a16="http://schemas.microsoft.com/office/drawing/2014/main" id="{448FA9C1-D12D-AA0E-85D5-701E6952398E}"/>
              </a:ext>
            </a:extLst>
          </p:cNvPr>
          <p:cNvSpPr txBox="1"/>
          <p:nvPr/>
        </p:nvSpPr>
        <p:spPr>
          <a:xfrm>
            <a:off x="122447" y="93321"/>
            <a:ext cx="9538388" cy="523220"/>
          </a:xfrm>
          <a:prstGeom prst="rect">
            <a:avLst/>
          </a:prstGeom>
          <a:noFill/>
        </p:spPr>
        <p:txBody>
          <a:bodyPr wrap="square">
            <a:spAutoFit/>
          </a:bodyPr>
          <a:lstStyle>
            <a:defPPr>
              <a:defRPr lang="en-US"/>
            </a:defPPr>
            <a:lvl1pPr>
              <a:defRPr sz="2800" b="1">
                <a:solidFill>
                  <a:schemeClr val="bg1"/>
                </a:solidFill>
                <a:latin typeface="+mj-lt"/>
              </a:defRPr>
            </a:lvl1pPr>
          </a:lstStyle>
          <a:p>
            <a:r>
              <a:rPr lang="en-US"/>
              <a:t>The Final Step: Metal Inflation!</a:t>
            </a:r>
          </a:p>
        </p:txBody>
      </p:sp>
      <p:pic>
        <p:nvPicPr>
          <p:cNvPr id="5" name="Picture 4">
            <a:extLst>
              <a:ext uri="{FF2B5EF4-FFF2-40B4-BE49-F238E27FC236}">
                <a16:creationId xmlns:a16="http://schemas.microsoft.com/office/drawing/2014/main" id="{2CE4D8FD-C556-2B85-8A3F-DCDF27628D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3439521" y="-1106461"/>
            <a:ext cx="5293080" cy="9404450"/>
          </a:xfrm>
          <a:prstGeom prst="rect">
            <a:avLst/>
          </a:prstGeom>
        </p:spPr>
      </p:pic>
      <p:sp>
        <p:nvSpPr>
          <p:cNvPr id="6" name="Rectangle: Rounded Corners 5">
            <a:extLst>
              <a:ext uri="{FF2B5EF4-FFF2-40B4-BE49-F238E27FC236}">
                <a16:creationId xmlns:a16="http://schemas.microsoft.com/office/drawing/2014/main" id="{56A10040-CE2D-1B9E-E7BC-E946480E9322}"/>
              </a:ext>
            </a:extLst>
          </p:cNvPr>
          <p:cNvSpPr/>
          <p:nvPr/>
        </p:nvSpPr>
        <p:spPr>
          <a:xfrm>
            <a:off x="9193616" y="1056169"/>
            <a:ext cx="1493959" cy="798286"/>
          </a:xfrm>
          <a:prstGeom prst="roundRect">
            <a:avLst/>
          </a:prstGeom>
          <a:solidFill>
            <a:srgbClr val="4E2A84"/>
          </a:solidFill>
          <a:ln w="38100">
            <a:solidFill>
              <a:srgbClr val="938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48 in. Diameter</a:t>
            </a:r>
          </a:p>
        </p:txBody>
      </p:sp>
    </p:spTree>
    <p:extLst>
      <p:ext uri="{BB962C8B-B14F-4D97-AF65-F5344CB8AC3E}">
        <p14:creationId xmlns:p14="http://schemas.microsoft.com/office/powerpoint/2010/main" val="442591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f30225-1a35-47c7-873b-08b7e06d4693" xsi:nil="true"/>
    <TaxKeywordTaxHTField xmlns="50f30225-1a35-47c7-873b-08b7e06d4693">
      <Terms xmlns="http://schemas.microsoft.com/office/infopath/2007/PartnerControls"/>
    </TaxKeywordTaxHTField>
    <lcf76f155ced4ddcb4097134ff3c332f xmlns="8f690317-575f-4b84-a61c-6268b3e8391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30919782DC4440AD67E6E83B93AA58" ma:contentTypeVersion="20" ma:contentTypeDescription="Create a new document." ma:contentTypeScope="" ma:versionID="d1e5d3ab4badb273c15b6ab3e680882a">
  <xsd:schema xmlns:xsd="http://www.w3.org/2001/XMLSchema" xmlns:xs="http://www.w3.org/2001/XMLSchema" xmlns:p="http://schemas.microsoft.com/office/2006/metadata/properties" xmlns:ns2="8f690317-575f-4b84-a61c-6268b3e83918" xmlns:ns3="50f30225-1a35-47c7-873b-08b7e06d4693" targetNamespace="http://schemas.microsoft.com/office/2006/metadata/properties" ma:root="true" ma:fieldsID="8115e7ad88a762c5feaf59da5e9f7426" ns2:_="" ns3:_="">
    <xsd:import namespace="8f690317-575f-4b84-a61c-6268b3e83918"/>
    <xsd:import namespace="50f30225-1a35-47c7-873b-08b7e06d4693"/>
    <xsd:element name="properties">
      <xsd:complexType>
        <xsd:sequence>
          <xsd:element name="documentManagement">
            <xsd:complexType>
              <xsd:all>
                <xsd:element ref="ns2:MediaServiceMetadata" minOccurs="0"/>
                <xsd:element ref="ns2:MediaServiceFastMetadata" minOccurs="0"/>
                <xsd:element ref="ns3:TaxKeywordTaxHTField" minOccurs="0"/>
                <xsd:element ref="ns3:TaxCatchAll"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90317-575f-4b84-a61c-6268b3e83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09f5710-9d0d-44ce-8be4-78788e297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f30225-1a35-47c7-873b-08b7e06d469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409f5710-9d0d-44ce-8be4-78788e29743e"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hidden="true" ma:list="{62de0915-631a-4189-a0c8-4cc111a3c146}" ma:internalName="TaxCatchAll" ma:showField="CatchAllData" ma:web="50f30225-1a35-47c7-873b-08b7e06d469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E18365-4250-4DAC-942C-62EAB890291E}">
  <ds:schemaRefs>
    <ds:schemaRef ds:uri="50f30225-1a35-47c7-873b-08b7e06d4693"/>
    <ds:schemaRef ds:uri="8f690317-575f-4b84-a61c-6268b3e8391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CFF4FA-0A67-4FE8-AEA1-46281E5614DA}">
  <ds:schemaRefs>
    <ds:schemaRef ds:uri="http://schemas.microsoft.com/sharepoint/v3/contenttype/forms"/>
  </ds:schemaRefs>
</ds:datastoreItem>
</file>

<file path=customXml/itemProps3.xml><?xml version="1.0" encoding="utf-8"?>
<ds:datastoreItem xmlns:ds="http://schemas.openxmlformats.org/officeDocument/2006/customXml" ds:itemID="{B1319576-3C1A-4420-9B14-D71559AD7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90317-575f-4b84-a61c-6268b3e83918"/>
    <ds:schemaRef ds:uri="50f30225-1a35-47c7-873b-08b7e06d4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TotalTime>
  <Words>5543</Words>
  <Application>Microsoft Macintosh PowerPoint</Application>
  <PresentationFormat>Widescreen</PresentationFormat>
  <Paragraphs>825</Paragraphs>
  <Slides>58</Slides>
  <Notes>21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Aptos</vt:lpstr>
      <vt:lpstr>Aptos Display</vt:lpstr>
      <vt:lpstr>Arial</vt:lpstr>
      <vt:lpstr>Arial,Sans-Serif</vt:lpstr>
      <vt:lpstr>Calibri</vt:lpstr>
      <vt:lpstr>Cambria Math</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&amp;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Amy McCluskey</cp:lastModifiedBy>
  <cp:revision>14</cp:revision>
  <dcterms:created xsi:type="dcterms:W3CDTF">2024-10-20T23:24:26Z</dcterms:created>
  <dcterms:modified xsi:type="dcterms:W3CDTF">2024-11-06T22:03:10Z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0x010100B330919782DC4440AD67E6E83B93AA58</vt:lpwstr>
  </property>
  <property fmtid="{D5CDD505-2E9C-101B-9397-08002B2CF9AE}" pid="3" name="TaxKeyword">
    <vt:lpwstr/>
  </property>
  <property fmtid="{D5CDD505-2E9C-101B-9397-08002B2CF9AE}" pid="4" name="MediaServiceImageTags">
    <vt:lpwstr/>
  </property>
</Properties>
</file>